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5" r:id="rId4"/>
    <p:sldId id="263" r:id="rId5"/>
    <p:sldId id="264" r:id="rId6"/>
    <p:sldId id="257" r:id="rId7"/>
    <p:sldId id="275" r:id="rId8"/>
    <p:sldId id="271" r:id="rId9"/>
    <p:sldId id="272"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7" autoAdjust="0"/>
    <p:restoredTop sz="94671" autoAdjust="0"/>
  </p:normalViewPr>
  <p:slideViewPr>
    <p:cSldViewPr snapToGrid="0">
      <p:cViewPr varScale="1">
        <p:scale>
          <a:sx n="111" d="100"/>
          <a:sy n="111" d="100"/>
        </p:scale>
        <p:origin x="116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735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96544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149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3296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2989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38502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9924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880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0D201-396C-441A-9FA3-70906397809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73156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80D201-396C-441A-9FA3-709063978097}"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5853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80D201-396C-441A-9FA3-709063978097}"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356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80D201-396C-441A-9FA3-709063978097}"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1884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D201-396C-441A-9FA3-709063978097}"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24721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D201-396C-441A-9FA3-709063978097}" type="datetimeFigureOut">
              <a:rPr lang="en-US" smtClean="0"/>
              <a:t>4/22/2015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573BA-4632-4CB3-9336-6E0CFFE7C241}" type="slidenum">
              <a:rPr lang="en-US" smtClean="0"/>
              <a:t>‹#›</a:t>
            </a:fld>
            <a:endParaRPr lang="en-US"/>
          </a:p>
        </p:txBody>
      </p:sp>
    </p:spTree>
    <p:extLst>
      <p:ext uri="{BB962C8B-B14F-4D97-AF65-F5344CB8AC3E}">
        <p14:creationId xmlns:p14="http://schemas.microsoft.com/office/powerpoint/2010/main" val="25955239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1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a:t>Main Emphasis of the Book:</a:t>
            </a:r>
          </a:p>
          <a:p>
            <a:pPr marL="0" indent="0">
              <a:buNone/>
            </a:pPr>
            <a:r>
              <a:rPr lang="en-US" i="1" dirty="0">
                <a:solidFill>
                  <a:srgbClr val="410100"/>
                </a:solidFill>
              </a:rPr>
              <a:t>The primary theme of the </a:t>
            </a:r>
            <a:r>
              <a:rPr lang="en-US" i="1" dirty="0">
                <a:solidFill>
                  <a:srgbClr val="410100"/>
                </a:solidFill>
              </a:rPr>
              <a:t>Philippians is that Christ and His gospel are the keys to true joy as a Christian, regardless of the circumstances being faced in life.  His repeated use of keys words like “Christ,” “gospel,” “joy” and “rejoice” help Paul to emphasize that point.  Note how Paul develops that theme around ten joys of Christianity, which can only be experienced through Christ and His gospel</a:t>
            </a:r>
            <a:r>
              <a:rPr lang="en-US" i="1" dirty="0" smtClean="0">
                <a:solidFill>
                  <a:srgbClr val="410100"/>
                </a:solidFill>
              </a:rPr>
              <a:t>.</a:t>
            </a:r>
            <a:endParaRPr lang="en-US" i="1" dirty="0">
              <a:solidFill>
                <a:srgbClr val="410100"/>
              </a:solidFill>
            </a:endParaRPr>
          </a:p>
          <a:p>
            <a:pPr marL="0" indent="0">
              <a:buNone/>
            </a:pPr>
            <a:endParaRPr lang="en-US" dirty="0"/>
          </a:p>
        </p:txBody>
      </p:sp>
    </p:spTree>
    <p:extLst>
      <p:ext uri="{BB962C8B-B14F-4D97-AF65-F5344CB8AC3E}">
        <p14:creationId xmlns:p14="http://schemas.microsoft.com/office/powerpoint/2010/main" val="3700862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143" y="1413164"/>
            <a:ext cx="9031857" cy="4914406"/>
          </a:xfrm>
        </p:spPr>
        <p:txBody>
          <a:bodyPr>
            <a:normAutofit fontScale="92500"/>
          </a:bodyPr>
          <a:lstStyle/>
          <a:p>
            <a:pPr marL="569913" lvl="0" indent="-569913"/>
            <a:r>
              <a:rPr lang="en-US" dirty="0"/>
              <a:t>Paul Emphasized the Joy of Prayerful Fellowship (1:1-11).</a:t>
            </a:r>
          </a:p>
          <a:p>
            <a:pPr marL="569913" lvl="0" indent="-569913"/>
            <a:r>
              <a:rPr lang="en-US" dirty="0"/>
              <a:t>Paul Emphasized the Joy of Purposeful Living (1:12-26).</a:t>
            </a:r>
          </a:p>
          <a:p>
            <a:pPr marL="569913" lvl="0" indent="-569913"/>
            <a:r>
              <a:rPr lang="en-US" dirty="0"/>
              <a:t>Paul Emphasized the Joy of Sacrificing Self (1:27-2:4).</a:t>
            </a:r>
          </a:p>
          <a:p>
            <a:pPr marL="569913" lvl="0" indent="-569913"/>
            <a:r>
              <a:rPr lang="en-US" dirty="0"/>
              <a:t>Paul Emphasized the Joy of Christ-Like Humility (2:3-11).</a:t>
            </a:r>
          </a:p>
          <a:p>
            <a:pPr marL="569913" lvl="0" indent="-569913"/>
            <a:r>
              <a:rPr lang="en-US" dirty="0"/>
              <a:t>Paul Emphasized the Joy of Faithful Obedience (2:12-18).</a:t>
            </a:r>
          </a:p>
          <a:p>
            <a:pPr marL="569913" lvl="0" indent="-569913"/>
            <a:r>
              <a:rPr lang="en-US" dirty="0"/>
              <a:t>Paul Emphasized the Joy of Laboring Together (2:19-30).</a:t>
            </a:r>
          </a:p>
          <a:p>
            <a:pPr marL="569913" lvl="0" indent="-569913"/>
            <a:r>
              <a:rPr lang="en-US" dirty="0"/>
              <a:t>Paul Emphasized the Joy of Surrendering All (3:1-11).</a:t>
            </a:r>
          </a:p>
          <a:p>
            <a:pPr marL="569913" lvl="0" indent="-569913"/>
            <a:r>
              <a:rPr lang="en-US" dirty="0"/>
              <a:t>Paul Emphasized the Joy of Targeting Heaven (3:12-21).</a:t>
            </a:r>
          </a:p>
          <a:p>
            <a:pPr marL="569913" lvl="0" indent="-569913"/>
            <a:r>
              <a:rPr lang="en-US" dirty="0"/>
              <a:t>Paul Emphasized the Joy of Finding True Peace (4:1-9).</a:t>
            </a:r>
          </a:p>
          <a:p>
            <a:pPr marL="569913" lvl="0" indent="-569913"/>
            <a:r>
              <a:rPr lang="en-US" dirty="0"/>
              <a:t>Paul Emphasized the Joy of Learning Contentment (4:10-23).</a:t>
            </a:r>
          </a:p>
        </p:txBody>
      </p:sp>
    </p:spTree>
    <p:extLst>
      <p:ext uri="{BB962C8B-B14F-4D97-AF65-F5344CB8AC3E}">
        <p14:creationId xmlns:p14="http://schemas.microsoft.com/office/powerpoint/2010/main" val="3399529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43463448"/>
              </p:ext>
            </p:extLst>
          </p:nvPr>
        </p:nvGraphicFramePr>
        <p:xfrm>
          <a:off x="142042" y="1331650"/>
          <a:ext cx="8895425" cy="5330671"/>
        </p:xfrm>
        <a:graphic>
          <a:graphicData uri="http://schemas.openxmlformats.org/drawingml/2006/table">
            <a:tbl>
              <a:tblPr firstRow="1" firstCol="1" bandRow="1">
                <a:tableStyleId>{9DCAF9ED-07DC-4A11-8D7F-57B35C25682E}</a:tableStyleId>
              </a:tblPr>
              <a:tblGrid>
                <a:gridCol w="1651247"/>
                <a:gridCol w="1906923"/>
                <a:gridCol w="1779085"/>
                <a:gridCol w="1779085"/>
                <a:gridCol w="1779085"/>
              </a:tblGrid>
              <a:tr h="632535">
                <a:tc>
                  <a:txBody>
                    <a:bodyPr/>
                    <a:lstStyle/>
                    <a:p>
                      <a:pPr marL="0" marR="0">
                        <a:spcBef>
                          <a:spcPts val="0"/>
                        </a:spcBef>
                        <a:spcAft>
                          <a:spcPts val="0"/>
                        </a:spcAft>
                      </a:pPr>
                      <a:r>
                        <a:rPr lang="en-US" sz="2000" dirty="0">
                          <a:solidFill>
                            <a:schemeClr val="tx1"/>
                          </a:solidFill>
                          <a:effectLst/>
                        </a:rPr>
                        <a:t>Period of Writing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Books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Description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Date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Theme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948800">
                <a:tc>
                  <a:txBody>
                    <a:bodyPr/>
                    <a:lstStyle/>
                    <a:p>
                      <a:pPr marL="0" marR="0">
                        <a:spcBef>
                          <a:spcPts val="0"/>
                        </a:spcBef>
                        <a:spcAft>
                          <a:spcPts val="0"/>
                        </a:spcAft>
                      </a:pPr>
                      <a:r>
                        <a:rPr lang="en-US" sz="2000" dirty="0">
                          <a:effectLst/>
                        </a:rPr>
                        <a:t>Second Missionary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1 Thessalonians</a:t>
                      </a:r>
                      <a:endParaRPr lang="en-US" sz="1800" dirty="0">
                        <a:effectLst/>
                      </a:endParaRPr>
                    </a:p>
                    <a:p>
                      <a:pPr marL="0" marR="0">
                        <a:spcBef>
                          <a:spcPts val="0"/>
                        </a:spcBef>
                        <a:spcAft>
                          <a:spcPts val="0"/>
                        </a:spcAft>
                      </a:pPr>
                      <a:r>
                        <a:rPr lang="en-US" sz="2000" dirty="0">
                          <a:effectLst/>
                        </a:rPr>
                        <a:t>2 Thessalonians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First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51-52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a:effectLst/>
                        </a:rPr>
                        <a:t>Eschatology:</a:t>
                      </a:r>
                      <a:endParaRPr lang="en-US" sz="1800">
                        <a:effectLst/>
                      </a:endParaRPr>
                    </a:p>
                    <a:p>
                      <a:pPr marL="0" marR="0">
                        <a:spcBef>
                          <a:spcPts val="0"/>
                        </a:spcBef>
                        <a:spcAft>
                          <a:spcPts val="0"/>
                        </a:spcAft>
                      </a:pPr>
                      <a:r>
                        <a:rPr lang="en-US" sz="2000">
                          <a:effectLst/>
                        </a:rPr>
                        <a:t>Last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1265068">
                <a:tc>
                  <a:txBody>
                    <a:bodyPr/>
                    <a:lstStyle/>
                    <a:p>
                      <a:pPr marL="0" marR="0">
                        <a:spcBef>
                          <a:spcPts val="0"/>
                        </a:spcBef>
                        <a:spcAft>
                          <a:spcPts val="0"/>
                        </a:spcAft>
                      </a:pPr>
                      <a:r>
                        <a:rPr lang="en-US" sz="2000" dirty="0">
                          <a:effectLst/>
                        </a:rPr>
                        <a:t>Third </a:t>
                      </a:r>
                      <a:endParaRPr lang="en-US" sz="1800" dirty="0">
                        <a:effectLst/>
                      </a:endParaRPr>
                    </a:p>
                    <a:p>
                      <a:pPr marL="0" marR="0">
                        <a:spcBef>
                          <a:spcPts val="0"/>
                        </a:spcBef>
                        <a:spcAft>
                          <a:spcPts val="0"/>
                        </a:spcAft>
                      </a:pPr>
                      <a:r>
                        <a:rPr lang="en-US" sz="2000" dirty="0">
                          <a:effectLst/>
                        </a:rPr>
                        <a:t>Missionary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Galatians</a:t>
                      </a:r>
                      <a:endParaRPr lang="en-US" sz="1800" dirty="0">
                        <a:effectLst/>
                      </a:endParaRPr>
                    </a:p>
                    <a:p>
                      <a:pPr marL="0" marR="0">
                        <a:spcBef>
                          <a:spcPts val="0"/>
                        </a:spcBef>
                        <a:spcAft>
                          <a:spcPts val="0"/>
                        </a:spcAft>
                      </a:pPr>
                      <a:r>
                        <a:rPr lang="en-US" sz="2000" dirty="0">
                          <a:effectLst/>
                        </a:rPr>
                        <a:t>1 Corinthians</a:t>
                      </a:r>
                      <a:endParaRPr lang="en-US" sz="1800" dirty="0">
                        <a:effectLst/>
                      </a:endParaRPr>
                    </a:p>
                    <a:p>
                      <a:pPr marL="0" marR="0">
                        <a:spcBef>
                          <a:spcPts val="0"/>
                        </a:spcBef>
                        <a:spcAft>
                          <a:spcPts val="0"/>
                        </a:spcAft>
                      </a:pPr>
                      <a:r>
                        <a:rPr lang="en-US" sz="2000" dirty="0">
                          <a:effectLst/>
                        </a:rPr>
                        <a:t>2 Corinthians</a:t>
                      </a:r>
                      <a:endParaRPr lang="en-US" sz="1800" dirty="0">
                        <a:effectLst/>
                      </a:endParaRPr>
                    </a:p>
                    <a:p>
                      <a:pPr marL="0" marR="0">
                        <a:spcBef>
                          <a:spcPts val="0"/>
                        </a:spcBef>
                        <a:spcAft>
                          <a:spcPts val="0"/>
                        </a:spcAft>
                      </a:pPr>
                      <a:r>
                        <a:rPr lang="en-US" sz="2000" dirty="0">
                          <a:effectLst/>
                        </a:rPr>
                        <a:t>Romans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Impregnable Quartet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53-57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Soteriology:</a:t>
                      </a:r>
                      <a:endParaRPr lang="en-US" sz="1800" dirty="0">
                        <a:effectLst/>
                      </a:endParaRPr>
                    </a:p>
                    <a:p>
                      <a:pPr marL="0" marR="0">
                        <a:spcBef>
                          <a:spcPts val="0"/>
                        </a:spcBef>
                        <a:spcAft>
                          <a:spcPts val="0"/>
                        </a:spcAft>
                      </a:pPr>
                      <a:r>
                        <a:rPr lang="en-US" sz="2000" dirty="0">
                          <a:effectLst/>
                        </a:rPr>
                        <a:t>Salvation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1265068">
                <a:tc>
                  <a:txBody>
                    <a:bodyPr/>
                    <a:lstStyle/>
                    <a:p>
                      <a:pPr marL="0" marR="0">
                        <a:spcBef>
                          <a:spcPts val="0"/>
                        </a:spcBef>
                        <a:spcAft>
                          <a:spcPts val="0"/>
                        </a:spcAft>
                      </a:pPr>
                      <a:r>
                        <a:rPr lang="en-US" sz="2000" dirty="0">
                          <a:effectLst/>
                        </a:rPr>
                        <a:t>First </a:t>
                      </a:r>
                      <a:endParaRPr lang="en-US" sz="1800" dirty="0">
                        <a:effectLst/>
                      </a:endParaRPr>
                    </a:p>
                    <a:p>
                      <a:pPr marL="0" marR="0">
                        <a:spcBef>
                          <a:spcPts val="0"/>
                        </a:spcBef>
                        <a:spcAft>
                          <a:spcPts val="0"/>
                        </a:spcAft>
                      </a:pPr>
                      <a:r>
                        <a:rPr lang="en-US" sz="2000" dirty="0">
                          <a:effectLst/>
                        </a:rPr>
                        <a:t>Roman Imprisonment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Colossians</a:t>
                      </a:r>
                      <a:endParaRPr lang="en-US" sz="1800" dirty="0">
                        <a:effectLst/>
                      </a:endParaRPr>
                    </a:p>
                    <a:p>
                      <a:pPr marL="0" marR="0">
                        <a:spcBef>
                          <a:spcPts val="0"/>
                        </a:spcBef>
                        <a:spcAft>
                          <a:spcPts val="0"/>
                        </a:spcAft>
                      </a:pPr>
                      <a:r>
                        <a:rPr lang="en-US" sz="2000" dirty="0">
                          <a:effectLst/>
                        </a:rPr>
                        <a:t>Philemon</a:t>
                      </a:r>
                      <a:endParaRPr lang="en-US" sz="1800" dirty="0">
                        <a:effectLst/>
                      </a:endParaRPr>
                    </a:p>
                    <a:p>
                      <a:pPr marL="0" marR="0">
                        <a:spcBef>
                          <a:spcPts val="0"/>
                        </a:spcBef>
                        <a:spcAft>
                          <a:spcPts val="0"/>
                        </a:spcAft>
                      </a:pPr>
                      <a:r>
                        <a:rPr lang="en-US" sz="2000" dirty="0">
                          <a:effectLst/>
                        </a:rPr>
                        <a:t>Ephesians</a:t>
                      </a:r>
                      <a:endParaRPr lang="en-US" sz="1800" dirty="0">
                        <a:effectLst/>
                      </a:endParaRPr>
                    </a:p>
                    <a:p>
                      <a:pPr marL="0" marR="0">
                        <a:spcBef>
                          <a:spcPts val="0"/>
                        </a:spcBef>
                        <a:spcAft>
                          <a:spcPts val="0"/>
                        </a:spcAft>
                      </a:pPr>
                      <a:r>
                        <a:rPr lang="en-US" sz="2000" dirty="0">
                          <a:effectLst/>
                        </a:rPr>
                        <a:t>Philippians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Prison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60-62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Christology:</a:t>
                      </a:r>
                      <a:endParaRPr lang="en-US" sz="1800" dirty="0">
                        <a:effectLst/>
                      </a:endParaRPr>
                    </a:p>
                    <a:p>
                      <a:pPr marL="0" marR="0">
                        <a:spcBef>
                          <a:spcPts val="0"/>
                        </a:spcBef>
                        <a:spcAft>
                          <a:spcPts val="0"/>
                        </a:spcAft>
                      </a:pPr>
                      <a:r>
                        <a:rPr lang="en-US" sz="2000" dirty="0">
                          <a:effectLst/>
                        </a:rPr>
                        <a:t>Christ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948800">
                <a:tc>
                  <a:txBody>
                    <a:bodyPr/>
                    <a:lstStyle/>
                    <a:p>
                      <a:pPr marL="0" marR="0">
                        <a:spcBef>
                          <a:spcPts val="0"/>
                        </a:spcBef>
                        <a:spcAft>
                          <a:spcPts val="0"/>
                        </a:spcAft>
                      </a:pPr>
                      <a:r>
                        <a:rPr lang="en-US" sz="2000" dirty="0">
                          <a:effectLst/>
                        </a:rPr>
                        <a:t>Release &amp; </a:t>
                      </a:r>
                      <a:endParaRPr lang="en-US" sz="1800" dirty="0">
                        <a:effectLst/>
                      </a:endParaRPr>
                    </a:p>
                    <a:p>
                      <a:pPr marL="0" marR="0">
                        <a:spcBef>
                          <a:spcPts val="0"/>
                        </a:spcBef>
                        <a:spcAft>
                          <a:spcPts val="0"/>
                        </a:spcAft>
                      </a:pPr>
                      <a:r>
                        <a:rPr lang="en-US" sz="2000" dirty="0">
                          <a:effectLst/>
                        </a:rPr>
                        <a:t>Second Roman Imprisonment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1 Timothy</a:t>
                      </a:r>
                      <a:endParaRPr lang="en-US" sz="1800" dirty="0">
                        <a:effectLst/>
                      </a:endParaRPr>
                    </a:p>
                    <a:p>
                      <a:pPr marL="0" marR="0">
                        <a:spcBef>
                          <a:spcPts val="0"/>
                        </a:spcBef>
                        <a:spcAft>
                          <a:spcPts val="0"/>
                        </a:spcAft>
                      </a:pPr>
                      <a:r>
                        <a:rPr lang="en-US" sz="2000" dirty="0">
                          <a:effectLst/>
                        </a:rPr>
                        <a:t>Titus</a:t>
                      </a:r>
                      <a:endParaRPr lang="en-US" sz="1800" dirty="0">
                        <a:effectLst/>
                      </a:endParaRPr>
                    </a:p>
                    <a:p>
                      <a:pPr marL="0" marR="0">
                        <a:spcBef>
                          <a:spcPts val="0"/>
                        </a:spcBef>
                        <a:spcAft>
                          <a:spcPts val="0"/>
                        </a:spcAft>
                      </a:pPr>
                      <a:r>
                        <a:rPr lang="en-US" sz="2000" dirty="0">
                          <a:effectLst/>
                        </a:rPr>
                        <a:t>2 Timothy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Evangelist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62-68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Ecclesiology:</a:t>
                      </a:r>
                      <a:endParaRPr lang="en-US" sz="1800" dirty="0">
                        <a:effectLst/>
                      </a:endParaRPr>
                    </a:p>
                    <a:p>
                      <a:pPr marL="0" marR="0">
                        <a:spcBef>
                          <a:spcPts val="0"/>
                        </a:spcBef>
                        <a:spcAft>
                          <a:spcPts val="0"/>
                        </a:spcAft>
                      </a:pPr>
                      <a:r>
                        <a:rPr lang="en-US" sz="2000" dirty="0">
                          <a:effectLst/>
                        </a:rPr>
                        <a:t>The Church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2385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178705"/>
          </a:xfrm>
        </p:spPr>
        <p:txBody>
          <a:bodyPr>
            <a:normAutofit/>
          </a:bodyPr>
          <a:lstStyle/>
          <a:p>
            <a:pPr marL="284163" indent="-284163">
              <a:buSzPct val="100000"/>
              <a:buFont typeface="Arial" panose="020B0604020202020204" pitchFamily="34" charset="0"/>
              <a:buChar char="•"/>
            </a:pPr>
            <a:r>
              <a:rPr lang="en-US" dirty="0" smtClean="0"/>
              <a:t>Author: Paul </a:t>
            </a:r>
          </a:p>
          <a:p>
            <a:pPr marL="284163" indent="-284163">
              <a:buSzPct val="100000"/>
              <a:buFont typeface="Arial" panose="020B0604020202020204" pitchFamily="34" charset="0"/>
              <a:buChar char="•"/>
            </a:pPr>
            <a:r>
              <a:rPr lang="en-US" dirty="0" smtClean="0"/>
              <a:t>Recipients: Church </a:t>
            </a:r>
            <a:r>
              <a:rPr lang="en-US" dirty="0" smtClean="0"/>
              <a:t>in Ephesus</a:t>
            </a:r>
            <a:endParaRPr lang="en-US" dirty="0" smtClean="0"/>
          </a:p>
          <a:p>
            <a:pPr marL="284163" indent="-284163">
              <a:buSzPct val="100000"/>
              <a:buFont typeface="Arial" panose="020B0604020202020204" pitchFamily="34" charset="0"/>
              <a:buChar char="•"/>
            </a:pPr>
            <a:r>
              <a:rPr lang="en-US" dirty="0" smtClean="0"/>
              <a:t>Date: </a:t>
            </a:r>
            <a:r>
              <a:rPr lang="en-US" dirty="0" smtClean="0"/>
              <a:t>60-62 </a:t>
            </a:r>
            <a:r>
              <a:rPr lang="en-US" dirty="0" smtClean="0"/>
              <a:t>A.D.</a:t>
            </a:r>
          </a:p>
          <a:p>
            <a:pPr marL="284163" indent="-284163">
              <a:buSzPct val="100000"/>
              <a:buFont typeface="Arial" panose="020B0604020202020204" pitchFamily="34" charset="0"/>
              <a:buChar char="•"/>
            </a:pPr>
            <a:r>
              <a:rPr lang="en-US" dirty="0"/>
              <a:t>Theme: </a:t>
            </a:r>
            <a:r>
              <a:rPr lang="en-US" dirty="0"/>
              <a:t>God’s eternal purpose is fulfilled in the church of Christ</a:t>
            </a:r>
            <a:r>
              <a:rPr lang="en-US" dirty="0" smtClean="0"/>
              <a:t>.</a:t>
            </a:r>
            <a:endParaRPr lang="en-US" dirty="0"/>
          </a:p>
          <a:p>
            <a:pPr marL="284163" indent="-284163">
              <a:buSzPct val="100000"/>
              <a:buFont typeface="Arial" panose="020B0604020202020204" pitchFamily="34" charset="0"/>
              <a:buChar char="•"/>
            </a:pPr>
            <a:r>
              <a:rPr lang="en-US" dirty="0" smtClean="0"/>
              <a:t>Key Words: </a:t>
            </a:r>
            <a:r>
              <a:rPr lang="en-US" dirty="0" smtClean="0"/>
              <a:t>“in Christ,” “church,” “body,” “walk”</a:t>
            </a:r>
            <a:endParaRPr lang="en-US" dirty="0" smtClean="0"/>
          </a:p>
          <a:p>
            <a:pPr marL="284163" indent="-284163">
              <a:buSzPct val="100000"/>
              <a:buFont typeface="Arial" panose="020B0604020202020204" pitchFamily="34" charset="0"/>
              <a:buChar char="•"/>
            </a:pPr>
            <a:r>
              <a:rPr lang="en-US" dirty="0" smtClean="0"/>
              <a:t>Key Verses: </a:t>
            </a:r>
            <a:r>
              <a:rPr lang="en-US" dirty="0"/>
              <a:t>1:3, 7; 2:8-10; 3:6, 9-11; 4:4-7, 13-16</a:t>
            </a:r>
            <a:endParaRPr lang="en-US" dirty="0" smtClean="0"/>
          </a:p>
        </p:txBody>
      </p:sp>
    </p:spTree>
    <p:extLst>
      <p:ext uri="{BB962C8B-B14F-4D97-AF65-F5344CB8AC3E}">
        <p14:creationId xmlns:p14="http://schemas.microsoft.com/office/powerpoint/2010/main" val="1952763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Prison </a:t>
            </a:r>
            <a:r>
              <a:rPr lang="en-US" dirty="0">
                <a:solidFill>
                  <a:srgbClr val="410100"/>
                </a:solidFill>
              </a:rPr>
              <a:t>Epistles</a:t>
            </a:r>
          </a:p>
          <a:p>
            <a:pPr>
              <a:buFont typeface="+mj-lt"/>
              <a:buAutoNum type="arabicPeriod"/>
            </a:pPr>
            <a:r>
              <a:rPr lang="en-US" dirty="0" smtClean="0">
                <a:solidFill>
                  <a:srgbClr val="410100"/>
                </a:solidFill>
              </a:rPr>
              <a:t>Might </a:t>
            </a:r>
            <a:r>
              <a:rPr lang="en-US" dirty="0">
                <a:solidFill>
                  <a:srgbClr val="410100"/>
                </a:solidFill>
              </a:rPr>
              <a:t>have been a “circular letter”</a:t>
            </a:r>
          </a:p>
          <a:p>
            <a:pPr>
              <a:buFont typeface="+mj-lt"/>
              <a:buAutoNum type="arabicPeriod"/>
            </a:pPr>
            <a:r>
              <a:rPr lang="en-US" dirty="0" smtClean="0">
                <a:solidFill>
                  <a:srgbClr val="410100"/>
                </a:solidFill>
              </a:rPr>
              <a:t>“</a:t>
            </a:r>
            <a:r>
              <a:rPr lang="en-US" dirty="0">
                <a:solidFill>
                  <a:srgbClr val="410100"/>
                </a:solidFill>
              </a:rPr>
              <a:t>Twin Epistle” of Colossians</a:t>
            </a:r>
          </a:p>
          <a:p>
            <a:pPr>
              <a:buFont typeface="+mj-lt"/>
              <a:buAutoNum type="arabicPeriod"/>
            </a:pPr>
            <a:r>
              <a:rPr lang="en-US" dirty="0" smtClean="0">
                <a:solidFill>
                  <a:srgbClr val="410100"/>
                </a:solidFill>
              </a:rPr>
              <a:t>Divided </a:t>
            </a:r>
            <a:r>
              <a:rPr lang="en-US" dirty="0">
                <a:solidFill>
                  <a:srgbClr val="410100"/>
                </a:solidFill>
              </a:rPr>
              <a:t>in half</a:t>
            </a:r>
          </a:p>
          <a:p>
            <a:pPr>
              <a:buFont typeface="+mj-lt"/>
              <a:buAutoNum type="arabicPeriod"/>
            </a:pPr>
            <a:r>
              <a:rPr lang="en-US" dirty="0" smtClean="0">
                <a:solidFill>
                  <a:srgbClr val="410100"/>
                </a:solidFill>
              </a:rPr>
              <a:t>Universal </a:t>
            </a:r>
            <a:r>
              <a:rPr lang="en-US" dirty="0">
                <a:solidFill>
                  <a:srgbClr val="410100"/>
                </a:solidFill>
              </a:rPr>
              <a:t>church</a:t>
            </a:r>
          </a:p>
        </p:txBody>
      </p:sp>
    </p:spTree>
    <p:extLst>
      <p:ext uri="{BB962C8B-B14F-4D97-AF65-F5344CB8AC3E}">
        <p14:creationId xmlns:p14="http://schemas.microsoft.com/office/powerpoint/2010/main" val="2391139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085290"/>
          </a:xfrm>
        </p:spPr>
        <p:txBody>
          <a:bodyPr>
            <a:normAutofit/>
          </a:bodyPr>
          <a:lstStyle/>
          <a:p>
            <a:pPr marL="0" indent="0">
              <a:buNone/>
            </a:pPr>
            <a:r>
              <a:rPr lang="en-US" sz="3200" dirty="0"/>
              <a:t>Main Emphasis of the Book:</a:t>
            </a:r>
          </a:p>
          <a:p>
            <a:pPr marL="0" indent="0">
              <a:buNone/>
            </a:pPr>
            <a:r>
              <a:rPr lang="en-US" i="1" dirty="0">
                <a:solidFill>
                  <a:srgbClr val="410100"/>
                </a:solidFill>
              </a:rPr>
              <a:t>The primary theme of the book of Ephesians is a Divine explanation of God’s eternal purpose to redeem all mankind and bring them together into one spiritual body (the church) in Christ and an explanation as to how they are to live in Christ.  With that as his major theme, Paul divided this letter into two major </a:t>
            </a:r>
            <a:r>
              <a:rPr lang="en-US" i="1" dirty="0" smtClean="0">
                <a:solidFill>
                  <a:srgbClr val="410100"/>
                </a:solidFill>
              </a:rPr>
              <a:t>sections/purposes: </a:t>
            </a:r>
            <a:endParaRPr lang="en-US" i="1" dirty="0" smtClean="0">
              <a:solidFill>
                <a:srgbClr val="410100"/>
              </a:solidFill>
            </a:endParaRPr>
          </a:p>
          <a:p>
            <a:pPr marL="463550" indent="0">
              <a:buNone/>
            </a:pPr>
            <a:r>
              <a:rPr lang="en-US" dirty="0">
                <a:solidFill>
                  <a:srgbClr val="410100"/>
                </a:solidFill>
              </a:rPr>
              <a:t>1. </a:t>
            </a:r>
            <a:r>
              <a:rPr lang="en-US" dirty="0" smtClean="0">
                <a:solidFill>
                  <a:srgbClr val="410100"/>
                </a:solidFill>
              </a:rPr>
              <a:t>The </a:t>
            </a:r>
            <a:r>
              <a:rPr lang="en-US" dirty="0">
                <a:solidFill>
                  <a:srgbClr val="410100"/>
                </a:solidFill>
              </a:rPr>
              <a:t>Church As God’s Eternal Plan (Chapters 1-3)</a:t>
            </a:r>
          </a:p>
          <a:p>
            <a:pPr marL="463550" indent="0">
              <a:buNone/>
            </a:pPr>
            <a:r>
              <a:rPr lang="en-US" dirty="0">
                <a:solidFill>
                  <a:srgbClr val="410100"/>
                </a:solidFill>
              </a:rPr>
              <a:t>2.	Living in the Church As God Planned (Chapters 4-6)</a:t>
            </a:r>
          </a:p>
          <a:p>
            <a:pPr marL="0" indent="0">
              <a:buNone/>
            </a:pPr>
            <a:endParaRPr lang="en-US" dirty="0"/>
          </a:p>
        </p:txBody>
      </p:sp>
    </p:spTree>
    <p:extLst>
      <p:ext uri="{BB962C8B-B14F-4D97-AF65-F5344CB8AC3E}">
        <p14:creationId xmlns:p14="http://schemas.microsoft.com/office/powerpoint/2010/main" val="2455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444837"/>
          </a:xfrm>
        </p:spPr>
        <p:txBody>
          <a:bodyPr>
            <a:normAutofit/>
          </a:bodyPr>
          <a:lstStyle/>
          <a:p>
            <a:r>
              <a:rPr lang="en-US" dirty="0" smtClean="0"/>
              <a:t>Christ </a:t>
            </a:r>
            <a:r>
              <a:rPr lang="en-US" dirty="0"/>
              <a:t>and His Church Are Intimately and Inseparably Linked, for the Church Is His Only Body (Chap. 1</a:t>
            </a:r>
            <a:r>
              <a:rPr lang="en-US" dirty="0" smtClean="0"/>
              <a:t>).</a:t>
            </a:r>
          </a:p>
          <a:p>
            <a:pPr lvl="0"/>
            <a:r>
              <a:rPr lang="en-US" dirty="0"/>
              <a:t>The Church Is God’s Eternal Plan to Save All Mankind in One Body (Chap. 2-3).</a:t>
            </a:r>
          </a:p>
          <a:p>
            <a:pPr lvl="0"/>
            <a:r>
              <a:rPr lang="en-US" dirty="0"/>
              <a:t>The Church Is to Live, Work and Function As Designed By God (Chap. 4-6</a:t>
            </a:r>
            <a:r>
              <a:rPr lang="en-US" dirty="0" smtClean="0"/>
              <a:t>).</a:t>
            </a:r>
            <a:endParaRPr lang="en-US" dirty="0"/>
          </a:p>
        </p:txBody>
      </p:sp>
    </p:spTree>
    <p:extLst>
      <p:ext uri="{BB962C8B-B14F-4D97-AF65-F5344CB8AC3E}">
        <p14:creationId xmlns:p14="http://schemas.microsoft.com/office/powerpoint/2010/main" val="3712612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020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4163" indent="-284163">
              <a:buSzPct val="100000"/>
              <a:buFont typeface="Arial" panose="020B0604020202020204" pitchFamily="34" charset="0"/>
              <a:buChar char="•"/>
            </a:pPr>
            <a:r>
              <a:rPr lang="en-US" dirty="0" smtClean="0"/>
              <a:t>Author: Paul </a:t>
            </a:r>
          </a:p>
          <a:p>
            <a:pPr marL="284163" indent="-284163">
              <a:buSzPct val="100000"/>
              <a:buFont typeface="Arial" panose="020B0604020202020204" pitchFamily="34" charset="0"/>
              <a:buChar char="•"/>
            </a:pPr>
            <a:r>
              <a:rPr lang="en-US" dirty="0" smtClean="0"/>
              <a:t>Recipients: </a:t>
            </a:r>
            <a:r>
              <a:rPr lang="en-US" dirty="0"/>
              <a:t>Church </a:t>
            </a:r>
            <a:r>
              <a:rPr lang="en-US" dirty="0" smtClean="0"/>
              <a:t>in Philippi</a:t>
            </a:r>
            <a:endParaRPr lang="en-US" dirty="0" smtClean="0"/>
          </a:p>
          <a:p>
            <a:pPr marL="284163" indent="-284163">
              <a:buSzPct val="100000"/>
              <a:buFont typeface="Arial" panose="020B0604020202020204" pitchFamily="34" charset="0"/>
              <a:buChar char="•"/>
            </a:pPr>
            <a:r>
              <a:rPr lang="en-US" dirty="0" smtClean="0"/>
              <a:t>Date: </a:t>
            </a:r>
            <a:r>
              <a:rPr lang="en-US" dirty="0" smtClean="0"/>
              <a:t>60-62 A.D</a:t>
            </a:r>
            <a:r>
              <a:rPr lang="en-US" dirty="0" smtClean="0"/>
              <a:t>.</a:t>
            </a:r>
          </a:p>
          <a:p>
            <a:pPr marL="284163" indent="-284163">
              <a:buSzPct val="100000"/>
              <a:buFont typeface="Arial" panose="020B0604020202020204" pitchFamily="34" charset="0"/>
              <a:buChar char="•"/>
            </a:pPr>
            <a:r>
              <a:rPr lang="en-US" dirty="0"/>
              <a:t>Theme: </a:t>
            </a:r>
            <a:r>
              <a:rPr lang="en-US" dirty="0"/>
              <a:t>Christ and His gospel are the keys to true joy as a Christian</a:t>
            </a:r>
            <a:r>
              <a:rPr lang="en-US" dirty="0" smtClean="0"/>
              <a:t>.</a:t>
            </a:r>
            <a:endParaRPr lang="en-US" dirty="0"/>
          </a:p>
          <a:p>
            <a:pPr marL="284163" indent="-284163">
              <a:buSzPct val="100000"/>
              <a:buFont typeface="Arial" panose="020B0604020202020204" pitchFamily="34" charset="0"/>
              <a:buChar char="•"/>
            </a:pPr>
            <a:r>
              <a:rPr lang="en-US" dirty="0"/>
              <a:t>K</a:t>
            </a:r>
            <a:r>
              <a:rPr lang="en-US" dirty="0" smtClean="0"/>
              <a:t>ey Words: </a:t>
            </a:r>
            <a:r>
              <a:rPr lang="en-US" dirty="0" smtClean="0"/>
              <a:t>“joy,” “rejoice,” “gospel,” “Christ”</a:t>
            </a:r>
            <a:endParaRPr lang="en-US" dirty="0" smtClean="0"/>
          </a:p>
          <a:p>
            <a:pPr marL="284163" indent="-284163">
              <a:buSzPct val="100000"/>
              <a:buFont typeface="Arial" panose="020B0604020202020204" pitchFamily="34" charset="0"/>
              <a:buChar char="•"/>
            </a:pPr>
            <a:r>
              <a:rPr lang="en-US" dirty="0" smtClean="0"/>
              <a:t>Key Verses: </a:t>
            </a:r>
            <a:r>
              <a:rPr lang="en-US" dirty="0"/>
              <a:t>1:3, 20-21; 2:3-11; 4:4-7, 8, 13</a:t>
            </a:r>
            <a:endParaRPr lang="en-US" dirty="0" smtClean="0"/>
          </a:p>
        </p:txBody>
      </p:sp>
    </p:spTree>
    <p:extLst>
      <p:ext uri="{BB962C8B-B14F-4D97-AF65-F5344CB8AC3E}">
        <p14:creationId xmlns:p14="http://schemas.microsoft.com/office/powerpoint/2010/main" val="3693370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Prison </a:t>
            </a:r>
            <a:r>
              <a:rPr lang="en-US" dirty="0">
                <a:solidFill>
                  <a:srgbClr val="410100"/>
                </a:solidFill>
              </a:rPr>
              <a:t>Epistles</a:t>
            </a:r>
          </a:p>
          <a:p>
            <a:pPr>
              <a:buFont typeface="+mj-lt"/>
              <a:buAutoNum type="arabicPeriod"/>
            </a:pPr>
            <a:r>
              <a:rPr lang="en-US" dirty="0" smtClean="0">
                <a:solidFill>
                  <a:srgbClr val="410100"/>
                </a:solidFill>
              </a:rPr>
              <a:t>Most </a:t>
            </a:r>
            <a:r>
              <a:rPr lang="en-US" dirty="0">
                <a:solidFill>
                  <a:srgbClr val="410100"/>
                </a:solidFill>
              </a:rPr>
              <a:t>personal epistle to a congregation</a:t>
            </a:r>
          </a:p>
          <a:p>
            <a:pPr>
              <a:buFont typeface="+mj-lt"/>
              <a:buAutoNum type="arabicPeriod"/>
            </a:pPr>
            <a:r>
              <a:rPr lang="en-US" dirty="0" smtClean="0">
                <a:solidFill>
                  <a:srgbClr val="410100"/>
                </a:solidFill>
              </a:rPr>
              <a:t>Epistle </a:t>
            </a:r>
            <a:r>
              <a:rPr lang="en-US" dirty="0">
                <a:solidFill>
                  <a:srgbClr val="410100"/>
                </a:solidFill>
              </a:rPr>
              <a:t>of joy</a:t>
            </a:r>
          </a:p>
          <a:p>
            <a:pPr>
              <a:buFont typeface="+mj-lt"/>
              <a:buAutoNum type="arabicPeriod"/>
            </a:pPr>
            <a:r>
              <a:rPr lang="en-US" dirty="0" smtClean="0">
                <a:solidFill>
                  <a:srgbClr val="410100"/>
                </a:solidFill>
              </a:rPr>
              <a:t>All </a:t>
            </a:r>
            <a:r>
              <a:rPr lang="en-US" dirty="0">
                <a:solidFill>
                  <a:srgbClr val="410100"/>
                </a:solidFill>
              </a:rPr>
              <a:t>about the gospel</a:t>
            </a:r>
          </a:p>
          <a:p>
            <a:pPr>
              <a:buFont typeface="+mj-lt"/>
              <a:buAutoNum type="arabicPeriod"/>
            </a:pPr>
            <a:r>
              <a:rPr lang="en-US" dirty="0" smtClean="0">
                <a:solidFill>
                  <a:srgbClr val="410100"/>
                </a:solidFill>
              </a:rPr>
              <a:t>Elders </a:t>
            </a:r>
            <a:r>
              <a:rPr lang="en-US" dirty="0">
                <a:solidFill>
                  <a:srgbClr val="410100"/>
                </a:solidFill>
              </a:rPr>
              <a:t>and deacons</a:t>
            </a:r>
          </a:p>
        </p:txBody>
      </p:sp>
    </p:spTree>
    <p:extLst>
      <p:ext uri="{BB962C8B-B14F-4D97-AF65-F5344CB8AC3E}">
        <p14:creationId xmlns:p14="http://schemas.microsoft.com/office/powerpoint/2010/main" val="3874858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576</Words>
  <Application>Microsoft Office PowerPoint</Application>
  <PresentationFormat>On-screen Show (4:3)</PresentationFormat>
  <Paragraphs>84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32</cp:revision>
  <dcterms:created xsi:type="dcterms:W3CDTF">2015-01-21T18:35:23Z</dcterms:created>
  <dcterms:modified xsi:type="dcterms:W3CDTF">2015-04-22T20:25:54Z</dcterms:modified>
</cp:coreProperties>
</file>