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5" r:id="rId4"/>
    <p:sldId id="263" r:id="rId5"/>
    <p:sldId id="264" r:id="rId6"/>
    <p:sldId id="257" r:id="rId7"/>
    <p:sldId id="275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7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84" y="9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4914406"/>
          </a:xfrm>
        </p:spPr>
        <p:txBody>
          <a:bodyPr/>
          <a:lstStyle>
            <a:lvl1pPr marL="341313" indent="-341313">
              <a:buSzPct val="90000"/>
              <a:buFont typeface="+mj-lt"/>
              <a:buAutoNum type="romanUcPeriod"/>
              <a:defRPr b="1"/>
            </a:lvl1pPr>
            <a:lvl2pPr marL="690563" indent="-349250">
              <a:buSzPct val="90000"/>
              <a:buFont typeface="+mj-lt"/>
              <a:buAutoNum type="alphaUcPeriod"/>
              <a:defRPr b="1">
                <a:solidFill>
                  <a:srgbClr val="410100"/>
                </a:solidFill>
              </a:defRPr>
            </a:lvl2pPr>
            <a:lvl3pPr marL="1030288" indent="-339725">
              <a:buSzPct val="90000"/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4914406"/>
          </a:xfrm>
        </p:spPr>
        <p:txBody>
          <a:bodyPr/>
          <a:lstStyle>
            <a:lvl1pPr marL="341313" indent="-341313">
              <a:buSzPct val="90000"/>
              <a:buFont typeface="+mj-lt"/>
              <a:buAutoNum type="romanUcPeriod"/>
              <a:defRPr b="1"/>
            </a:lvl1pPr>
            <a:lvl2pPr marL="690563" indent="-349250">
              <a:buSzPct val="90000"/>
              <a:buFont typeface="+mj-lt"/>
              <a:buAutoNum type="alphaUcPeriod"/>
              <a:defRPr b="1">
                <a:solidFill>
                  <a:srgbClr val="410100"/>
                </a:solidFill>
              </a:defRPr>
            </a:lvl2pPr>
            <a:lvl3pPr marL="1030288" indent="-339725">
              <a:buSzPct val="90000"/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 Emphasis of the Book:</a:t>
            </a:r>
          </a:p>
          <a:p>
            <a:pPr marL="0" indent="0">
              <a:buNone/>
            </a:pPr>
            <a:r>
              <a:rPr lang="en-US" dirty="0">
                <a:solidFill>
                  <a:srgbClr val="410100"/>
                </a:solidFill>
              </a:rPr>
              <a:t>The primary theme of the book of </a:t>
            </a:r>
            <a:r>
              <a:rPr lang="en-US" dirty="0">
                <a:solidFill>
                  <a:srgbClr val="410100"/>
                </a:solidFill>
              </a:rPr>
              <a:t>Second Corinthians is to provide an inspired defense of Paul’s ministry of the gospel of Jesus Christ and his authority as an apostle of Jesus Christ</a:t>
            </a:r>
            <a:r>
              <a:rPr lang="en-US" dirty="0" smtClean="0">
                <a:solidFill>
                  <a:srgbClr val="410100"/>
                </a:solidFill>
              </a:rPr>
              <a:t>.</a:t>
            </a:r>
          </a:p>
          <a:p>
            <a:pPr marL="231775" indent="0">
              <a:buNone/>
            </a:pPr>
            <a:r>
              <a:rPr lang="en-US" dirty="0" smtClean="0">
                <a:solidFill>
                  <a:srgbClr val="410100"/>
                </a:solidFill>
              </a:rPr>
              <a:t>1</a:t>
            </a:r>
            <a:r>
              <a:rPr lang="en-US" dirty="0">
                <a:solidFill>
                  <a:srgbClr val="410100"/>
                </a:solidFill>
              </a:rPr>
              <a:t>. </a:t>
            </a:r>
            <a:r>
              <a:rPr lang="en-US" dirty="0" smtClean="0">
                <a:solidFill>
                  <a:srgbClr val="410100"/>
                </a:solidFill>
              </a:rPr>
              <a:t>The </a:t>
            </a:r>
            <a:r>
              <a:rPr lang="en-US" dirty="0">
                <a:solidFill>
                  <a:srgbClr val="410100"/>
                </a:solidFill>
              </a:rPr>
              <a:t>Ministry of the Gospel of Jesus Christ (</a:t>
            </a:r>
            <a:r>
              <a:rPr lang="en-US" dirty="0" smtClean="0">
                <a:solidFill>
                  <a:srgbClr val="410100"/>
                </a:solidFill>
              </a:rPr>
              <a:t>Chap. </a:t>
            </a:r>
            <a:r>
              <a:rPr lang="en-US" dirty="0">
                <a:solidFill>
                  <a:srgbClr val="410100"/>
                </a:solidFill>
              </a:rPr>
              <a:t>1-7</a:t>
            </a:r>
            <a:r>
              <a:rPr lang="en-US" dirty="0" smtClean="0">
                <a:solidFill>
                  <a:srgbClr val="410100"/>
                </a:solidFill>
              </a:rPr>
              <a:t>)</a:t>
            </a:r>
            <a:endParaRPr lang="en-US" dirty="0">
              <a:solidFill>
                <a:srgbClr val="410100"/>
              </a:solidFill>
            </a:endParaRPr>
          </a:p>
          <a:p>
            <a:pPr marL="231775" indent="0">
              <a:buNone/>
            </a:pPr>
            <a:r>
              <a:rPr lang="en-US" dirty="0">
                <a:solidFill>
                  <a:srgbClr val="410100"/>
                </a:solidFill>
              </a:rPr>
              <a:t>2. </a:t>
            </a:r>
            <a:r>
              <a:rPr lang="en-US" dirty="0" smtClean="0">
                <a:solidFill>
                  <a:srgbClr val="410100"/>
                </a:solidFill>
              </a:rPr>
              <a:t>The </a:t>
            </a:r>
            <a:r>
              <a:rPr lang="en-US" dirty="0">
                <a:solidFill>
                  <a:srgbClr val="410100"/>
                </a:solidFill>
              </a:rPr>
              <a:t>Grace of Giving (</a:t>
            </a:r>
            <a:r>
              <a:rPr lang="en-US" dirty="0" smtClean="0">
                <a:solidFill>
                  <a:srgbClr val="410100"/>
                </a:solidFill>
              </a:rPr>
              <a:t>Chap. </a:t>
            </a:r>
            <a:r>
              <a:rPr lang="en-US" dirty="0">
                <a:solidFill>
                  <a:srgbClr val="410100"/>
                </a:solidFill>
              </a:rPr>
              <a:t>8-9</a:t>
            </a:r>
            <a:r>
              <a:rPr lang="en-US" dirty="0" smtClean="0">
                <a:solidFill>
                  <a:srgbClr val="410100"/>
                </a:solidFill>
              </a:rPr>
              <a:t>)</a:t>
            </a:r>
          </a:p>
          <a:p>
            <a:pPr marL="231775" indent="0">
              <a:buNone/>
            </a:pPr>
            <a:r>
              <a:rPr lang="en-US" dirty="0" smtClean="0">
                <a:solidFill>
                  <a:srgbClr val="410100"/>
                </a:solidFill>
              </a:rPr>
              <a:t>3. </a:t>
            </a:r>
            <a:r>
              <a:rPr lang="en-US" dirty="0">
                <a:solidFill>
                  <a:srgbClr val="410100"/>
                </a:solidFill>
              </a:rPr>
              <a:t>The Defense of Paul’s Apostolic Authority (</a:t>
            </a:r>
            <a:r>
              <a:rPr lang="en-US" dirty="0" smtClean="0">
                <a:solidFill>
                  <a:srgbClr val="410100"/>
                </a:solidFill>
              </a:rPr>
              <a:t>Chap. </a:t>
            </a:r>
            <a:r>
              <a:rPr lang="en-US" dirty="0">
                <a:solidFill>
                  <a:srgbClr val="410100"/>
                </a:solidFill>
              </a:rPr>
              <a:t>10-13)</a:t>
            </a:r>
          </a:p>
          <a:p>
            <a:pPr marL="463550" indent="0">
              <a:buNone/>
            </a:pPr>
            <a:endParaRPr lang="en-US" dirty="0">
              <a:solidFill>
                <a:srgbClr val="4101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Ministry of the Gospel of Jesus Christ (Chap. 1-7)</a:t>
            </a:r>
          </a:p>
          <a:p>
            <a:r>
              <a:rPr lang="en-US" dirty="0" smtClean="0"/>
              <a:t>The </a:t>
            </a:r>
            <a:r>
              <a:rPr lang="en-US" dirty="0"/>
              <a:t>Grace of Giving (Chap. 8-9)</a:t>
            </a:r>
          </a:p>
          <a:p>
            <a:r>
              <a:rPr lang="en-US" dirty="0" smtClean="0"/>
              <a:t>The </a:t>
            </a:r>
            <a:r>
              <a:rPr lang="en-US" dirty="0"/>
              <a:t>Defense of Paul’s Apostolic Authority (Chap. 10-13)</a:t>
            </a:r>
          </a:p>
        </p:txBody>
      </p:sp>
    </p:spTree>
    <p:extLst>
      <p:ext uri="{BB962C8B-B14F-4D97-AF65-F5344CB8AC3E}">
        <p14:creationId xmlns:p14="http://schemas.microsoft.com/office/powerpoint/2010/main" val="3399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63448"/>
              </p:ext>
            </p:extLst>
          </p:nvPr>
        </p:nvGraphicFramePr>
        <p:xfrm>
          <a:off x="142042" y="1331650"/>
          <a:ext cx="8895425" cy="533067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51247"/>
                <a:gridCol w="1906923"/>
                <a:gridCol w="1779085"/>
                <a:gridCol w="1779085"/>
                <a:gridCol w="1779085"/>
              </a:tblGrid>
              <a:tr h="632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Period of Writing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Books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Theme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Second Missionary Journey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Thessalonians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Thessalonians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First Epistles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51-52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Eschatology: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Last Things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65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Third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Missionary Journey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Galatians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Corinthians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Corinthians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Impregnable Quartet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53-57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Soteriology: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Salvation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650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First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 Imprisonment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Colossians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Philemon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Ephesians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Philippians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Prison Epistles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60-62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Christology: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Christ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Release &amp;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Second Roman Imprisonment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Timothy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Titus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Timothy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Evangelist Epistles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62-68 A.D.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Ecclesiology: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Church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8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178705"/>
          </a:xfrm>
        </p:spPr>
        <p:txBody>
          <a:bodyPr>
            <a:normAutofit/>
          </a:bodyPr>
          <a:lstStyle/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Author: Paul 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Recipients: </a:t>
            </a:r>
            <a:r>
              <a:rPr lang="en-US" dirty="0" smtClean="0"/>
              <a:t>Church at Corinth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Date: </a:t>
            </a:r>
            <a:r>
              <a:rPr lang="en-US" dirty="0" smtClean="0"/>
              <a:t>55-56 </a:t>
            </a:r>
            <a:r>
              <a:rPr lang="en-US" dirty="0" smtClean="0"/>
              <a:t>A.D.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Theme: </a:t>
            </a:r>
            <a:r>
              <a:rPr lang="en-US" dirty="0" smtClean="0"/>
              <a:t>Jesus Christ is Lord.</a:t>
            </a:r>
            <a:endParaRPr lang="en-US" dirty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Words: </a:t>
            </a:r>
            <a:r>
              <a:rPr lang="en-US" dirty="0" smtClean="0"/>
              <a:t>“Lord,” “Our Lord,” “wisdom”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Verses: </a:t>
            </a:r>
            <a:r>
              <a:rPr lang="en-US" dirty="0"/>
              <a:t>1:2, 10-13; 2:13; 3:11; 6:19-20; 14:37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Characteristics &amp; Features of the Book: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“</a:t>
            </a:r>
            <a:r>
              <a:rPr lang="en-US" dirty="0">
                <a:solidFill>
                  <a:srgbClr val="410100"/>
                </a:solidFill>
              </a:rPr>
              <a:t>Third </a:t>
            </a:r>
            <a:r>
              <a:rPr lang="en-US" dirty="0" smtClean="0">
                <a:solidFill>
                  <a:srgbClr val="410100"/>
                </a:solidFill>
              </a:rPr>
              <a:t>Missionary </a:t>
            </a:r>
            <a:r>
              <a:rPr lang="en-US" dirty="0">
                <a:solidFill>
                  <a:srgbClr val="410100"/>
                </a:solidFill>
              </a:rPr>
              <a:t>Journey” Epistles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Insight </a:t>
            </a:r>
            <a:r>
              <a:rPr lang="en-US" dirty="0">
                <a:solidFill>
                  <a:srgbClr val="410100"/>
                </a:solidFill>
              </a:rPr>
              <a:t>into the early church and an early congregation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Very </a:t>
            </a:r>
            <a:r>
              <a:rPr lang="en-US" dirty="0">
                <a:solidFill>
                  <a:srgbClr val="410100"/>
                </a:solidFill>
              </a:rPr>
              <a:t>practical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Orderly </a:t>
            </a:r>
            <a:r>
              <a:rPr lang="en-US" dirty="0">
                <a:solidFill>
                  <a:srgbClr val="410100"/>
                </a:solidFill>
              </a:rPr>
              <a:t>and structured arrangement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Most </a:t>
            </a:r>
            <a:r>
              <a:rPr lang="en-US" dirty="0">
                <a:solidFill>
                  <a:srgbClr val="410100"/>
                </a:solidFill>
              </a:rPr>
              <a:t>varied in content and style of Paul’s epistles</a:t>
            </a:r>
          </a:p>
        </p:txBody>
      </p:sp>
    </p:spTree>
    <p:extLst>
      <p:ext uri="{BB962C8B-B14F-4D97-AF65-F5344CB8AC3E}">
        <p14:creationId xmlns:p14="http://schemas.microsoft.com/office/powerpoint/2010/main" val="2391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085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 Emphasis of the Book:</a:t>
            </a:r>
          </a:p>
          <a:p>
            <a:pPr marL="0" indent="0">
              <a:buNone/>
            </a:pPr>
            <a:r>
              <a:rPr lang="en-US" dirty="0">
                <a:solidFill>
                  <a:srgbClr val="410100"/>
                </a:solidFill>
              </a:rPr>
              <a:t>The primary theme of the book of </a:t>
            </a:r>
            <a:r>
              <a:rPr lang="en-US" dirty="0">
                <a:solidFill>
                  <a:srgbClr val="410100"/>
                </a:solidFill>
              </a:rPr>
              <a:t>First Corinthians is to address and resolve the problems that were plaguing the congregation of the Lord’s church with this central conclusion and solution: Jesus Christ is Lord!  With Jesus Christ as Lord, one can live a holy, pure, sanctified life in the midst of an impure world! </a:t>
            </a:r>
            <a:endParaRPr lang="en-US" dirty="0" smtClean="0">
              <a:solidFill>
                <a:srgbClr val="410100"/>
              </a:solidFill>
            </a:endParaRPr>
          </a:p>
          <a:p>
            <a:pPr marL="463550" indent="0">
              <a:buNone/>
            </a:pPr>
            <a:r>
              <a:rPr lang="en-US" dirty="0" smtClean="0">
                <a:solidFill>
                  <a:srgbClr val="410100"/>
                </a:solidFill>
              </a:rPr>
              <a:t>1. Correct </a:t>
            </a:r>
            <a:r>
              <a:rPr lang="en-US" dirty="0">
                <a:solidFill>
                  <a:srgbClr val="410100"/>
                </a:solidFill>
              </a:rPr>
              <a:t>the errors being practiced and taught by the church in Corinth (Chapters 1-6).</a:t>
            </a:r>
          </a:p>
          <a:p>
            <a:pPr marL="463550" indent="0">
              <a:buNone/>
            </a:pPr>
            <a:r>
              <a:rPr lang="en-US" dirty="0" smtClean="0">
                <a:solidFill>
                  <a:srgbClr val="410100"/>
                </a:solidFill>
              </a:rPr>
              <a:t>2. Answer </a:t>
            </a:r>
            <a:r>
              <a:rPr lang="en-US" dirty="0">
                <a:solidFill>
                  <a:srgbClr val="410100"/>
                </a:solidFill>
              </a:rPr>
              <a:t>the written questions sent to Paul from the church in Corinth (Chapters 7-16).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444837"/>
          </a:xfrm>
        </p:spPr>
        <p:txBody>
          <a:bodyPr>
            <a:normAutofit/>
          </a:bodyPr>
          <a:lstStyle/>
          <a:p>
            <a:r>
              <a:rPr lang="en-US" dirty="0"/>
              <a:t>The Solution to All Major Problems in the Church Is Surrendering to Jesus Christ As </a:t>
            </a:r>
            <a:r>
              <a:rPr lang="en-US" dirty="0" smtClean="0"/>
              <a:t>Lord (1:2).</a:t>
            </a:r>
          </a:p>
          <a:p>
            <a:r>
              <a:rPr lang="en-US" dirty="0"/>
              <a:t>Paul Dealt with Each of the Problems in the Church and Tied Christ As Lord to Each </a:t>
            </a:r>
            <a:r>
              <a:rPr lang="en-US" dirty="0" smtClean="0"/>
              <a:t>Solution.</a:t>
            </a:r>
          </a:p>
          <a:p>
            <a:r>
              <a:rPr lang="en-US" dirty="0"/>
              <a:t>God’s Truths and Solutions to Problems Are Universal for All Congregations of His </a:t>
            </a:r>
            <a:r>
              <a:rPr lang="en-US" dirty="0" smtClean="0"/>
              <a:t>Church.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0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Author: Paul 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Recipients: </a:t>
            </a:r>
            <a:r>
              <a:rPr lang="en-US" dirty="0"/>
              <a:t>Church at Corinth 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  <a:r>
              <a:rPr lang="en-US" dirty="0" smtClean="0"/>
              <a:t>: </a:t>
            </a:r>
            <a:r>
              <a:rPr lang="en-US" dirty="0" smtClean="0"/>
              <a:t>55-56 </a:t>
            </a:r>
            <a:r>
              <a:rPr lang="en-US" dirty="0" smtClean="0"/>
              <a:t>A.D.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Theme: </a:t>
            </a:r>
            <a:r>
              <a:rPr lang="en-US" dirty="0"/>
              <a:t>Paul’s defense of his ministry, of his apostleship and of his authority</a:t>
            </a:r>
            <a:r>
              <a:rPr lang="en-US" dirty="0" smtClean="0"/>
              <a:t>.</a:t>
            </a:r>
            <a:endParaRPr lang="en-US" dirty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dirty="0" smtClean="0"/>
              <a:t>ey Words: </a:t>
            </a:r>
            <a:r>
              <a:rPr lang="en-US" dirty="0" smtClean="0"/>
              <a:t>“comfort,” “ministry/minister,” “apostle”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Verses: </a:t>
            </a:r>
            <a:r>
              <a:rPr lang="en-US" dirty="0"/>
              <a:t>1:3-4; 4:5-6; 5:7, 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33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Characteristics &amp; Features of the Book: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“</a:t>
            </a:r>
            <a:r>
              <a:rPr lang="en-US" dirty="0">
                <a:solidFill>
                  <a:srgbClr val="410100"/>
                </a:solidFill>
              </a:rPr>
              <a:t>Third </a:t>
            </a:r>
            <a:r>
              <a:rPr lang="en-US" dirty="0" smtClean="0">
                <a:solidFill>
                  <a:srgbClr val="410100"/>
                </a:solidFill>
              </a:rPr>
              <a:t>Missionary </a:t>
            </a:r>
            <a:r>
              <a:rPr lang="en-US" dirty="0">
                <a:solidFill>
                  <a:srgbClr val="410100"/>
                </a:solidFill>
              </a:rPr>
              <a:t>Journey” Epistles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Stern</a:t>
            </a:r>
            <a:r>
              <a:rPr lang="en-US" dirty="0">
                <a:solidFill>
                  <a:srgbClr val="410100"/>
                </a:solidFill>
              </a:rPr>
              <a:t>, yet warm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Intensely </a:t>
            </a:r>
            <a:r>
              <a:rPr lang="en-US" dirty="0">
                <a:solidFill>
                  <a:srgbClr val="410100"/>
                </a:solidFill>
              </a:rPr>
              <a:t>personal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Least </a:t>
            </a:r>
            <a:r>
              <a:rPr lang="en-US" dirty="0">
                <a:solidFill>
                  <a:srgbClr val="410100"/>
                </a:solidFill>
              </a:rPr>
              <a:t>systematic and difficult to outline	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</a:t>
            </a:r>
            <a:r>
              <a:rPr lang="en-US" dirty="0">
                <a:solidFill>
                  <a:srgbClr val="410100"/>
                </a:solidFill>
              </a:rPr>
              <a:t>heart of a gospel preacher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Titus</a:t>
            </a:r>
            <a:endParaRPr lang="en-US" dirty="0">
              <a:solidFill>
                <a:srgbClr val="4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506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30</cp:revision>
  <dcterms:created xsi:type="dcterms:W3CDTF">2015-01-21T18:35:23Z</dcterms:created>
  <dcterms:modified xsi:type="dcterms:W3CDTF">2015-04-15T21:53:57Z</dcterms:modified>
</cp:coreProperties>
</file>