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5" r:id="rId4"/>
    <p:sldId id="263" r:id="rId5"/>
    <p:sldId id="264" r:id="rId6"/>
    <p:sldId id="257" r:id="rId7"/>
    <p:sldId id="275" r:id="rId8"/>
    <p:sldId id="271" r:id="rId9"/>
    <p:sldId id="272" r:id="rId10"/>
    <p:sldId id="273"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7" autoAdjust="0"/>
    <p:restoredTop sz="94671" autoAdjust="0"/>
  </p:normalViewPr>
  <p:slideViewPr>
    <p:cSldViewPr snapToGrid="0">
      <p:cViewPr varScale="1">
        <p:scale>
          <a:sx n="108" d="100"/>
          <a:sy n="108" d="100"/>
        </p:scale>
        <p:origin x="69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7356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96544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0D201-396C-441A-9FA3-709063978097}"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149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3296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129894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80D201-396C-441A-9FA3-709063978097}"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385025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99241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172122" y="1413164"/>
            <a:ext cx="8971878" cy="4914406"/>
          </a:xfrm>
        </p:spPr>
        <p:txBody>
          <a:bodyPr/>
          <a:lstStyle>
            <a:lvl1pPr marL="341313" indent="-341313">
              <a:buSzPct val="90000"/>
              <a:buFont typeface="+mj-lt"/>
              <a:buAutoNum type="romanUcPeriod"/>
              <a:defRPr b="1"/>
            </a:lvl1pPr>
            <a:lvl2pPr marL="690563" indent="-349250">
              <a:buSzPct val="90000"/>
              <a:buFont typeface="+mj-lt"/>
              <a:buAutoNum type="alphaUcPeriod"/>
              <a:defRPr b="1">
                <a:solidFill>
                  <a:srgbClr val="410100"/>
                </a:solidFill>
              </a:defRPr>
            </a:lvl2pPr>
            <a:lvl3pPr marL="1030288" indent="-339725">
              <a:buSzPct val="90000"/>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8809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0D201-396C-441A-9FA3-709063978097}"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73156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80D201-396C-441A-9FA3-709063978097}"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58535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80D201-396C-441A-9FA3-709063978097}"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421356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80D201-396C-441A-9FA3-709063978097}"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1884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0D201-396C-441A-9FA3-709063978097}"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573BA-4632-4CB3-9336-6E0CFFE7C241}" type="slidenum">
              <a:rPr lang="en-US" smtClean="0"/>
              <a:t>‹#›</a:t>
            </a:fld>
            <a:endParaRPr lang="en-US"/>
          </a:p>
        </p:txBody>
      </p:sp>
    </p:spTree>
    <p:extLst>
      <p:ext uri="{BB962C8B-B14F-4D97-AF65-F5344CB8AC3E}">
        <p14:creationId xmlns:p14="http://schemas.microsoft.com/office/powerpoint/2010/main" val="324721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0D201-396C-441A-9FA3-709063978097}" type="datetimeFigureOut">
              <a:rPr lang="en-US" smtClean="0"/>
              <a:t>4/8/2015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573BA-4632-4CB3-9336-6E0CFFE7C241}" type="slidenum">
              <a:rPr lang="en-US" smtClean="0"/>
              <a:t>‹#›</a:t>
            </a:fld>
            <a:endParaRPr lang="en-US"/>
          </a:p>
        </p:txBody>
      </p:sp>
    </p:spTree>
    <p:extLst>
      <p:ext uri="{BB962C8B-B14F-4D97-AF65-F5344CB8AC3E}">
        <p14:creationId xmlns:p14="http://schemas.microsoft.com/office/powerpoint/2010/main" val="25955239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18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a:t>Main Emphasis of the Book:</a:t>
            </a:r>
          </a:p>
          <a:p>
            <a:pPr marL="0" indent="0">
              <a:buNone/>
            </a:pPr>
            <a:r>
              <a:rPr lang="en-US" dirty="0">
                <a:solidFill>
                  <a:srgbClr val="410100"/>
                </a:solidFill>
              </a:rPr>
              <a:t>The primary theme of the book of Galatians is that true liberty is found only in Christ, but returning to the old law would place brethren under bondage again.  Paul calls upon brethren to stand fast in the liberty of </a:t>
            </a:r>
            <a:r>
              <a:rPr lang="en-US" dirty="0" smtClean="0">
                <a:solidFill>
                  <a:srgbClr val="410100"/>
                </a:solidFill>
              </a:rPr>
              <a:t>Christ.</a:t>
            </a:r>
            <a:endParaRPr lang="en-US" dirty="0"/>
          </a:p>
        </p:txBody>
      </p:sp>
    </p:spTree>
    <p:extLst>
      <p:ext uri="{BB962C8B-B14F-4D97-AF65-F5344CB8AC3E}">
        <p14:creationId xmlns:p14="http://schemas.microsoft.com/office/powerpoint/2010/main" val="37008626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Paul Strongly Emphasizes That There Is Only One Gospel (1:6-9</a:t>
            </a:r>
            <a:r>
              <a:rPr lang="en-US" dirty="0" smtClean="0"/>
              <a:t>).</a:t>
            </a:r>
          </a:p>
          <a:p>
            <a:r>
              <a:rPr lang="en-US" dirty="0"/>
              <a:t>Paul Strongly Defends His Apostleship and Authority As an Apostle (1:10-2:21</a:t>
            </a:r>
            <a:r>
              <a:rPr lang="en-US" dirty="0" smtClean="0"/>
              <a:t>).</a:t>
            </a:r>
          </a:p>
          <a:p>
            <a:r>
              <a:rPr lang="en-US" dirty="0"/>
              <a:t>Paul Strongly Contrasts “The Law” and “The Faith,” Emphasizing the Exclusive Nature of the Gospel (</a:t>
            </a:r>
            <a:r>
              <a:rPr lang="en-US" dirty="0" smtClean="0"/>
              <a:t>3:1-4:31).</a:t>
            </a:r>
          </a:p>
          <a:p>
            <a:r>
              <a:rPr lang="en-US" dirty="0"/>
              <a:t>Paul Strongly Portrays the Practical Nature of Christian Liberty (</a:t>
            </a:r>
            <a:r>
              <a:rPr lang="en-US" dirty="0" smtClean="0"/>
              <a:t>5:1-6:18).</a:t>
            </a:r>
            <a:endParaRPr lang="en-US" dirty="0"/>
          </a:p>
        </p:txBody>
      </p:sp>
    </p:spTree>
    <p:extLst>
      <p:ext uri="{BB962C8B-B14F-4D97-AF65-F5344CB8AC3E}">
        <p14:creationId xmlns:p14="http://schemas.microsoft.com/office/powerpoint/2010/main" val="33995299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43463448"/>
              </p:ext>
            </p:extLst>
          </p:nvPr>
        </p:nvGraphicFramePr>
        <p:xfrm>
          <a:off x="142042" y="1331650"/>
          <a:ext cx="8895425" cy="5330671"/>
        </p:xfrm>
        <a:graphic>
          <a:graphicData uri="http://schemas.openxmlformats.org/drawingml/2006/table">
            <a:tbl>
              <a:tblPr firstRow="1" firstCol="1" bandRow="1">
                <a:tableStyleId>{9DCAF9ED-07DC-4A11-8D7F-57B35C25682E}</a:tableStyleId>
              </a:tblPr>
              <a:tblGrid>
                <a:gridCol w="1651247"/>
                <a:gridCol w="1906923"/>
                <a:gridCol w="1779085"/>
                <a:gridCol w="1779085"/>
                <a:gridCol w="1779085"/>
              </a:tblGrid>
              <a:tr h="632535">
                <a:tc>
                  <a:txBody>
                    <a:bodyPr/>
                    <a:lstStyle/>
                    <a:p>
                      <a:pPr marL="0" marR="0">
                        <a:spcBef>
                          <a:spcPts val="0"/>
                        </a:spcBef>
                        <a:spcAft>
                          <a:spcPts val="0"/>
                        </a:spcAft>
                      </a:pPr>
                      <a:r>
                        <a:rPr lang="en-US" sz="2000" dirty="0">
                          <a:solidFill>
                            <a:schemeClr val="tx1"/>
                          </a:solidFill>
                          <a:effectLst/>
                        </a:rPr>
                        <a:t>Period of Writing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Books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Description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Date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solidFill>
                            <a:schemeClr val="tx1"/>
                          </a:solidFill>
                          <a:effectLst/>
                        </a:rPr>
                        <a:t>Theme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948800">
                <a:tc>
                  <a:txBody>
                    <a:bodyPr/>
                    <a:lstStyle/>
                    <a:p>
                      <a:pPr marL="0" marR="0">
                        <a:spcBef>
                          <a:spcPts val="0"/>
                        </a:spcBef>
                        <a:spcAft>
                          <a:spcPts val="0"/>
                        </a:spcAft>
                      </a:pPr>
                      <a:r>
                        <a:rPr lang="en-US" sz="2000" dirty="0">
                          <a:effectLst/>
                        </a:rPr>
                        <a:t>Second Missionary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1 Thessalonians</a:t>
                      </a:r>
                      <a:endParaRPr lang="en-US" sz="1800" dirty="0">
                        <a:effectLst/>
                      </a:endParaRPr>
                    </a:p>
                    <a:p>
                      <a:pPr marL="0" marR="0">
                        <a:spcBef>
                          <a:spcPts val="0"/>
                        </a:spcBef>
                        <a:spcAft>
                          <a:spcPts val="0"/>
                        </a:spcAft>
                      </a:pPr>
                      <a:r>
                        <a:rPr lang="en-US" sz="2000" dirty="0">
                          <a:effectLst/>
                        </a:rPr>
                        <a:t>2 Thessalonians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First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51-52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a:effectLst/>
                        </a:rPr>
                        <a:t>Eschatology:</a:t>
                      </a:r>
                      <a:endParaRPr lang="en-US" sz="1800">
                        <a:effectLst/>
                      </a:endParaRPr>
                    </a:p>
                    <a:p>
                      <a:pPr marL="0" marR="0">
                        <a:spcBef>
                          <a:spcPts val="0"/>
                        </a:spcBef>
                        <a:spcAft>
                          <a:spcPts val="0"/>
                        </a:spcAft>
                      </a:pPr>
                      <a:r>
                        <a:rPr lang="en-US" sz="2000">
                          <a:effectLst/>
                        </a:rPr>
                        <a:t>Last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1265068">
                <a:tc>
                  <a:txBody>
                    <a:bodyPr/>
                    <a:lstStyle/>
                    <a:p>
                      <a:pPr marL="0" marR="0">
                        <a:spcBef>
                          <a:spcPts val="0"/>
                        </a:spcBef>
                        <a:spcAft>
                          <a:spcPts val="0"/>
                        </a:spcAft>
                      </a:pPr>
                      <a:r>
                        <a:rPr lang="en-US" sz="2000" dirty="0">
                          <a:effectLst/>
                        </a:rPr>
                        <a:t>Third </a:t>
                      </a:r>
                      <a:endParaRPr lang="en-US" sz="1800" dirty="0">
                        <a:effectLst/>
                      </a:endParaRPr>
                    </a:p>
                    <a:p>
                      <a:pPr marL="0" marR="0">
                        <a:spcBef>
                          <a:spcPts val="0"/>
                        </a:spcBef>
                        <a:spcAft>
                          <a:spcPts val="0"/>
                        </a:spcAft>
                      </a:pPr>
                      <a:r>
                        <a:rPr lang="en-US" sz="2000" dirty="0">
                          <a:effectLst/>
                        </a:rPr>
                        <a:t>Missionary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Galatians</a:t>
                      </a:r>
                      <a:endParaRPr lang="en-US" sz="1800" dirty="0">
                        <a:effectLst/>
                      </a:endParaRPr>
                    </a:p>
                    <a:p>
                      <a:pPr marL="0" marR="0">
                        <a:spcBef>
                          <a:spcPts val="0"/>
                        </a:spcBef>
                        <a:spcAft>
                          <a:spcPts val="0"/>
                        </a:spcAft>
                      </a:pPr>
                      <a:r>
                        <a:rPr lang="en-US" sz="2000" dirty="0">
                          <a:effectLst/>
                        </a:rPr>
                        <a:t>1 Corinthians</a:t>
                      </a:r>
                      <a:endParaRPr lang="en-US" sz="1800" dirty="0">
                        <a:effectLst/>
                      </a:endParaRPr>
                    </a:p>
                    <a:p>
                      <a:pPr marL="0" marR="0">
                        <a:spcBef>
                          <a:spcPts val="0"/>
                        </a:spcBef>
                        <a:spcAft>
                          <a:spcPts val="0"/>
                        </a:spcAft>
                      </a:pPr>
                      <a:r>
                        <a:rPr lang="en-US" sz="2000" dirty="0">
                          <a:effectLst/>
                        </a:rPr>
                        <a:t>2 Corinthians</a:t>
                      </a:r>
                      <a:endParaRPr lang="en-US" sz="1800" dirty="0">
                        <a:effectLst/>
                      </a:endParaRPr>
                    </a:p>
                    <a:p>
                      <a:pPr marL="0" marR="0">
                        <a:spcBef>
                          <a:spcPts val="0"/>
                        </a:spcBef>
                        <a:spcAft>
                          <a:spcPts val="0"/>
                        </a:spcAft>
                      </a:pPr>
                      <a:r>
                        <a:rPr lang="en-US" sz="2000" dirty="0">
                          <a:effectLst/>
                        </a:rPr>
                        <a:t>Romans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Impregnable Quartet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53-57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Soteriology:</a:t>
                      </a:r>
                      <a:endParaRPr lang="en-US" sz="1800" dirty="0">
                        <a:effectLst/>
                      </a:endParaRPr>
                    </a:p>
                    <a:p>
                      <a:pPr marL="0" marR="0">
                        <a:spcBef>
                          <a:spcPts val="0"/>
                        </a:spcBef>
                        <a:spcAft>
                          <a:spcPts val="0"/>
                        </a:spcAft>
                      </a:pPr>
                      <a:r>
                        <a:rPr lang="en-US" sz="2000" dirty="0">
                          <a:effectLst/>
                        </a:rPr>
                        <a:t>Salvation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1265068">
                <a:tc>
                  <a:txBody>
                    <a:bodyPr/>
                    <a:lstStyle/>
                    <a:p>
                      <a:pPr marL="0" marR="0">
                        <a:spcBef>
                          <a:spcPts val="0"/>
                        </a:spcBef>
                        <a:spcAft>
                          <a:spcPts val="0"/>
                        </a:spcAft>
                      </a:pPr>
                      <a:r>
                        <a:rPr lang="en-US" sz="2000" dirty="0">
                          <a:effectLst/>
                        </a:rPr>
                        <a:t>First </a:t>
                      </a:r>
                      <a:endParaRPr lang="en-US" sz="1800" dirty="0">
                        <a:effectLst/>
                      </a:endParaRPr>
                    </a:p>
                    <a:p>
                      <a:pPr marL="0" marR="0">
                        <a:spcBef>
                          <a:spcPts val="0"/>
                        </a:spcBef>
                        <a:spcAft>
                          <a:spcPts val="0"/>
                        </a:spcAft>
                      </a:pPr>
                      <a:r>
                        <a:rPr lang="en-US" sz="2000" dirty="0">
                          <a:effectLst/>
                        </a:rPr>
                        <a:t>Roman Imprisonment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Colossians</a:t>
                      </a:r>
                      <a:endParaRPr lang="en-US" sz="1800" dirty="0">
                        <a:effectLst/>
                      </a:endParaRPr>
                    </a:p>
                    <a:p>
                      <a:pPr marL="0" marR="0">
                        <a:spcBef>
                          <a:spcPts val="0"/>
                        </a:spcBef>
                        <a:spcAft>
                          <a:spcPts val="0"/>
                        </a:spcAft>
                      </a:pPr>
                      <a:r>
                        <a:rPr lang="en-US" sz="2000" dirty="0">
                          <a:effectLst/>
                        </a:rPr>
                        <a:t>Philemon</a:t>
                      </a:r>
                      <a:endParaRPr lang="en-US" sz="1800" dirty="0">
                        <a:effectLst/>
                      </a:endParaRPr>
                    </a:p>
                    <a:p>
                      <a:pPr marL="0" marR="0">
                        <a:spcBef>
                          <a:spcPts val="0"/>
                        </a:spcBef>
                        <a:spcAft>
                          <a:spcPts val="0"/>
                        </a:spcAft>
                      </a:pPr>
                      <a:r>
                        <a:rPr lang="en-US" sz="2000" dirty="0">
                          <a:effectLst/>
                        </a:rPr>
                        <a:t>Ephesians</a:t>
                      </a:r>
                      <a:endParaRPr lang="en-US" sz="1800" dirty="0">
                        <a:effectLst/>
                      </a:endParaRPr>
                    </a:p>
                    <a:p>
                      <a:pPr marL="0" marR="0">
                        <a:spcBef>
                          <a:spcPts val="0"/>
                        </a:spcBef>
                        <a:spcAft>
                          <a:spcPts val="0"/>
                        </a:spcAft>
                      </a:pPr>
                      <a:r>
                        <a:rPr lang="en-US" sz="2000" dirty="0">
                          <a:effectLst/>
                        </a:rPr>
                        <a:t>Philippians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Prison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60-62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Christology:</a:t>
                      </a:r>
                      <a:endParaRPr lang="en-US" sz="1800" dirty="0">
                        <a:effectLst/>
                      </a:endParaRPr>
                    </a:p>
                    <a:p>
                      <a:pPr marL="0" marR="0">
                        <a:spcBef>
                          <a:spcPts val="0"/>
                        </a:spcBef>
                        <a:spcAft>
                          <a:spcPts val="0"/>
                        </a:spcAft>
                      </a:pPr>
                      <a:r>
                        <a:rPr lang="en-US" sz="2000" dirty="0">
                          <a:effectLst/>
                        </a:rPr>
                        <a:t>Christ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r h="948800">
                <a:tc>
                  <a:txBody>
                    <a:bodyPr/>
                    <a:lstStyle/>
                    <a:p>
                      <a:pPr marL="0" marR="0">
                        <a:spcBef>
                          <a:spcPts val="0"/>
                        </a:spcBef>
                        <a:spcAft>
                          <a:spcPts val="0"/>
                        </a:spcAft>
                      </a:pPr>
                      <a:r>
                        <a:rPr lang="en-US" sz="2000" dirty="0">
                          <a:effectLst/>
                        </a:rPr>
                        <a:t>Release &amp; </a:t>
                      </a:r>
                      <a:endParaRPr lang="en-US" sz="1800" dirty="0">
                        <a:effectLst/>
                      </a:endParaRPr>
                    </a:p>
                    <a:p>
                      <a:pPr marL="0" marR="0">
                        <a:spcBef>
                          <a:spcPts val="0"/>
                        </a:spcBef>
                        <a:spcAft>
                          <a:spcPts val="0"/>
                        </a:spcAft>
                      </a:pPr>
                      <a:r>
                        <a:rPr lang="en-US" sz="2000" dirty="0">
                          <a:effectLst/>
                        </a:rPr>
                        <a:t>Second Roman Imprisonment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1 Timothy</a:t>
                      </a:r>
                      <a:endParaRPr lang="en-US" sz="1800" dirty="0">
                        <a:effectLst/>
                      </a:endParaRPr>
                    </a:p>
                    <a:p>
                      <a:pPr marL="0" marR="0">
                        <a:spcBef>
                          <a:spcPts val="0"/>
                        </a:spcBef>
                        <a:spcAft>
                          <a:spcPts val="0"/>
                        </a:spcAft>
                      </a:pPr>
                      <a:r>
                        <a:rPr lang="en-US" sz="2000" dirty="0">
                          <a:effectLst/>
                        </a:rPr>
                        <a:t>Titus</a:t>
                      </a:r>
                      <a:endParaRPr lang="en-US" sz="1800" dirty="0">
                        <a:effectLst/>
                      </a:endParaRPr>
                    </a:p>
                    <a:p>
                      <a:pPr marL="0" marR="0">
                        <a:spcBef>
                          <a:spcPts val="0"/>
                        </a:spcBef>
                        <a:spcAft>
                          <a:spcPts val="0"/>
                        </a:spcAft>
                      </a:pPr>
                      <a:r>
                        <a:rPr lang="en-US" sz="2000" dirty="0">
                          <a:effectLst/>
                        </a:rPr>
                        <a:t>2 Timothy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The Evangelist Epistles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62-68 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tcPr>
                </a:tc>
                <a:tc>
                  <a:txBody>
                    <a:bodyPr/>
                    <a:lstStyle/>
                    <a:p>
                      <a:pPr marL="0" marR="0">
                        <a:spcBef>
                          <a:spcPts val="0"/>
                        </a:spcBef>
                        <a:spcAft>
                          <a:spcPts val="0"/>
                        </a:spcAft>
                      </a:pPr>
                      <a:r>
                        <a:rPr lang="en-US" sz="2000" dirty="0">
                          <a:effectLst/>
                        </a:rPr>
                        <a:t>Ecclesiology:</a:t>
                      </a:r>
                      <a:endParaRPr lang="en-US" sz="1800" dirty="0">
                        <a:effectLst/>
                      </a:endParaRPr>
                    </a:p>
                    <a:p>
                      <a:pPr marL="0" marR="0">
                        <a:spcBef>
                          <a:spcPts val="0"/>
                        </a:spcBef>
                        <a:spcAft>
                          <a:spcPts val="0"/>
                        </a:spcAft>
                      </a:pPr>
                      <a:r>
                        <a:rPr lang="en-US" sz="2000" dirty="0">
                          <a:effectLst/>
                        </a:rPr>
                        <a:t>The Church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2">
                          <a:lumMod val="75000"/>
                        </a:scheme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23859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178705"/>
          </a:xfrm>
        </p:spPr>
        <p:txBody>
          <a:bodyPr>
            <a:normAutofit/>
          </a:bodyPr>
          <a:lstStyle/>
          <a:p>
            <a:pPr marL="284163" indent="-284163">
              <a:buSzPct val="100000"/>
              <a:buFont typeface="Arial" panose="020B0604020202020204" pitchFamily="34" charset="0"/>
              <a:buChar char="•"/>
            </a:pPr>
            <a:r>
              <a:rPr lang="en-US" dirty="0" smtClean="0"/>
              <a:t>Author: </a:t>
            </a:r>
            <a:r>
              <a:rPr lang="en-US" dirty="0" smtClean="0"/>
              <a:t>Paul </a:t>
            </a:r>
            <a:endParaRPr lang="en-US" dirty="0" smtClean="0"/>
          </a:p>
          <a:p>
            <a:pPr marL="284163" indent="-284163">
              <a:buSzPct val="100000"/>
              <a:buFont typeface="Arial" panose="020B0604020202020204" pitchFamily="34" charset="0"/>
              <a:buChar char="•"/>
            </a:pPr>
            <a:r>
              <a:rPr lang="en-US" dirty="0" smtClean="0"/>
              <a:t>Recipients: </a:t>
            </a:r>
            <a:r>
              <a:rPr lang="en-US" dirty="0" smtClean="0"/>
              <a:t>Christians (“saints”) in Rome</a:t>
            </a:r>
            <a:endParaRPr lang="en-US" dirty="0" smtClean="0"/>
          </a:p>
          <a:p>
            <a:pPr marL="284163" indent="-284163">
              <a:buSzPct val="100000"/>
              <a:buFont typeface="Arial" panose="020B0604020202020204" pitchFamily="34" charset="0"/>
              <a:buChar char="•"/>
            </a:pPr>
            <a:r>
              <a:rPr lang="en-US" dirty="0" smtClean="0"/>
              <a:t>Date: </a:t>
            </a:r>
            <a:r>
              <a:rPr lang="en-US" dirty="0" smtClean="0"/>
              <a:t>56-58 </a:t>
            </a:r>
            <a:r>
              <a:rPr lang="en-US" dirty="0" smtClean="0"/>
              <a:t>A.D.</a:t>
            </a:r>
          </a:p>
          <a:p>
            <a:pPr marL="284163" indent="-284163">
              <a:buSzPct val="100000"/>
              <a:buFont typeface="Arial" panose="020B0604020202020204" pitchFamily="34" charset="0"/>
              <a:buChar char="•"/>
            </a:pPr>
            <a:r>
              <a:rPr lang="en-US" dirty="0"/>
              <a:t>Theme: Justification is based upon obedient faith in Jesus </a:t>
            </a:r>
            <a:r>
              <a:rPr lang="en-US" dirty="0" smtClean="0"/>
              <a:t>Christ.  The </a:t>
            </a:r>
            <a:r>
              <a:rPr lang="en-US" dirty="0"/>
              <a:t>gospel of Christ is God’s plan for man’s salvation and righteousness.</a:t>
            </a:r>
          </a:p>
          <a:p>
            <a:pPr marL="284163" indent="-284163">
              <a:buSzPct val="100000"/>
              <a:buFont typeface="Arial" panose="020B0604020202020204" pitchFamily="34" charset="0"/>
              <a:buChar char="•"/>
            </a:pPr>
            <a:r>
              <a:rPr lang="en-US" dirty="0" smtClean="0"/>
              <a:t>Key </a:t>
            </a:r>
            <a:r>
              <a:rPr lang="en-US" dirty="0" smtClean="0"/>
              <a:t>Words: </a:t>
            </a:r>
            <a:r>
              <a:rPr lang="en-US" dirty="0" smtClean="0"/>
              <a:t>“righteousness,” “righteous,” “faith,” “law,” “sin,” “gospel,” “justifier/justification”</a:t>
            </a:r>
            <a:endParaRPr lang="en-US" dirty="0" smtClean="0"/>
          </a:p>
          <a:p>
            <a:pPr marL="284163" indent="-284163">
              <a:buSzPct val="100000"/>
              <a:buFont typeface="Arial" panose="020B0604020202020204" pitchFamily="34" charset="0"/>
              <a:buChar char="•"/>
            </a:pPr>
            <a:r>
              <a:rPr lang="en-US" dirty="0" smtClean="0"/>
              <a:t>Key Verses: </a:t>
            </a:r>
            <a:r>
              <a:rPr lang="en-US" dirty="0"/>
              <a:t>1:16-17; 3:23; 5:8; 6:23; 7:4; 12:1-2</a:t>
            </a:r>
            <a:endParaRPr lang="en-US" dirty="0" smtClean="0"/>
          </a:p>
        </p:txBody>
      </p:sp>
    </p:spTree>
    <p:extLst>
      <p:ext uri="{BB962C8B-B14F-4D97-AF65-F5344CB8AC3E}">
        <p14:creationId xmlns:p14="http://schemas.microsoft.com/office/powerpoint/2010/main" val="1952763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Characteristics &amp; Features of the Book:</a:t>
            </a:r>
          </a:p>
          <a:p>
            <a:pPr>
              <a:buFont typeface="+mj-lt"/>
              <a:buAutoNum type="arabicPeriod"/>
            </a:pPr>
            <a:r>
              <a:rPr lang="en-US" dirty="0" smtClean="0">
                <a:solidFill>
                  <a:srgbClr val="410100"/>
                </a:solidFill>
              </a:rPr>
              <a:t>“</a:t>
            </a:r>
            <a:r>
              <a:rPr lang="en-US" dirty="0">
                <a:solidFill>
                  <a:srgbClr val="410100"/>
                </a:solidFill>
              </a:rPr>
              <a:t>Third Mission Journey” Epistles</a:t>
            </a:r>
          </a:p>
          <a:p>
            <a:pPr>
              <a:buFont typeface="+mj-lt"/>
              <a:buAutoNum type="arabicPeriod"/>
            </a:pPr>
            <a:r>
              <a:rPr lang="en-US" dirty="0" smtClean="0">
                <a:solidFill>
                  <a:srgbClr val="410100"/>
                </a:solidFill>
              </a:rPr>
              <a:t>Divided </a:t>
            </a:r>
            <a:r>
              <a:rPr lang="en-US" dirty="0">
                <a:solidFill>
                  <a:srgbClr val="410100"/>
                </a:solidFill>
              </a:rPr>
              <a:t>“in half”</a:t>
            </a:r>
          </a:p>
          <a:p>
            <a:pPr>
              <a:buFont typeface="+mj-lt"/>
              <a:buAutoNum type="arabicPeriod"/>
            </a:pPr>
            <a:r>
              <a:rPr lang="en-US" dirty="0" smtClean="0">
                <a:solidFill>
                  <a:srgbClr val="410100"/>
                </a:solidFill>
              </a:rPr>
              <a:t>Didactic</a:t>
            </a:r>
            <a:endParaRPr lang="en-US" dirty="0">
              <a:solidFill>
                <a:srgbClr val="410100"/>
              </a:solidFill>
            </a:endParaRPr>
          </a:p>
          <a:p>
            <a:pPr>
              <a:buFont typeface="+mj-lt"/>
              <a:buAutoNum type="arabicPeriod"/>
            </a:pPr>
            <a:r>
              <a:rPr lang="en-US" dirty="0" smtClean="0">
                <a:solidFill>
                  <a:srgbClr val="410100"/>
                </a:solidFill>
              </a:rPr>
              <a:t>Theological </a:t>
            </a:r>
            <a:r>
              <a:rPr lang="en-US" dirty="0">
                <a:solidFill>
                  <a:srgbClr val="410100"/>
                </a:solidFill>
              </a:rPr>
              <a:t>treatise</a:t>
            </a:r>
          </a:p>
          <a:p>
            <a:pPr>
              <a:buFont typeface="+mj-lt"/>
              <a:buAutoNum type="arabicPeriod"/>
            </a:pPr>
            <a:r>
              <a:rPr lang="en-US" dirty="0" smtClean="0">
                <a:solidFill>
                  <a:srgbClr val="410100"/>
                </a:solidFill>
              </a:rPr>
              <a:t>Lengthy </a:t>
            </a:r>
            <a:r>
              <a:rPr lang="en-US" dirty="0">
                <a:solidFill>
                  <a:srgbClr val="410100"/>
                </a:solidFill>
              </a:rPr>
              <a:t>introduction</a:t>
            </a:r>
          </a:p>
          <a:p>
            <a:pPr>
              <a:buFont typeface="+mj-lt"/>
              <a:buAutoNum type="arabicPeriod"/>
            </a:pPr>
            <a:r>
              <a:rPr lang="en-US" dirty="0" smtClean="0">
                <a:solidFill>
                  <a:srgbClr val="410100"/>
                </a:solidFill>
              </a:rPr>
              <a:t>Tremendously </a:t>
            </a:r>
            <a:r>
              <a:rPr lang="en-US" dirty="0">
                <a:solidFill>
                  <a:srgbClr val="410100"/>
                </a:solidFill>
              </a:rPr>
              <a:t>personal conclusion</a:t>
            </a:r>
          </a:p>
          <a:p>
            <a:pPr>
              <a:buFont typeface="+mj-lt"/>
              <a:buAutoNum type="arabicPeriod"/>
            </a:pPr>
            <a:r>
              <a:rPr lang="en-US" dirty="0" smtClean="0">
                <a:solidFill>
                  <a:srgbClr val="410100"/>
                </a:solidFill>
              </a:rPr>
              <a:t>Heavy </a:t>
            </a:r>
            <a:r>
              <a:rPr lang="en-US" dirty="0">
                <a:solidFill>
                  <a:srgbClr val="410100"/>
                </a:solidFill>
              </a:rPr>
              <a:t>use of the Old Testament</a:t>
            </a:r>
          </a:p>
          <a:p>
            <a:pPr>
              <a:buFont typeface="+mj-lt"/>
              <a:buAutoNum type="arabicPeriod"/>
            </a:pPr>
            <a:r>
              <a:rPr lang="en-US" dirty="0" smtClean="0">
                <a:solidFill>
                  <a:srgbClr val="410100"/>
                </a:solidFill>
              </a:rPr>
              <a:t>Future </a:t>
            </a:r>
            <a:r>
              <a:rPr lang="en-US" dirty="0">
                <a:solidFill>
                  <a:srgbClr val="410100"/>
                </a:solidFill>
              </a:rPr>
              <a:t>plans</a:t>
            </a:r>
          </a:p>
        </p:txBody>
      </p:sp>
    </p:spTree>
    <p:extLst>
      <p:ext uri="{BB962C8B-B14F-4D97-AF65-F5344CB8AC3E}">
        <p14:creationId xmlns:p14="http://schemas.microsoft.com/office/powerpoint/2010/main" val="2391139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4"/>
            <a:ext cx="8971878" cy="5085290"/>
          </a:xfrm>
        </p:spPr>
        <p:txBody>
          <a:bodyPr>
            <a:normAutofit/>
          </a:bodyPr>
          <a:lstStyle/>
          <a:p>
            <a:pPr marL="0" indent="0">
              <a:buNone/>
            </a:pPr>
            <a:r>
              <a:rPr lang="en-US" sz="3200" dirty="0"/>
              <a:t>Main Emphasis of the Book:</a:t>
            </a:r>
          </a:p>
          <a:p>
            <a:pPr marL="0" indent="0">
              <a:buNone/>
            </a:pPr>
            <a:r>
              <a:rPr lang="en-US" dirty="0">
                <a:solidFill>
                  <a:srgbClr val="410100"/>
                </a:solidFill>
              </a:rPr>
              <a:t>The primary theme of the book of Romans is that justification is available to man only through obedient faith in Jesus Christ.  The gospel of Christ is God’s plan (and only plan) for all men to obtain salvation from sins and to be accounted righteous in the eyes of </a:t>
            </a:r>
            <a:r>
              <a:rPr lang="en-US" dirty="0" smtClean="0">
                <a:solidFill>
                  <a:srgbClr val="410100"/>
                </a:solidFill>
              </a:rPr>
              <a:t>God.</a:t>
            </a:r>
            <a:endParaRPr lang="en-US" dirty="0"/>
          </a:p>
        </p:txBody>
      </p:sp>
    </p:spTree>
    <p:extLst>
      <p:ext uri="{BB962C8B-B14F-4D97-AF65-F5344CB8AC3E}">
        <p14:creationId xmlns:p14="http://schemas.microsoft.com/office/powerpoint/2010/main" val="24552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2" y="1413163"/>
            <a:ext cx="8971878" cy="5444837"/>
          </a:xfrm>
        </p:spPr>
        <p:txBody>
          <a:bodyPr>
            <a:normAutofit/>
          </a:bodyPr>
          <a:lstStyle/>
          <a:p>
            <a:r>
              <a:rPr lang="en-US" dirty="0"/>
              <a:t>Obedient Faith Is Emphasized at the Beginning and End of the </a:t>
            </a:r>
            <a:r>
              <a:rPr lang="en-US" dirty="0" smtClean="0"/>
              <a:t>Book (Rom. 1:5; 16:26).</a:t>
            </a:r>
          </a:p>
          <a:p>
            <a:r>
              <a:rPr lang="en-US" dirty="0"/>
              <a:t>Man’s Great Need for Salvation Is Emphasized By Underscoring the Pervasiveness of </a:t>
            </a:r>
            <a:r>
              <a:rPr lang="en-US" dirty="0" smtClean="0"/>
              <a:t>Sin (1:18-3:20).</a:t>
            </a:r>
          </a:p>
          <a:p>
            <a:r>
              <a:rPr lang="en-US" dirty="0"/>
              <a:t>God’s Plan for Man Involves (and Requires) Justification By Faith in Jesus </a:t>
            </a:r>
            <a:r>
              <a:rPr lang="en-US" dirty="0" smtClean="0"/>
              <a:t>Christ (3:21-5:21).</a:t>
            </a:r>
          </a:p>
          <a:p>
            <a:r>
              <a:rPr lang="en-US" dirty="0"/>
              <a:t>God’s Plan for Justification Offers His Tremendous Blessings for All </a:t>
            </a:r>
            <a:r>
              <a:rPr lang="en-US" dirty="0" smtClean="0"/>
              <a:t>Mankind (6:1-11:36).</a:t>
            </a:r>
          </a:p>
          <a:p>
            <a:r>
              <a:rPr lang="en-US" dirty="0"/>
              <a:t>God Provides Very Practical Ways in Which “The Just Shall Live By </a:t>
            </a:r>
            <a:r>
              <a:rPr lang="en-US" dirty="0" smtClean="0"/>
              <a:t>Faith” (12:1-15:13).</a:t>
            </a:r>
            <a:endParaRPr lang="en-US" dirty="0"/>
          </a:p>
        </p:txBody>
      </p:sp>
    </p:spTree>
    <p:extLst>
      <p:ext uri="{BB962C8B-B14F-4D97-AF65-F5344CB8AC3E}">
        <p14:creationId xmlns:p14="http://schemas.microsoft.com/office/powerpoint/2010/main" val="3712612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0205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4163" indent="-284163">
              <a:buSzPct val="100000"/>
              <a:buFont typeface="Arial" panose="020B0604020202020204" pitchFamily="34" charset="0"/>
              <a:buChar char="•"/>
            </a:pPr>
            <a:r>
              <a:rPr lang="en-US" dirty="0" smtClean="0"/>
              <a:t>Author: </a:t>
            </a:r>
            <a:r>
              <a:rPr lang="en-US" dirty="0" smtClean="0"/>
              <a:t>Paul </a:t>
            </a:r>
            <a:endParaRPr lang="en-US" dirty="0" smtClean="0"/>
          </a:p>
          <a:p>
            <a:pPr marL="284163" indent="-284163">
              <a:buSzPct val="100000"/>
              <a:buFont typeface="Arial" panose="020B0604020202020204" pitchFamily="34" charset="0"/>
              <a:buChar char="•"/>
            </a:pPr>
            <a:r>
              <a:rPr lang="en-US" dirty="0" smtClean="0"/>
              <a:t>Recipients: </a:t>
            </a:r>
            <a:r>
              <a:rPr lang="en-US" dirty="0" smtClean="0"/>
              <a:t>“</a:t>
            </a:r>
            <a:r>
              <a:rPr lang="en-US" dirty="0"/>
              <a:t>The churches of </a:t>
            </a:r>
            <a:r>
              <a:rPr lang="en-US" dirty="0" smtClean="0"/>
              <a:t>Galatia”</a:t>
            </a:r>
            <a:endParaRPr lang="en-US" dirty="0" smtClean="0"/>
          </a:p>
          <a:p>
            <a:pPr marL="284163" indent="-284163">
              <a:buSzPct val="100000"/>
              <a:buFont typeface="Arial" panose="020B0604020202020204" pitchFamily="34" charset="0"/>
              <a:buChar char="•"/>
            </a:pPr>
            <a:r>
              <a:rPr lang="en-US" dirty="0" smtClean="0"/>
              <a:t>Date: </a:t>
            </a:r>
            <a:r>
              <a:rPr lang="en-US" dirty="0" smtClean="0"/>
              <a:t>53-57 </a:t>
            </a:r>
            <a:r>
              <a:rPr lang="en-US" dirty="0" smtClean="0"/>
              <a:t>A.D.</a:t>
            </a:r>
          </a:p>
          <a:p>
            <a:pPr marL="284163" indent="-284163">
              <a:buSzPct val="100000"/>
              <a:buFont typeface="Arial" panose="020B0604020202020204" pitchFamily="34" charset="0"/>
              <a:buChar char="•"/>
            </a:pPr>
            <a:r>
              <a:rPr lang="en-US" dirty="0"/>
              <a:t>Theme: There is liberty in </a:t>
            </a:r>
            <a:r>
              <a:rPr lang="en-US" dirty="0" smtClean="0"/>
              <a:t>Christ.  Christ </a:t>
            </a:r>
            <a:r>
              <a:rPr lang="en-US" dirty="0"/>
              <a:t>delivers from the bondage of the old law and grants freedom in Him.</a:t>
            </a:r>
          </a:p>
          <a:p>
            <a:pPr marL="284163" indent="-284163">
              <a:buSzPct val="100000"/>
              <a:buFont typeface="Arial" panose="020B0604020202020204" pitchFamily="34" charset="0"/>
              <a:buChar char="•"/>
            </a:pPr>
            <a:r>
              <a:rPr lang="en-US" dirty="0"/>
              <a:t>K</a:t>
            </a:r>
            <a:r>
              <a:rPr lang="en-US" dirty="0" smtClean="0"/>
              <a:t>ey </a:t>
            </a:r>
            <a:r>
              <a:rPr lang="en-US" dirty="0" smtClean="0"/>
              <a:t>Words: </a:t>
            </a:r>
            <a:r>
              <a:rPr lang="en-US" dirty="0" smtClean="0"/>
              <a:t>“liberty,” “free,” “law,” “faith,” “Christ,” “justified,” “bondage”</a:t>
            </a:r>
            <a:endParaRPr lang="en-US" dirty="0" smtClean="0"/>
          </a:p>
          <a:p>
            <a:pPr marL="284163" indent="-284163">
              <a:buSzPct val="100000"/>
              <a:buFont typeface="Arial" panose="020B0604020202020204" pitchFamily="34" charset="0"/>
              <a:buChar char="•"/>
            </a:pPr>
            <a:r>
              <a:rPr lang="en-US" dirty="0" smtClean="0"/>
              <a:t>Key Verses: </a:t>
            </a:r>
            <a:r>
              <a:rPr lang="en-US" dirty="0"/>
              <a:t>1:6-9, 12; 3:19-28; 4:4; 5:1</a:t>
            </a:r>
            <a:endParaRPr lang="en-US" dirty="0" smtClean="0"/>
          </a:p>
        </p:txBody>
      </p:sp>
    </p:spTree>
    <p:extLst>
      <p:ext uri="{BB962C8B-B14F-4D97-AF65-F5344CB8AC3E}">
        <p14:creationId xmlns:p14="http://schemas.microsoft.com/office/powerpoint/2010/main" val="36933700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Characteristics &amp; Features of the Book:</a:t>
            </a:r>
          </a:p>
          <a:p>
            <a:pPr>
              <a:buFont typeface="+mj-lt"/>
              <a:buAutoNum type="arabicPeriod"/>
            </a:pPr>
            <a:r>
              <a:rPr lang="en-US" dirty="0" smtClean="0">
                <a:solidFill>
                  <a:srgbClr val="410100"/>
                </a:solidFill>
              </a:rPr>
              <a:t>“</a:t>
            </a:r>
            <a:r>
              <a:rPr lang="en-US" dirty="0">
                <a:solidFill>
                  <a:srgbClr val="410100"/>
                </a:solidFill>
              </a:rPr>
              <a:t>Third Mission Journey” Epistles</a:t>
            </a:r>
          </a:p>
          <a:p>
            <a:pPr>
              <a:buFont typeface="+mj-lt"/>
              <a:buAutoNum type="arabicPeriod"/>
            </a:pPr>
            <a:r>
              <a:rPr lang="en-US" dirty="0" smtClean="0">
                <a:solidFill>
                  <a:srgbClr val="410100"/>
                </a:solidFill>
              </a:rPr>
              <a:t>Addressed </a:t>
            </a:r>
            <a:r>
              <a:rPr lang="en-US" dirty="0">
                <a:solidFill>
                  <a:srgbClr val="410100"/>
                </a:solidFill>
              </a:rPr>
              <a:t>to a group of churches in the province of Galatia</a:t>
            </a:r>
          </a:p>
          <a:p>
            <a:pPr>
              <a:buFont typeface="+mj-lt"/>
              <a:buAutoNum type="arabicPeriod"/>
            </a:pPr>
            <a:r>
              <a:rPr lang="en-US" dirty="0" smtClean="0">
                <a:solidFill>
                  <a:srgbClr val="410100"/>
                </a:solidFill>
              </a:rPr>
              <a:t>Sharp </a:t>
            </a:r>
            <a:r>
              <a:rPr lang="en-US" dirty="0">
                <a:solidFill>
                  <a:srgbClr val="410100"/>
                </a:solidFill>
              </a:rPr>
              <a:t>tone</a:t>
            </a:r>
          </a:p>
          <a:p>
            <a:pPr>
              <a:buFont typeface="+mj-lt"/>
              <a:buAutoNum type="arabicPeriod"/>
            </a:pPr>
            <a:r>
              <a:rPr lang="en-US" dirty="0" smtClean="0">
                <a:solidFill>
                  <a:srgbClr val="410100"/>
                </a:solidFill>
              </a:rPr>
              <a:t>Biographical </a:t>
            </a:r>
            <a:r>
              <a:rPr lang="en-US" dirty="0">
                <a:solidFill>
                  <a:srgbClr val="410100"/>
                </a:solidFill>
              </a:rPr>
              <a:t>information</a:t>
            </a:r>
          </a:p>
          <a:p>
            <a:pPr>
              <a:buFont typeface="+mj-lt"/>
              <a:buAutoNum type="arabicPeriod"/>
            </a:pPr>
            <a:r>
              <a:rPr lang="en-US" dirty="0" smtClean="0">
                <a:solidFill>
                  <a:srgbClr val="410100"/>
                </a:solidFill>
              </a:rPr>
              <a:t>Has </a:t>
            </a:r>
            <a:r>
              <a:rPr lang="en-US" dirty="0">
                <a:solidFill>
                  <a:srgbClr val="410100"/>
                </a:solidFill>
              </a:rPr>
              <a:t>been called by some, “The Magna Carta of Christian Liberty”</a:t>
            </a:r>
          </a:p>
        </p:txBody>
      </p:sp>
    </p:spTree>
    <p:extLst>
      <p:ext uri="{BB962C8B-B14F-4D97-AF65-F5344CB8AC3E}">
        <p14:creationId xmlns:p14="http://schemas.microsoft.com/office/powerpoint/2010/main" val="38748581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TotalTime>
  <Words>562</Words>
  <Application>Microsoft Office PowerPoint</Application>
  <PresentationFormat>On-screen Show (4:3)</PresentationFormat>
  <Paragraphs>81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27</cp:revision>
  <dcterms:created xsi:type="dcterms:W3CDTF">2015-01-21T18:35:23Z</dcterms:created>
  <dcterms:modified xsi:type="dcterms:W3CDTF">2015-04-08T19:17:21Z</dcterms:modified>
</cp:coreProperties>
</file>