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63" r:id="rId4"/>
    <p:sldId id="264" r:id="rId5"/>
    <p:sldId id="257" r:id="rId6"/>
    <p:sldId id="268" r:id="rId7"/>
    <p:sldId id="266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7" autoAdjust="0"/>
    <p:restoredTop sz="94671" autoAdjust="0"/>
  </p:normalViewPr>
  <p:slideViewPr>
    <p:cSldViewPr snapToGrid="0">
      <p:cViewPr varScale="1">
        <p:scale>
          <a:sx n="108" d="100"/>
          <a:sy n="108" d="100"/>
        </p:scale>
        <p:origin x="125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C5E2-C368-49EA-92E2-7E5C6AB8B75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AFB3B-F680-4E5E-B379-27FE42622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2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5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4914406"/>
          </a:xfrm>
        </p:spPr>
        <p:txBody>
          <a:bodyPr/>
          <a:lstStyle>
            <a:lvl1pPr marL="341313" indent="-341313">
              <a:buSzPct val="90000"/>
              <a:buFont typeface="+mj-lt"/>
              <a:buAutoNum type="romanUcPeriod"/>
              <a:defRPr b="1"/>
            </a:lvl1pPr>
            <a:lvl2pPr marL="690563" indent="-349250">
              <a:buSzPct val="90000"/>
              <a:buFont typeface="+mj-lt"/>
              <a:buAutoNum type="alphaUcPeriod"/>
              <a:defRPr b="1">
                <a:solidFill>
                  <a:srgbClr val="410100"/>
                </a:solidFill>
              </a:defRPr>
            </a:lvl2pPr>
            <a:lvl3pPr marL="1030288" indent="-339725">
              <a:buSzPct val="90000"/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2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9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0D201-396C-441A-9FA3-7090639780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463448"/>
              </p:ext>
            </p:extLst>
          </p:nvPr>
        </p:nvGraphicFramePr>
        <p:xfrm>
          <a:off x="142042" y="1331650"/>
          <a:ext cx="8895425" cy="533067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51247"/>
                <a:gridCol w="1906923"/>
                <a:gridCol w="1779085"/>
                <a:gridCol w="1779085"/>
                <a:gridCol w="1779085"/>
              </a:tblGrid>
              <a:tr h="632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Period of Writing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Books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Theme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4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Second Missionary Journey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Thessalonians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Thessalonians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First Epistles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51-52 A.D.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Eschatology: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Last Things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65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Third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Missionary Journey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Galatians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Corinthians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Corinthians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Romans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Impregnable Quartet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53-57 A.D.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Soteriology: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Salvation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65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First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Roman Imprisonment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Colossians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Philemon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Ephesians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Philippians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Prison Epistles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60-62 A.D.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Christology: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Christ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4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Release &amp;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Second Roman Imprisonment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Timothy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Titus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Timothy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Evangelist Epistles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62-68 A.D.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Ecclesiology: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Church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8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3"/>
            <a:ext cx="8971878" cy="5178705"/>
          </a:xfrm>
        </p:spPr>
        <p:txBody>
          <a:bodyPr>
            <a:normAutofit/>
          </a:bodyPr>
          <a:lstStyle/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Author: Luke </a:t>
            </a:r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Recipients: </a:t>
            </a:r>
            <a:r>
              <a:rPr lang="en-US" dirty="0" err="1" smtClean="0"/>
              <a:t>Theophilus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Date: 61-62 A.D.</a:t>
            </a:r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Theme: </a:t>
            </a:r>
            <a:r>
              <a:rPr lang="en-US" dirty="0"/>
              <a:t>The origin, establishment and spread of New Testament </a:t>
            </a:r>
            <a:r>
              <a:rPr lang="en-US" dirty="0" smtClean="0"/>
              <a:t>Christianity</a:t>
            </a:r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Key Words: “church,” “beginning,” “Christian,” “Spirit,” “believe,” “baptized”</a:t>
            </a:r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Key Verses: </a:t>
            </a:r>
            <a:r>
              <a:rPr lang="en-US" dirty="0"/>
              <a:t>1:8; 2:36-47; 4:12; 10:34-35; 11:26; 20:28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Key Phrase: “</a:t>
            </a:r>
            <a:r>
              <a:rPr lang="en-US" dirty="0"/>
              <a:t>What must I do to be saved?” (2:37; 9:6; 16:30; 22:10)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27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Characteristics &amp; Features of the Book: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Close </a:t>
            </a:r>
            <a:r>
              <a:rPr lang="en-US" dirty="0">
                <a:solidFill>
                  <a:srgbClr val="410100"/>
                </a:solidFill>
              </a:rPr>
              <a:t>correlation to the gospel of </a:t>
            </a:r>
            <a:r>
              <a:rPr lang="en-US" dirty="0" smtClean="0">
                <a:solidFill>
                  <a:srgbClr val="410100"/>
                </a:solidFill>
              </a:rPr>
              <a:t>Luke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The “we” sections in the book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The Hub of the Bible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Bridge from the old to the new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The Holy Spirit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Detailed Accuracy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Christianity is a spiritual movement, not a political one.</a:t>
            </a:r>
          </a:p>
        </p:txBody>
      </p:sp>
    </p:spTree>
    <p:extLst>
      <p:ext uri="{BB962C8B-B14F-4D97-AF65-F5344CB8AC3E}">
        <p14:creationId xmlns:p14="http://schemas.microsoft.com/office/powerpoint/2010/main" val="23911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5085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Main Emphasis of the Book:</a:t>
            </a:r>
          </a:p>
          <a:p>
            <a:pPr marL="0" indent="0">
              <a:buNone/>
            </a:pPr>
            <a:r>
              <a:rPr lang="en-US" dirty="0">
                <a:solidFill>
                  <a:srgbClr val="410100"/>
                </a:solidFill>
              </a:rPr>
              <a:t>The primary theme of the book of Acts is the historical record (the Divine record) of the origin, establishment and spread of New Testament Christianity in the first-century world during its first three decades of existence (approx. 33-62 A.D.).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3"/>
            <a:ext cx="8971878" cy="5444837"/>
          </a:xfrm>
        </p:spPr>
        <p:txBody>
          <a:bodyPr>
            <a:normAutofit/>
          </a:bodyPr>
          <a:lstStyle/>
          <a:p>
            <a:r>
              <a:rPr lang="en-US" dirty="0"/>
              <a:t>Luke Records the Growth and Spread of Christianity </a:t>
            </a:r>
            <a:r>
              <a:rPr lang="en-US" u="sng" dirty="0"/>
              <a:t>Geographically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Acts 1:8</a:t>
            </a:r>
          </a:p>
          <a:p>
            <a:pPr lvl="1"/>
            <a:r>
              <a:rPr lang="en-US" dirty="0" smtClean="0"/>
              <a:t>Jerusalem </a:t>
            </a:r>
            <a:r>
              <a:rPr lang="en-US" dirty="0" smtClean="0">
                <a:sym typeface="Wingdings" panose="05000000000000000000" pitchFamily="2" charset="2"/>
              </a:rPr>
              <a:t> Judea, Samaria  Uttermost parts of the earth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Three main cities (Jerusalem, Antioch, Rome)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From the Jews to the Gentiles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Two central personalities (Peter and Paul)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Luke portrays the diligent execution of the Great Commission in only thirty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3"/>
            <a:ext cx="8971878" cy="5444837"/>
          </a:xfrm>
        </p:spPr>
        <p:txBody>
          <a:bodyPr>
            <a:normAutofit/>
          </a:bodyPr>
          <a:lstStyle/>
          <a:p>
            <a:pPr>
              <a:buFont typeface="+mj-lt"/>
              <a:buAutoNum type="romanUcPeriod" startAt="2"/>
            </a:pPr>
            <a:r>
              <a:rPr lang="en-US" dirty="0" smtClean="0"/>
              <a:t>Luke Records the Growth and Spread of Christianity </a:t>
            </a:r>
            <a:r>
              <a:rPr lang="en-US" u="sng" dirty="0" smtClean="0"/>
              <a:t>Numerically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120 disciples (1:5)</a:t>
            </a:r>
          </a:p>
          <a:p>
            <a:pPr lvl="1"/>
            <a:r>
              <a:rPr lang="en-US" dirty="0" smtClean="0"/>
              <a:t>Added 3,000 (2:41)</a:t>
            </a:r>
          </a:p>
          <a:p>
            <a:pPr lvl="1"/>
            <a:r>
              <a:rPr lang="en-US" dirty="0" smtClean="0"/>
              <a:t>Continued growth and spread of God’s Word</a:t>
            </a:r>
          </a:p>
          <a:p>
            <a:pPr lvl="1"/>
            <a:r>
              <a:rPr lang="en-US" dirty="0" smtClean="0"/>
              <a:t>Estimated over 500,000 Christians at end of first 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5262844"/>
          </a:xfrm>
        </p:spPr>
        <p:txBody>
          <a:bodyPr>
            <a:normAutofit/>
          </a:bodyPr>
          <a:lstStyle/>
          <a:p>
            <a:pPr>
              <a:buFont typeface="+mj-lt"/>
              <a:buAutoNum type="romanUcPeriod" startAt="3"/>
            </a:pPr>
            <a:r>
              <a:rPr lang="en-US" dirty="0" smtClean="0"/>
              <a:t>Luke’s Main Purpose Was to Detail Accounts of Conversions to Christ.</a:t>
            </a:r>
            <a:endParaRPr lang="en-US" dirty="0"/>
          </a:p>
          <a:p>
            <a:pPr lvl="1"/>
            <a:r>
              <a:rPr lang="en-US" dirty="0"/>
              <a:t>Luke’s theme (what he wrote) is developed to emphasize his main purpose (reason he wrote).</a:t>
            </a:r>
          </a:p>
          <a:p>
            <a:pPr lvl="1"/>
            <a:r>
              <a:rPr lang="en-US" dirty="0"/>
              <a:t>The primary purpose/reason the Holy Spirit inspired Luke to write the book of Acts was to give readers multiple cases of </a:t>
            </a:r>
            <a:r>
              <a:rPr lang="en-US" dirty="0" smtClean="0"/>
              <a:t>conversion.</a:t>
            </a:r>
            <a:endParaRPr lang="en-US" dirty="0"/>
          </a:p>
          <a:p>
            <a:pPr lvl="1"/>
            <a:r>
              <a:rPr lang="en-US" dirty="0" smtClean="0"/>
              <a:t>The book of Acts was strategically placed in the New Testament 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God’s vivid illustrations of men being saved” is a great summary of the book of Acts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book of Acts portrays the compliance of Jesus’ disciples in carrying out His </a:t>
            </a:r>
            <a:r>
              <a:rPr lang="en-US" dirty="0" smtClean="0"/>
              <a:t>Commission.</a:t>
            </a:r>
          </a:p>
          <a:p>
            <a:pPr lvl="1"/>
            <a:r>
              <a:rPr lang="en-US" dirty="0"/>
              <a:t>The book of Acts records multiple examples of </a:t>
            </a:r>
            <a:r>
              <a:rPr lang="en-US" dirty="0" smtClean="0"/>
              <a:t>conversion.</a:t>
            </a:r>
          </a:p>
          <a:p>
            <a:pPr lvl="1"/>
            <a:r>
              <a:rPr lang="en-US" dirty="0" smtClean="0"/>
              <a:t>The conversion accounts show “how” and “who” can be saved.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9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5262844"/>
          </a:xfrm>
        </p:spPr>
        <p:txBody>
          <a:bodyPr>
            <a:normAutofit fontScale="92500"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Luke Records God’s Revelation of Spiritual Beginnings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It was a time of “new </a:t>
            </a:r>
            <a:r>
              <a:rPr lang="en-US" dirty="0" smtClean="0"/>
              <a:t>beginnings” = numerous </a:t>
            </a:r>
            <a:r>
              <a:rPr lang="en-US" dirty="0"/>
              <a:t>spiritual </a:t>
            </a:r>
            <a:r>
              <a:rPr lang="en-US" dirty="0" smtClean="0"/>
              <a:t>beginnings</a:t>
            </a:r>
            <a:endParaRPr lang="en-US" dirty="0"/>
          </a:p>
          <a:p>
            <a:pPr lvl="1"/>
            <a:r>
              <a:rPr lang="en-US" dirty="0"/>
              <a:t>It was the beginning of the “last </a:t>
            </a:r>
            <a:r>
              <a:rPr lang="en-US" dirty="0" smtClean="0"/>
              <a:t>days”</a:t>
            </a:r>
            <a:endParaRPr lang="en-US" dirty="0"/>
          </a:p>
          <a:p>
            <a:pPr lvl="1"/>
            <a:r>
              <a:rPr lang="en-US" dirty="0" smtClean="0"/>
              <a:t>…of </a:t>
            </a:r>
            <a:r>
              <a:rPr lang="en-US" dirty="0"/>
              <a:t>the new </a:t>
            </a:r>
            <a:r>
              <a:rPr lang="en-US" dirty="0" smtClean="0"/>
              <a:t>covenant</a:t>
            </a:r>
            <a:endParaRPr lang="en-US" dirty="0"/>
          </a:p>
          <a:p>
            <a:pPr lvl="1"/>
            <a:r>
              <a:rPr lang="en-US" dirty="0" smtClean="0"/>
              <a:t>…of </a:t>
            </a:r>
            <a:r>
              <a:rPr lang="en-US" dirty="0"/>
              <a:t>the work of the Holy Spirit as promised by </a:t>
            </a:r>
            <a:r>
              <a:rPr lang="en-US" dirty="0" smtClean="0"/>
              <a:t>Jesus</a:t>
            </a:r>
            <a:endParaRPr lang="en-US" dirty="0"/>
          </a:p>
          <a:p>
            <a:pPr lvl="1"/>
            <a:r>
              <a:rPr lang="en-US" dirty="0" smtClean="0"/>
              <a:t>…of </a:t>
            </a:r>
            <a:r>
              <a:rPr lang="en-US" dirty="0"/>
              <a:t>gospel preaching in its </a:t>
            </a:r>
            <a:r>
              <a:rPr lang="en-US" dirty="0" smtClean="0"/>
              <a:t>fullness</a:t>
            </a:r>
            <a:endParaRPr lang="en-US" dirty="0"/>
          </a:p>
          <a:p>
            <a:pPr lvl="1"/>
            <a:r>
              <a:rPr lang="en-US" dirty="0" smtClean="0"/>
              <a:t>…of </a:t>
            </a:r>
            <a:r>
              <a:rPr lang="en-US" dirty="0"/>
              <a:t>true, complete remission of </a:t>
            </a:r>
            <a:r>
              <a:rPr lang="en-US" dirty="0" smtClean="0"/>
              <a:t>sins</a:t>
            </a:r>
            <a:endParaRPr lang="en-US" dirty="0"/>
          </a:p>
          <a:p>
            <a:pPr lvl="1"/>
            <a:r>
              <a:rPr lang="en-US" dirty="0" smtClean="0"/>
              <a:t>…of </a:t>
            </a:r>
            <a:r>
              <a:rPr lang="en-US" dirty="0"/>
              <a:t>the </a:t>
            </a:r>
            <a:r>
              <a:rPr lang="en-US" dirty="0" smtClean="0"/>
              <a:t>church</a:t>
            </a:r>
            <a:endParaRPr lang="en-US" dirty="0"/>
          </a:p>
          <a:p>
            <a:pPr lvl="1"/>
            <a:r>
              <a:rPr lang="en-US" dirty="0" smtClean="0"/>
              <a:t>…of </a:t>
            </a:r>
            <a:r>
              <a:rPr lang="en-US" dirty="0"/>
              <a:t>the unshakeable </a:t>
            </a:r>
            <a:r>
              <a:rPr lang="en-US" dirty="0" smtClean="0"/>
              <a:t>kingdom</a:t>
            </a:r>
            <a:endParaRPr lang="en-US" dirty="0"/>
          </a:p>
          <a:p>
            <a:pPr lvl="1"/>
            <a:r>
              <a:rPr lang="en-US" dirty="0" smtClean="0"/>
              <a:t>…of </a:t>
            </a:r>
            <a:r>
              <a:rPr lang="en-US" dirty="0"/>
              <a:t>the reign of Christ as King over His kingdom, the </a:t>
            </a:r>
            <a:r>
              <a:rPr lang="en-US" dirty="0" smtClean="0"/>
              <a:t>church</a:t>
            </a:r>
            <a:endParaRPr lang="en-US" dirty="0"/>
          </a:p>
          <a:p>
            <a:pPr lvl="1"/>
            <a:r>
              <a:rPr lang="en-US" dirty="0" smtClean="0"/>
              <a:t>…of </a:t>
            </a:r>
            <a:r>
              <a:rPr lang="en-US" dirty="0"/>
              <a:t>God’s people wearing the name “Christian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dirty="0" smtClean="0"/>
              <a:t>…of </a:t>
            </a:r>
            <a:r>
              <a:rPr lang="en-US" dirty="0"/>
              <a:t>the unity of all nations under one </a:t>
            </a:r>
            <a:r>
              <a:rPr lang="en-US" dirty="0" smtClean="0"/>
              <a:t>gospel</a:t>
            </a:r>
            <a:endParaRPr lang="en-US" dirty="0"/>
          </a:p>
          <a:p>
            <a:pPr lvl="1"/>
            <a:r>
              <a:rPr lang="en-US" dirty="0" smtClean="0"/>
              <a:t>…of </a:t>
            </a:r>
            <a:r>
              <a:rPr lang="en-US" dirty="0"/>
              <a:t>the persecution of </a:t>
            </a:r>
            <a:r>
              <a:rPr lang="en-US" dirty="0" smtClean="0"/>
              <a:t>Christians</a:t>
            </a:r>
          </a:p>
          <a:p>
            <a:pPr lvl="1"/>
            <a:r>
              <a:rPr lang="en-US" dirty="0" smtClean="0"/>
              <a:t>…of </a:t>
            </a:r>
            <a:r>
              <a:rPr lang="en-US" dirty="0"/>
              <a:t>local and worldwide mission work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807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5262844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Luke Records, With Great Interest and Emphasis, the Conversion and Labors of the Apostle Paul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The reader learns about the apostle Paul’s early life and training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The reader learns about the apostle Paul’s religious zeal.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reader learns about the apostle Paul’s conversion to Christ and early labors.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reader learns about the apostle Paul’s missionary journeys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reader learns about the Apostle Paul’s arrest, imprisonments and trials.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reader learns some historical background to the epistles of the apostle Paul.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</TotalTime>
  <Words>691</Words>
  <Application>Microsoft Office PowerPoint</Application>
  <PresentationFormat>On-screen Show (4:3)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25</cp:revision>
  <dcterms:created xsi:type="dcterms:W3CDTF">2015-01-21T18:35:23Z</dcterms:created>
  <dcterms:modified xsi:type="dcterms:W3CDTF">2015-04-01T21:00:04Z</dcterms:modified>
</cp:coreProperties>
</file>