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3" r:id="rId4"/>
    <p:sldId id="264" r:id="rId5"/>
    <p:sldId id="257" r:id="rId6"/>
    <p:sldId id="258"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4" autoAdjust="0"/>
    <p:restoredTop sz="94660"/>
  </p:normalViewPr>
  <p:slideViewPr>
    <p:cSldViewPr snapToGrid="0">
      <p:cViewPr varScale="1">
        <p:scale>
          <a:sx n="108" d="100"/>
          <a:sy n="108" d="100"/>
        </p:scale>
        <p:origin x="69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3/11/2015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pPr marL="284163" indent="-284163">
              <a:buSzPct val="100000"/>
              <a:buFont typeface="Arial" panose="020B0604020202020204" pitchFamily="34" charset="0"/>
              <a:buChar char="•"/>
            </a:pPr>
            <a:r>
              <a:rPr lang="en-US" dirty="0" smtClean="0"/>
              <a:t>Author: Luke</a:t>
            </a:r>
          </a:p>
          <a:p>
            <a:pPr marL="284163" indent="-284163">
              <a:buSzPct val="100000"/>
              <a:buFont typeface="Arial" panose="020B0604020202020204" pitchFamily="34" charset="0"/>
              <a:buChar char="•"/>
            </a:pPr>
            <a:r>
              <a:rPr lang="en-US" dirty="0" smtClean="0"/>
              <a:t>Recipients:  </a:t>
            </a:r>
          </a:p>
          <a:p>
            <a:pPr marL="692150" lvl="1" indent="-342900">
              <a:buSzPct val="100000"/>
              <a:buFont typeface="Calibri" panose="020F0502020204030204" pitchFamily="34" charset="0"/>
              <a:buChar char="–"/>
            </a:pPr>
            <a:r>
              <a:rPr lang="en-US" dirty="0" smtClean="0"/>
              <a:t>Specific: </a:t>
            </a:r>
            <a:r>
              <a:rPr lang="en-US" dirty="0" err="1" smtClean="0"/>
              <a:t>Theophilus</a:t>
            </a:r>
            <a:endParaRPr lang="en-US" dirty="0" smtClean="0"/>
          </a:p>
          <a:p>
            <a:pPr marL="692150" lvl="1" indent="-342900">
              <a:buSzPct val="100000"/>
              <a:buFont typeface="Calibri" panose="020F0502020204030204" pitchFamily="34" charset="0"/>
              <a:buChar char="–"/>
            </a:pPr>
            <a:r>
              <a:rPr lang="en-US" dirty="0" smtClean="0"/>
              <a:t>General: Greeks</a:t>
            </a:r>
          </a:p>
          <a:p>
            <a:pPr marL="284163" indent="-284163">
              <a:buSzPct val="100000"/>
              <a:buFont typeface="Arial" panose="020B0604020202020204" pitchFamily="34" charset="0"/>
              <a:buChar char="•"/>
            </a:pPr>
            <a:r>
              <a:rPr lang="en-US" dirty="0" smtClean="0"/>
              <a:t>Date: 60-61 A.D. </a:t>
            </a:r>
            <a:r>
              <a:rPr lang="en-US" dirty="0"/>
              <a:t>(</a:t>
            </a:r>
            <a:r>
              <a:rPr lang="en-US" dirty="0" smtClean="0"/>
              <a:t>from Rome)</a:t>
            </a:r>
          </a:p>
          <a:p>
            <a:pPr marL="284163" indent="-284163">
              <a:buSzPct val="100000"/>
              <a:buFont typeface="Arial" panose="020B0604020202020204" pitchFamily="34" charset="0"/>
              <a:buChar char="•"/>
            </a:pPr>
            <a:r>
              <a:rPr lang="en-US" dirty="0" smtClean="0"/>
              <a:t>Theme: Jesus is the perfect Son of Man, the ideal man, the savior and </a:t>
            </a:r>
            <a:r>
              <a:rPr lang="en-US" dirty="0" err="1" smtClean="0"/>
              <a:t>perfecter</a:t>
            </a:r>
            <a:r>
              <a:rPr lang="en-US" dirty="0" smtClean="0"/>
              <a:t> of all men.</a:t>
            </a:r>
          </a:p>
          <a:p>
            <a:pPr marL="284163" indent="-284163">
              <a:buSzPct val="100000"/>
              <a:buFont typeface="Arial" panose="020B0604020202020204" pitchFamily="34" charset="0"/>
              <a:buChar char="•"/>
            </a:pPr>
            <a:r>
              <a:rPr lang="en-US" dirty="0" smtClean="0"/>
              <a:t>Key Words: “Son of Man,” “kingdom,” “kingdom of God”</a:t>
            </a:r>
          </a:p>
          <a:p>
            <a:pPr marL="284163" indent="-284163">
              <a:buSzPct val="100000"/>
              <a:buFont typeface="Arial" panose="020B0604020202020204" pitchFamily="34" charset="0"/>
              <a:buChar char="•"/>
            </a:pPr>
            <a:r>
              <a:rPr lang="en-US" dirty="0" smtClean="0"/>
              <a:t>Key Verses: 1:1-4; 19:10; 24:47</a:t>
            </a:r>
          </a:p>
          <a:p>
            <a:pPr marL="284163" indent="-284163">
              <a:buSzPct val="100000"/>
              <a:buFont typeface="Arial" panose="020B0604020202020204" pitchFamily="34" charset="0"/>
              <a:buChar char="•"/>
            </a:pPr>
            <a:r>
              <a:rPr lang="en-US" dirty="0" smtClean="0"/>
              <a:t>Key Phrase: “that you may know the certainty…” (1:4)</a:t>
            </a:r>
            <a:endParaRPr lang="en-US" dirty="0" smtClean="0"/>
          </a:p>
        </p:txBody>
      </p:sp>
    </p:spTree>
    <p:extLst>
      <p:ext uri="{BB962C8B-B14F-4D97-AF65-F5344CB8AC3E}">
        <p14:creationId xmlns:p14="http://schemas.microsoft.com/office/powerpoint/2010/main" val="19527636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Comprehensive</a:t>
            </a:r>
          </a:p>
          <a:p>
            <a:pPr>
              <a:buFont typeface="+mj-lt"/>
              <a:buAutoNum type="arabicPeriod"/>
            </a:pPr>
            <a:r>
              <a:rPr lang="en-US" dirty="0" smtClean="0">
                <a:solidFill>
                  <a:srgbClr val="410100"/>
                </a:solidFill>
              </a:rPr>
              <a:t>Orderly</a:t>
            </a:r>
          </a:p>
          <a:p>
            <a:pPr>
              <a:buFont typeface="+mj-lt"/>
              <a:buAutoNum type="arabicPeriod"/>
            </a:pPr>
            <a:r>
              <a:rPr lang="en-US" dirty="0" smtClean="0">
                <a:solidFill>
                  <a:srgbClr val="410100"/>
                </a:solidFill>
              </a:rPr>
              <a:t>Polished Literary Style</a:t>
            </a:r>
          </a:p>
          <a:p>
            <a:pPr>
              <a:buFont typeface="+mj-lt"/>
              <a:buAutoNum type="arabicPeriod"/>
            </a:pPr>
            <a:r>
              <a:rPr lang="en-US" dirty="0" smtClean="0">
                <a:solidFill>
                  <a:srgbClr val="410100"/>
                </a:solidFill>
              </a:rPr>
              <a:t>Historical</a:t>
            </a:r>
          </a:p>
          <a:p>
            <a:pPr>
              <a:buFont typeface="+mj-lt"/>
              <a:buAutoNum type="arabicPeriod"/>
            </a:pPr>
            <a:r>
              <a:rPr lang="en-US" dirty="0" smtClean="0">
                <a:solidFill>
                  <a:srgbClr val="410100"/>
                </a:solidFill>
              </a:rPr>
              <a:t>Universal</a:t>
            </a:r>
          </a:p>
          <a:p>
            <a:pPr>
              <a:buFont typeface="+mj-lt"/>
              <a:buAutoNum type="arabicPeriod"/>
            </a:pPr>
            <a:r>
              <a:rPr lang="en-US" dirty="0" smtClean="0">
                <a:solidFill>
                  <a:srgbClr val="410100"/>
                </a:solidFill>
              </a:rPr>
              <a:t>People-Oriented</a:t>
            </a:r>
          </a:p>
          <a:p>
            <a:pPr>
              <a:buFont typeface="+mj-lt"/>
              <a:buAutoNum type="arabicPeriod"/>
            </a:pPr>
            <a:r>
              <a:rPr lang="en-US" dirty="0" smtClean="0">
                <a:solidFill>
                  <a:srgbClr val="410100"/>
                </a:solidFill>
              </a:rPr>
              <a:t>Prayer</a:t>
            </a:r>
          </a:p>
          <a:p>
            <a:pPr>
              <a:buFont typeface="+mj-lt"/>
              <a:buAutoNum type="arabicPeriod"/>
            </a:pPr>
            <a:r>
              <a:rPr lang="en-US" dirty="0" smtClean="0">
                <a:solidFill>
                  <a:srgbClr val="410100"/>
                </a:solidFill>
              </a:rPr>
              <a:t>“Scripture”</a:t>
            </a:r>
          </a:p>
          <a:p>
            <a:pPr>
              <a:buFont typeface="+mj-lt"/>
              <a:buAutoNum type="arabicPeriod"/>
            </a:pPr>
            <a:r>
              <a:rPr lang="en-US" dirty="0" smtClean="0">
                <a:solidFill>
                  <a:srgbClr val="410100"/>
                </a:solidFill>
              </a:rPr>
              <a:t>The Holy Spirit</a:t>
            </a:r>
          </a:p>
          <a:p>
            <a:pPr>
              <a:buFont typeface="+mj-lt"/>
              <a:buAutoNum type="arabicPeriod"/>
            </a:pPr>
            <a:r>
              <a:rPr lang="en-US" dirty="0" smtClean="0">
                <a:solidFill>
                  <a:srgbClr val="410100"/>
                </a:solidFill>
              </a:rPr>
              <a:t>Medical Language</a:t>
            </a:r>
            <a:endParaRPr lang="en-US" dirty="0"/>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dirty="0">
                <a:solidFill>
                  <a:srgbClr val="410100"/>
                </a:solidFill>
              </a:rPr>
              <a:t>Luke was written initially to and for the benefit of the Greeks.</a:t>
            </a:r>
          </a:p>
          <a:p>
            <a:pPr marL="0" indent="0">
              <a:buNone/>
            </a:pPr>
            <a:r>
              <a:rPr lang="en-US" dirty="0">
                <a:solidFill>
                  <a:srgbClr val="410100"/>
                </a:solidFill>
              </a:rPr>
              <a:t>This orderly account of the life of Christ, in which Luke presented “all that Jesus began both to do and teach” (Acts 1:1), was written in order to focus on Jesus as the perfection of humanity, the ideal Son of Man, who came to save all mankind (19:10).  </a:t>
            </a:r>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r>
              <a:rPr lang="en-US" dirty="0"/>
              <a:t>Jesus’ Genealogy Can Be Traced All the Way Back to </a:t>
            </a:r>
            <a:r>
              <a:rPr lang="en-US" dirty="0" smtClean="0"/>
              <a:t>Adam.</a:t>
            </a:r>
            <a:endParaRPr lang="en-US" dirty="0" smtClean="0"/>
          </a:p>
          <a:p>
            <a:pPr lvl="1"/>
            <a:r>
              <a:rPr lang="en-US" dirty="0"/>
              <a:t>For the Jewish readers, Matthew had traced Jesus’ genealogy back to Abraham, following Joseph’s lineage, to tie Jesus to the promise of Abraham and present Him as the royal descendent of King </a:t>
            </a:r>
            <a:r>
              <a:rPr lang="en-US" dirty="0" smtClean="0"/>
              <a:t>David.</a:t>
            </a:r>
          </a:p>
          <a:p>
            <a:pPr lvl="1"/>
            <a:r>
              <a:rPr lang="en-US" dirty="0" smtClean="0"/>
              <a:t>For </a:t>
            </a:r>
            <a:r>
              <a:rPr lang="en-US" dirty="0"/>
              <a:t>the Greek readers, who are interested in the perfection of humanity and the ideal man, Luke traces Jesus’ genealogy, following Mary’s lineage, all the way back to Adam, the first of all men, to emphasize Jesus’ human descent. </a:t>
            </a:r>
            <a:endParaRPr lang="en-US" dirty="0"/>
          </a:p>
          <a:p>
            <a:endParaRPr lang="en-US"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262844"/>
          </a:xfrm>
        </p:spPr>
        <p:txBody>
          <a:bodyPr>
            <a:normAutofit/>
          </a:bodyPr>
          <a:lstStyle/>
          <a:p>
            <a:pPr lvl="0">
              <a:buFont typeface="+mj-lt"/>
              <a:buAutoNum type="romanUcPeriod" startAt="2"/>
            </a:pPr>
            <a:r>
              <a:rPr lang="en-US" dirty="0"/>
              <a:t>Jesus’ Purpose and Work Was Universally Focused on All Mankind</a:t>
            </a:r>
            <a:r>
              <a:rPr lang="en-US" dirty="0" smtClean="0"/>
              <a:t>.</a:t>
            </a:r>
            <a:endParaRPr lang="en-US" dirty="0"/>
          </a:p>
          <a:p>
            <a:pPr lvl="1"/>
            <a:r>
              <a:rPr lang="en-US" dirty="0" smtClean="0"/>
              <a:t>“…great </a:t>
            </a:r>
            <a:r>
              <a:rPr lang="en-US" dirty="0"/>
              <a:t>joy which will be to all people” (2:10</a:t>
            </a:r>
            <a:r>
              <a:rPr lang="en-US" dirty="0" smtClean="0"/>
              <a:t>).</a:t>
            </a:r>
            <a:endParaRPr lang="en-US" dirty="0"/>
          </a:p>
          <a:p>
            <a:pPr lvl="1"/>
            <a:r>
              <a:rPr lang="en-US" dirty="0" smtClean="0"/>
              <a:t>“…revelation </a:t>
            </a:r>
            <a:r>
              <a:rPr lang="en-US" dirty="0"/>
              <a:t>to the Gentiles, and the glory of Your people Israel” (2:31-32). </a:t>
            </a:r>
            <a:endParaRPr lang="en-US" dirty="0" smtClean="0"/>
          </a:p>
          <a:p>
            <a:pPr lvl="1"/>
            <a:r>
              <a:rPr lang="en-US" dirty="0" smtClean="0"/>
              <a:t>“…all </a:t>
            </a:r>
            <a:r>
              <a:rPr lang="en-US" dirty="0"/>
              <a:t>flesh shall see the salvation of God” (3:6). </a:t>
            </a:r>
          </a:p>
          <a:p>
            <a:pPr lvl="1"/>
            <a:r>
              <a:rPr lang="en-US" dirty="0"/>
              <a:t>Jesus “went through every city and </a:t>
            </a:r>
            <a:r>
              <a:rPr lang="en-US" dirty="0" smtClean="0"/>
              <a:t>village…” </a:t>
            </a:r>
            <a:r>
              <a:rPr lang="en-US" dirty="0"/>
              <a:t>(</a:t>
            </a:r>
            <a:r>
              <a:rPr lang="en-US" dirty="0" smtClean="0"/>
              <a:t>8:1; 10:1).</a:t>
            </a:r>
            <a:endParaRPr lang="en-US" dirty="0"/>
          </a:p>
          <a:p>
            <a:pPr lvl="1"/>
            <a:r>
              <a:rPr lang="en-US" dirty="0"/>
              <a:t>Jesus’ Parable of the Good Samaritan was a clear emphasis on doing good to all men (10:25-37).</a:t>
            </a:r>
          </a:p>
          <a:p>
            <a:pPr lvl="1"/>
            <a:r>
              <a:rPr lang="en-US" dirty="0"/>
              <a:t>Jesus told His disciples to preach “repentance and remission of sins…to all nations” (24:47</a:t>
            </a:r>
            <a:r>
              <a:rPr lang="en-US" dirty="0" smtClean="0"/>
              <a:t>).</a:t>
            </a:r>
            <a:endParaRPr lang="en-US" dirty="0"/>
          </a:p>
        </p:txBody>
      </p:sp>
    </p:spTree>
    <p:extLst>
      <p:ext uri="{BB962C8B-B14F-4D97-AF65-F5344CB8AC3E}">
        <p14:creationId xmlns:p14="http://schemas.microsoft.com/office/powerpoint/2010/main" val="198977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262844"/>
          </a:xfrm>
        </p:spPr>
        <p:txBody>
          <a:bodyPr>
            <a:normAutofit/>
          </a:bodyPr>
          <a:lstStyle/>
          <a:p>
            <a:pPr lvl="0">
              <a:buFont typeface="+mj-lt"/>
              <a:buAutoNum type="romanUcPeriod" startAt="3"/>
            </a:pPr>
            <a:r>
              <a:rPr lang="en-US" dirty="0"/>
              <a:t>Jesus Emphasized the Need for Prayer through His Life and in His Teachings</a:t>
            </a:r>
            <a:r>
              <a:rPr lang="en-US" dirty="0" smtClean="0"/>
              <a:t>.</a:t>
            </a:r>
            <a:endParaRPr lang="en-US" dirty="0"/>
          </a:p>
          <a:p>
            <a:pPr lvl="1"/>
            <a:r>
              <a:rPr lang="en-US" dirty="0" smtClean="0"/>
              <a:t>Luke </a:t>
            </a:r>
            <a:r>
              <a:rPr lang="en-US" dirty="0"/>
              <a:t>records eleven prayers of Jesus, most of which are not recorded in the other accounts, and tells readers that Jesus was in prayer during or leading up to certain events in His life.</a:t>
            </a:r>
          </a:p>
          <a:p>
            <a:pPr lvl="1"/>
            <a:r>
              <a:rPr lang="en-US" dirty="0" smtClean="0"/>
              <a:t>Luke </a:t>
            </a:r>
            <a:r>
              <a:rPr lang="en-US" dirty="0"/>
              <a:t>records three parables that Jesus taught on prayer (only recorded by Luke</a:t>
            </a:r>
            <a:r>
              <a:rPr lang="en-US" dirty="0" smtClean="0"/>
              <a:t>).</a:t>
            </a:r>
            <a:endParaRPr lang="en-US" dirty="0"/>
          </a:p>
          <a:p>
            <a:pPr lvl="1"/>
            <a:r>
              <a:rPr lang="en-US" dirty="0" smtClean="0"/>
              <a:t>In </a:t>
            </a:r>
            <a:r>
              <a:rPr lang="en-US" dirty="0"/>
              <a:t>addition to His example and His parables, Jesus taught and encouraged others to </a:t>
            </a:r>
            <a:r>
              <a:rPr lang="en-US" dirty="0" smtClean="0"/>
              <a:t>pray.</a:t>
            </a:r>
            <a:endParaRPr lang="en-US" dirty="0"/>
          </a:p>
        </p:txBody>
      </p:sp>
    </p:spTree>
    <p:extLst>
      <p:ext uri="{BB962C8B-B14F-4D97-AF65-F5344CB8AC3E}">
        <p14:creationId xmlns:p14="http://schemas.microsoft.com/office/powerpoint/2010/main" val="16470920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262844"/>
          </a:xfrm>
        </p:spPr>
        <p:txBody>
          <a:bodyPr>
            <a:normAutofit/>
          </a:bodyPr>
          <a:lstStyle/>
          <a:p>
            <a:pPr lvl="0">
              <a:buFont typeface="+mj-lt"/>
              <a:buAutoNum type="romanUcPeriod" startAt="4"/>
            </a:pPr>
            <a:r>
              <a:rPr lang="en-US" dirty="0"/>
              <a:t>Jesus Had a Deep Interest in, Love for and Personal Interaction with People</a:t>
            </a:r>
            <a:r>
              <a:rPr lang="en-US" dirty="0" smtClean="0"/>
              <a:t>.</a:t>
            </a:r>
            <a:endParaRPr lang="en-US" dirty="0"/>
          </a:p>
          <a:p>
            <a:pPr lvl="1"/>
            <a:r>
              <a:rPr lang="en-US" dirty="0" smtClean="0"/>
              <a:t>Luke </a:t>
            </a:r>
            <a:r>
              <a:rPr lang="en-US" dirty="0"/>
              <a:t>emphasizes Jesus’ encounter with certain classes of people during His ministry—classes of people which were not usually interacted with or shown much attention socially.</a:t>
            </a:r>
          </a:p>
          <a:p>
            <a:pPr lvl="2"/>
            <a:r>
              <a:rPr lang="en-US" sz="2400" dirty="0" smtClean="0"/>
              <a:t>Jesus </a:t>
            </a:r>
            <a:r>
              <a:rPr lang="en-US" sz="2400" dirty="0"/>
              <a:t>showed concern for social outcasts.</a:t>
            </a:r>
          </a:p>
          <a:p>
            <a:pPr lvl="2"/>
            <a:r>
              <a:rPr lang="en-US" sz="2400" dirty="0" smtClean="0"/>
              <a:t>Jesus </a:t>
            </a:r>
            <a:r>
              <a:rPr lang="en-US" sz="2400" dirty="0"/>
              <a:t>showed concern for the poor.</a:t>
            </a:r>
          </a:p>
          <a:p>
            <a:pPr lvl="2"/>
            <a:r>
              <a:rPr lang="en-US" sz="2400" dirty="0" smtClean="0"/>
              <a:t>Jesus </a:t>
            </a:r>
            <a:r>
              <a:rPr lang="en-US" sz="2400" dirty="0"/>
              <a:t>showed concern for women.</a:t>
            </a:r>
          </a:p>
          <a:p>
            <a:pPr lvl="2"/>
            <a:r>
              <a:rPr lang="en-US" sz="2400" dirty="0" smtClean="0"/>
              <a:t>Jesus </a:t>
            </a:r>
            <a:r>
              <a:rPr lang="en-US" sz="2400" dirty="0"/>
              <a:t>showed concern for children.</a:t>
            </a:r>
          </a:p>
        </p:txBody>
      </p:sp>
    </p:spTree>
    <p:extLst>
      <p:ext uri="{BB962C8B-B14F-4D97-AF65-F5344CB8AC3E}">
        <p14:creationId xmlns:p14="http://schemas.microsoft.com/office/powerpoint/2010/main" val="10580714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262844"/>
          </a:xfrm>
        </p:spPr>
        <p:txBody>
          <a:bodyPr>
            <a:normAutofit/>
          </a:bodyPr>
          <a:lstStyle/>
          <a:p>
            <a:pPr lvl="0">
              <a:buFont typeface="+mj-lt"/>
              <a:buAutoNum type="romanUcPeriod" startAt="5"/>
            </a:pPr>
            <a:r>
              <a:rPr lang="en-US" dirty="0"/>
              <a:t>Jesus, the Ideal Man, Is the Fulfillment of Ancient Prophecies</a:t>
            </a:r>
            <a:r>
              <a:rPr lang="en-US" dirty="0" smtClean="0"/>
              <a:t>.</a:t>
            </a:r>
            <a:endParaRPr lang="en-US" dirty="0"/>
          </a:p>
          <a:p>
            <a:pPr lvl="1"/>
            <a:r>
              <a:rPr lang="en-US" dirty="0"/>
              <a:t>To the Jews, Matthew presented Jesus of Nazareth as the promised Messiah, through the fulfillment of Old Testament prophecies.</a:t>
            </a:r>
          </a:p>
          <a:p>
            <a:pPr lvl="1"/>
            <a:r>
              <a:rPr lang="en-US" dirty="0"/>
              <a:t>To the Greeks, Luke presented Jesus as the ideal man of whom ancient prophecies foretold.</a:t>
            </a:r>
          </a:p>
          <a:p>
            <a:pPr lvl="1"/>
            <a:r>
              <a:rPr lang="en-US" dirty="0" smtClean="0"/>
              <a:t>What </a:t>
            </a:r>
            <a:r>
              <a:rPr lang="en-US" dirty="0"/>
              <a:t>a man!  What a perfect man, that even ancient prophecies made about Him are fulfilled in their entirety! </a:t>
            </a:r>
          </a:p>
        </p:txBody>
      </p:sp>
    </p:spTree>
    <p:extLst>
      <p:ext uri="{BB962C8B-B14F-4D97-AF65-F5344CB8AC3E}">
        <p14:creationId xmlns:p14="http://schemas.microsoft.com/office/powerpoint/2010/main" val="39738992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TotalTime>
  <Words>611</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16</cp:revision>
  <dcterms:created xsi:type="dcterms:W3CDTF">2015-01-21T18:35:23Z</dcterms:created>
  <dcterms:modified xsi:type="dcterms:W3CDTF">2015-03-11T19:58:59Z</dcterms:modified>
</cp:coreProperties>
</file>