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3" r:id="rId3"/>
    <p:sldId id="264" r:id="rId4"/>
    <p:sldId id="257" r:id="rId5"/>
    <p:sldId id="258" r:id="rId6"/>
    <p:sldId id="265" r:id="rId7"/>
    <p:sldId id="266" r:id="rId8"/>
    <p:sldId id="267" r:id="rId9"/>
    <p:sldId id="268" r:id="rId10"/>
    <p:sldId id="269"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0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4" autoAdjust="0"/>
    <p:restoredTop sz="94660"/>
  </p:normalViewPr>
  <p:slideViewPr>
    <p:cSldViewPr snapToGrid="0">
      <p:cViewPr>
        <p:scale>
          <a:sx n="114" d="100"/>
          <a:sy n="114" d="100"/>
        </p:scale>
        <p:origin x="-1470" y="-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5586F-0AE4-4D68-B275-6D0AFA96AD0E}" type="datetimeFigureOut">
              <a:rPr lang="en-US" smtClean="0"/>
              <a:t>2/23/2015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C83B7-2239-42D0-837D-BE4574EB140B}" type="slidenum">
              <a:rPr lang="en-US" smtClean="0"/>
              <a:t>‹#›</a:t>
            </a:fld>
            <a:endParaRPr lang="en-US"/>
          </a:p>
        </p:txBody>
      </p:sp>
    </p:spTree>
    <p:extLst>
      <p:ext uri="{BB962C8B-B14F-4D97-AF65-F5344CB8AC3E}">
        <p14:creationId xmlns:p14="http://schemas.microsoft.com/office/powerpoint/2010/main" val="4062267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80D201-396C-441A-9FA3-709063978097}"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73BA-4632-4CB3-9336-6E0CFFE7C241}"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73562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0D201-396C-441A-9FA3-709063978097}" type="datetimeFigureOut">
              <a:rPr lang="en-US" smtClean="0"/>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196544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0D201-396C-441A-9FA3-709063978097}" type="datetimeFigureOut">
              <a:rPr lang="en-US" smtClean="0"/>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4211495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80D201-396C-441A-9FA3-709063978097}"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32961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80D201-396C-441A-9FA3-709063978097}"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129894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80D201-396C-441A-9FA3-709063978097}"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73BA-4632-4CB3-9336-6E0CFFE7C24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40415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72122" y="1413164"/>
            <a:ext cx="8971878" cy="4914406"/>
          </a:xfrm>
        </p:spPr>
        <p:txBody>
          <a:bodyPr/>
          <a:lstStyle>
            <a:lvl1pPr marL="341313" indent="-341313">
              <a:buSzPct val="90000"/>
              <a:buFont typeface="+mj-lt"/>
              <a:buAutoNum type="romanUcPeriod"/>
              <a:defRPr b="1"/>
            </a:lvl1pPr>
            <a:lvl2pPr marL="690563" indent="-349250">
              <a:buSzPct val="90000"/>
              <a:buFont typeface="+mj-lt"/>
              <a:buAutoNum type="alphaUcPeriod"/>
              <a:defRPr b="1">
                <a:solidFill>
                  <a:srgbClr val="410100"/>
                </a:solidFill>
              </a:defRPr>
            </a:lvl2pPr>
            <a:lvl3pPr marL="1030288" indent="-339725">
              <a:buSzPct val="90000"/>
              <a:buFont typeface="+mj-lt"/>
              <a:buAutoNum type="arabicPeriod"/>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99241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72122" y="1413164"/>
            <a:ext cx="8971878" cy="4914406"/>
          </a:xfrm>
        </p:spPr>
        <p:txBody>
          <a:bodyPr/>
          <a:lstStyle>
            <a:lvl1pPr marL="341313" indent="-341313">
              <a:buSzPct val="90000"/>
              <a:buFont typeface="+mj-lt"/>
              <a:buAutoNum type="romanUcPeriod"/>
              <a:defRPr b="1"/>
            </a:lvl1pPr>
            <a:lvl2pPr marL="690563" indent="-349250">
              <a:buSzPct val="90000"/>
              <a:buFont typeface="+mj-lt"/>
              <a:buAutoNum type="alphaUcPeriod"/>
              <a:defRPr b="1">
                <a:solidFill>
                  <a:srgbClr val="410100"/>
                </a:solidFill>
              </a:defRPr>
            </a:lvl2pPr>
            <a:lvl3pPr marL="1030288" indent="-339725">
              <a:buSzPct val="90000"/>
              <a:buFont typeface="+mj-lt"/>
              <a:buAutoNum type="arabicPeriod"/>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54157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80D201-396C-441A-9FA3-709063978097}"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73156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80D201-396C-441A-9FA3-709063978097}" type="datetimeFigureOut">
              <a:rPr lang="en-US" smtClean="0"/>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58535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80D201-396C-441A-9FA3-709063978097}" type="datetimeFigureOut">
              <a:rPr lang="en-US" smtClean="0"/>
              <a:t>2/23/2015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4213561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80D201-396C-441A-9FA3-709063978097}" type="datetimeFigureOut">
              <a:rPr lang="en-US" smtClean="0"/>
              <a:t>2/23/2015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1884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0D201-396C-441A-9FA3-709063978097}" type="datetimeFigureOut">
              <a:rPr lang="en-US" smtClean="0"/>
              <a:t>2/23/2015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24721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0D201-396C-441A-9FA3-709063978097}" type="datetimeFigureOut">
              <a:rPr lang="en-US" smtClean="0"/>
              <a:t>2/23/2015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573BA-4632-4CB3-9336-6E0CFFE7C241}" type="slidenum">
              <a:rPr lang="en-US" smtClean="0"/>
              <a:t>‹#›</a:t>
            </a:fld>
            <a:endParaRPr lang="en-US"/>
          </a:p>
        </p:txBody>
      </p:sp>
    </p:spTree>
    <p:extLst>
      <p:ext uri="{BB962C8B-B14F-4D97-AF65-F5344CB8AC3E}">
        <p14:creationId xmlns:p14="http://schemas.microsoft.com/office/powerpoint/2010/main" val="259552394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3"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418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22" y="1413164"/>
            <a:ext cx="8971878" cy="5124114"/>
          </a:xfrm>
        </p:spPr>
        <p:txBody>
          <a:bodyPr>
            <a:normAutofit/>
          </a:bodyPr>
          <a:lstStyle/>
          <a:p>
            <a:pPr lvl="0">
              <a:buFont typeface="+mj-lt"/>
              <a:buAutoNum type="romanUcPeriod" startAt="2"/>
            </a:pPr>
            <a:r>
              <a:rPr lang="en-US" dirty="0"/>
              <a:t>Jesus As the Servant of Mankind Is Emphasized.</a:t>
            </a:r>
          </a:p>
          <a:p>
            <a:pPr lvl="1"/>
            <a:r>
              <a:rPr lang="en-US" dirty="0"/>
              <a:t>The key verse in the book is Mark 10:45 –</a:t>
            </a:r>
            <a:br>
              <a:rPr lang="en-US" dirty="0"/>
            </a:br>
            <a:r>
              <a:rPr lang="en-US" dirty="0"/>
              <a:t>“For even the Son of Man did not come to be served, but to serve, and to give His life a ransom for many.”</a:t>
            </a:r>
          </a:p>
          <a:p>
            <a:pPr lvl="1"/>
            <a:r>
              <a:rPr lang="en-US" dirty="0"/>
              <a:t>To the Roman mind, that would have had an unusual appeal:  A great and powerful man coming to use His power and greatness for the good of mankind! </a:t>
            </a:r>
            <a:endParaRPr lang="en-US" dirty="0" smtClean="0"/>
          </a:p>
          <a:p>
            <a:pPr lvl="1"/>
            <a:r>
              <a:rPr lang="en-US" dirty="0" smtClean="0"/>
              <a:t>Mark </a:t>
            </a:r>
            <a:r>
              <a:rPr lang="en-US" dirty="0"/>
              <a:t>even shows Jesus’ emotions as He encountered people.  A Divine being possessing and exhibiting human emotions would be, again, quite a message to the Roman </a:t>
            </a:r>
            <a:r>
              <a:rPr lang="en-US" dirty="0" smtClean="0"/>
              <a:t>mind.</a:t>
            </a:r>
          </a:p>
          <a:p>
            <a:pPr lvl="1"/>
            <a:r>
              <a:rPr lang="en-US" dirty="0" smtClean="0"/>
              <a:t>Perhaps</a:t>
            </a:r>
            <a:r>
              <a:rPr lang="en-US" dirty="0"/>
              <a:t>, through these methods, Mark was able to present the religion of Christ as a practical, real, personal religion—something that the Romans sought but could not find.  </a:t>
            </a:r>
            <a:r>
              <a:rPr lang="en-US" dirty="0" smtClean="0"/>
              <a:t>The life of Jesus is one that impacts everyday living.</a:t>
            </a:r>
            <a:endParaRPr lang="en-US" dirty="0"/>
          </a:p>
        </p:txBody>
      </p:sp>
    </p:spTree>
    <p:extLst>
      <p:ext uri="{BB962C8B-B14F-4D97-AF65-F5344CB8AC3E}">
        <p14:creationId xmlns:p14="http://schemas.microsoft.com/office/powerpoint/2010/main" val="39632810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22" y="1413163"/>
            <a:ext cx="8971878" cy="5287888"/>
          </a:xfrm>
        </p:spPr>
        <p:txBody>
          <a:bodyPr>
            <a:normAutofit lnSpcReduction="10000"/>
          </a:bodyPr>
          <a:lstStyle/>
          <a:p>
            <a:pPr lvl="0">
              <a:buFont typeface="+mj-lt"/>
              <a:buAutoNum type="romanUcPeriod" startAt="3"/>
            </a:pPr>
            <a:r>
              <a:rPr lang="en-US" dirty="0"/>
              <a:t>Jesus As the Servant of </a:t>
            </a:r>
            <a:r>
              <a:rPr lang="en-US" dirty="0" smtClean="0"/>
              <a:t>God Is </a:t>
            </a:r>
            <a:r>
              <a:rPr lang="en-US" dirty="0"/>
              <a:t>Emphasized.</a:t>
            </a:r>
          </a:p>
          <a:p>
            <a:pPr lvl="1"/>
            <a:r>
              <a:rPr lang="en-US" dirty="0"/>
              <a:t>The greatness of Jesus is portrayed in the miraculous power that He possessed over all things, and the fact that He used this power as an obedient servant of His Father in heaven.</a:t>
            </a:r>
          </a:p>
          <a:p>
            <a:pPr lvl="1"/>
            <a:r>
              <a:rPr lang="en-US" dirty="0"/>
              <a:t>The miracles recorded by Mark are not intended as a showy demonstration of this Man from Nazareth; rather, they are Divine manifestations of power exerted to provide relief or meet a human need.</a:t>
            </a:r>
          </a:p>
          <a:p>
            <a:pPr lvl="1"/>
            <a:r>
              <a:rPr lang="en-US" dirty="0"/>
              <a:t>The miracles of Jesus have a prominent place in Mark, as do the parables and sermons in Matthew.  As one writer noted, “A servant works, while a king speaks.”</a:t>
            </a:r>
          </a:p>
          <a:p>
            <a:pPr lvl="1"/>
            <a:r>
              <a:rPr lang="en-US" dirty="0" smtClean="0"/>
              <a:t>Mark </a:t>
            </a:r>
            <a:r>
              <a:rPr lang="en-US" dirty="0"/>
              <a:t>also emphasizes the effect of the miracles and the reactions of the people.  For the readers to be told how people reacted would further reinforce the power and the servant-heart behind each miraculous act.</a:t>
            </a:r>
          </a:p>
        </p:txBody>
      </p:sp>
    </p:spTree>
    <p:extLst>
      <p:ext uri="{BB962C8B-B14F-4D97-AF65-F5344CB8AC3E}">
        <p14:creationId xmlns:p14="http://schemas.microsoft.com/office/powerpoint/2010/main" val="37970106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dirty="0" smtClean="0"/>
              <a:t>Characteristics &amp; Features of the Book:</a:t>
            </a:r>
          </a:p>
          <a:p>
            <a:pPr>
              <a:buFont typeface="+mj-lt"/>
              <a:buAutoNum type="arabicPeriod"/>
            </a:pPr>
            <a:r>
              <a:rPr lang="en-US" dirty="0" smtClean="0">
                <a:solidFill>
                  <a:srgbClr val="410100"/>
                </a:solidFill>
              </a:rPr>
              <a:t>Messianic</a:t>
            </a:r>
            <a:endParaRPr lang="en-US" dirty="0">
              <a:solidFill>
                <a:srgbClr val="410100"/>
              </a:solidFill>
            </a:endParaRPr>
          </a:p>
          <a:p>
            <a:pPr>
              <a:buFont typeface="+mj-lt"/>
              <a:buAutoNum type="arabicPeriod"/>
            </a:pPr>
            <a:r>
              <a:rPr lang="en-US" dirty="0" smtClean="0">
                <a:solidFill>
                  <a:srgbClr val="410100"/>
                </a:solidFill>
              </a:rPr>
              <a:t>Particularism </a:t>
            </a:r>
            <a:r>
              <a:rPr lang="en-US" dirty="0">
                <a:solidFill>
                  <a:srgbClr val="410100"/>
                </a:solidFill>
              </a:rPr>
              <a:t>and Universalism</a:t>
            </a:r>
          </a:p>
          <a:p>
            <a:pPr>
              <a:buFont typeface="+mj-lt"/>
              <a:buAutoNum type="arabicPeriod"/>
            </a:pPr>
            <a:r>
              <a:rPr lang="en-US" dirty="0" smtClean="0">
                <a:solidFill>
                  <a:srgbClr val="410100"/>
                </a:solidFill>
              </a:rPr>
              <a:t>Ecclesiastical </a:t>
            </a:r>
            <a:r>
              <a:rPr lang="en-US" dirty="0">
                <a:solidFill>
                  <a:srgbClr val="410100"/>
                </a:solidFill>
              </a:rPr>
              <a:t>(relating to the church)</a:t>
            </a:r>
          </a:p>
          <a:p>
            <a:pPr>
              <a:buFont typeface="+mj-lt"/>
              <a:buAutoNum type="arabicPeriod"/>
            </a:pPr>
            <a:r>
              <a:rPr lang="en-US" dirty="0" smtClean="0">
                <a:solidFill>
                  <a:srgbClr val="410100"/>
                </a:solidFill>
              </a:rPr>
              <a:t>Eschatological </a:t>
            </a:r>
            <a:r>
              <a:rPr lang="en-US" dirty="0">
                <a:solidFill>
                  <a:srgbClr val="410100"/>
                </a:solidFill>
              </a:rPr>
              <a:t>(relating to last things)</a:t>
            </a:r>
          </a:p>
          <a:p>
            <a:pPr>
              <a:buFont typeface="+mj-lt"/>
              <a:buAutoNum type="arabicPeriod"/>
            </a:pPr>
            <a:r>
              <a:rPr lang="en-US" dirty="0" smtClean="0">
                <a:solidFill>
                  <a:srgbClr val="410100"/>
                </a:solidFill>
              </a:rPr>
              <a:t>Sermons </a:t>
            </a:r>
            <a:r>
              <a:rPr lang="en-US" dirty="0">
                <a:solidFill>
                  <a:srgbClr val="410100"/>
                </a:solidFill>
              </a:rPr>
              <a:t>of Jesus – Five Great Discourses</a:t>
            </a:r>
          </a:p>
          <a:p>
            <a:pPr>
              <a:buFont typeface="+mj-lt"/>
              <a:buAutoNum type="arabicPeriod"/>
            </a:pPr>
            <a:r>
              <a:rPr lang="en-US" dirty="0" smtClean="0">
                <a:solidFill>
                  <a:srgbClr val="410100"/>
                </a:solidFill>
              </a:rPr>
              <a:t>Some </a:t>
            </a:r>
            <a:r>
              <a:rPr lang="en-US" dirty="0">
                <a:solidFill>
                  <a:srgbClr val="410100"/>
                </a:solidFill>
              </a:rPr>
              <a:t>events, parables and miracles are exclusive to Matthew’s account. </a:t>
            </a:r>
            <a:endParaRPr lang="en-US" dirty="0"/>
          </a:p>
        </p:txBody>
      </p:sp>
    </p:spTree>
    <p:extLst>
      <p:ext uri="{BB962C8B-B14F-4D97-AF65-F5344CB8AC3E}">
        <p14:creationId xmlns:p14="http://schemas.microsoft.com/office/powerpoint/2010/main" val="23911398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dirty="0"/>
              <a:t>Main Emphasis of the Book:</a:t>
            </a:r>
          </a:p>
          <a:p>
            <a:pPr marL="0" indent="0">
              <a:buNone/>
            </a:pPr>
            <a:r>
              <a:rPr lang="en-US" dirty="0">
                <a:solidFill>
                  <a:srgbClr val="410100"/>
                </a:solidFill>
              </a:rPr>
              <a:t>Matthew was written initially to and for the benefit of the Jews.</a:t>
            </a:r>
          </a:p>
          <a:p>
            <a:pPr marL="0" indent="0">
              <a:buNone/>
            </a:pPr>
            <a:r>
              <a:rPr lang="en-US" dirty="0">
                <a:solidFill>
                  <a:srgbClr val="410100"/>
                </a:solidFill>
              </a:rPr>
              <a:t>This record of the gospel was written in order to convince readers that Jesus of Nazareth was the promised Messiah and King of the Old Testament.  Matthew accomplishes his purpose by quoting from and alluding to the Old Testament more than the other gospel writers (more than 100 times in Matthew</a:t>
            </a:r>
            <a:r>
              <a:rPr lang="en-US" dirty="0" smtClean="0">
                <a:solidFill>
                  <a:srgbClr val="410100"/>
                </a:solidFill>
              </a:rPr>
              <a:t>).</a:t>
            </a:r>
            <a:endParaRPr lang="en-US" sz="2400" dirty="0">
              <a:solidFill>
                <a:srgbClr val="410100"/>
              </a:solidFill>
            </a:endParaRPr>
          </a:p>
        </p:txBody>
      </p:sp>
    </p:spTree>
    <p:extLst>
      <p:ext uri="{BB962C8B-B14F-4D97-AF65-F5344CB8AC3E}">
        <p14:creationId xmlns:p14="http://schemas.microsoft.com/office/powerpoint/2010/main" val="24552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22" y="1413163"/>
            <a:ext cx="8971878" cy="5178705"/>
          </a:xfrm>
        </p:spPr>
        <p:txBody>
          <a:bodyPr>
            <a:normAutofit fontScale="92500"/>
          </a:bodyPr>
          <a:lstStyle/>
          <a:p>
            <a:r>
              <a:rPr lang="en-US" dirty="0"/>
              <a:t>Jesus Is the Promised Messiah of the Old Testament</a:t>
            </a:r>
            <a:r>
              <a:rPr lang="en-US" dirty="0" smtClean="0"/>
              <a:t>!</a:t>
            </a:r>
          </a:p>
          <a:p>
            <a:pPr lvl="1"/>
            <a:r>
              <a:rPr lang="en-US" dirty="0"/>
              <a:t>The opening words of the book (and therefore, the opening words of the New Testament) focus on the genealogy of Jesus, in order to immediately tie Jesus to the prophecies of the Old Testament.</a:t>
            </a:r>
          </a:p>
          <a:p>
            <a:pPr lvl="1"/>
            <a:r>
              <a:rPr lang="en-US" dirty="0" smtClean="0"/>
              <a:t>Matthew </a:t>
            </a:r>
            <a:r>
              <a:rPr lang="en-US" dirty="0"/>
              <a:t>uses the word “fulfilled” sixteen times to show Jesus as the fulfillment of Old Testament </a:t>
            </a:r>
            <a:r>
              <a:rPr lang="en-US" dirty="0" smtClean="0"/>
              <a:t>prophecies.</a:t>
            </a:r>
            <a:endParaRPr lang="en-US" dirty="0"/>
          </a:p>
          <a:p>
            <a:pPr lvl="1"/>
            <a:r>
              <a:rPr lang="en-US" dirty="0" smtClean="0"/>
              <a:t>Matthew </a:t>
            </a:r>
            <a:r>
              <a:rPr lang="en-US" dirty="0"/>
              <a:t>records the phrase, “it is written,” (sometimes from Jesus’ own mouth) nine times to tie the words and actions of Jesus back to what was “written” of the Messiah in the Old </a:t>
            </a:r>
            <a:r>
              <a:rPr lang="en-US" dirty="0" smtClean="0"/>
              <a:t>Testament.</a:t>
            </a:r>
            <a:endParaRPr lang="en-US" dirty="0"/>
          </a:p>
          <a:p>
            <a:pPr lvl="1"/>
            <a:r>
              <a:rPr lang="en-US" dirty="0" smtClean="0"/>
              <a:t>Matthew </a:t>
            </a:r>
            <a:r>
              <a:rPr lang="en-US" dirty="0"/>
              <a:t>records Jesus saying, “Have you not read” or “Have you never read,” six times, in order to point His listeners back to the words of the Old </a:t>
            </a:r>
            <a:r>
              <a:rPr lang="en-US" dirty="0" smtClean="0"/>
              <a:t>Testament.</a:t>
            </a:r>
          </a:p>
          <a:p>
            <a:pPr lvl="1"/>
            <a:r>
              <a:rPr lang="en-US" dirty="0" smtClean="0"/>
              <a:t>Jesus </a:t>
            </a:r>
            <a:r>
              <a:rPr lang="en-US" dirty="0"/>
              <a:t>of Nazareth, and He alone, is the promised Messiah of the Old Testament, the Christ of the New Testament, and the only means of God by which we must be </a:t>
            </a:r>
            <a:r>
              <a:rPr lang="en-US" dirty="0" smtClean="0"/>
              <a:t>saved.</a:t>
            </a:r>
            <a:endParaRPr lang="en-US" dirty="0"/>
          </a:p>
          <a:p>
            <a:endParaRPr lang="en-US" dirty="0"/>
          </a:p>
        </p:txBody>
      </p:sp>
    </p:spTree>
    <p:extLst>
      <p:ext uri="{BB962C8B-B14F-4D97-AF65-F5344CB8AC3E}">
        <p14:creationId xmlns:p14="http://schemas.microsoft.com/office/powerpoint/2010/main" val="37126121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22" y="1413164"/>
            <a:ext cx="8971878" cy="5262844"/>
          </a:xfrm>
        </p:spPr>
        <p:txBody>
          <a:bodyPr>
            <a:normAutofit/>
          </a:bodyPr>
          <a:lstStyle/>
          <a:p>
            <a:pPr lvl="0">
              <a:buFont typeface="+mj-lt"/>
              <a:buAutoNum type="romanUcPeriod" startAt="2"/>
            </a:pPr>
            <a:r>
              <a:rPr lang="en-US" dirty="0"/>
              <a:t>Jesus Is the Promised King of the Old Testament.</a:t>
            </a:r>
          </a:p>
          <a:p>
            <a:pPr lvl="1"/>
            <a:r>
              <a:rPr lang="en-US" dirty="0"/>
              <a:t>The Jews were expecting a King and the establishment of a kingdom, because the O.T. had specifically foretold that such was coming (2 Sam. 7:11-16; Isa. 2:2-4; 9:6-7; Dan. 2:44; Zech. 9:9).</a:t>
            </a:r>
          </a:p>
          <a:p>
            <a:pPr lvl="1"/>
            <a:r>
              <a:rPr lang="en-US" dirty="0"/>
              <a:t>Matthew calls Jesus “the Son of David” ten times (1:1, 20; 9:27; 12:23; 15:22; 20:30, 31; 21:9, 15; 22:42).  The other gospel writers combine for only eight uses total.</a:t>
            </a:r>
          </a:p>
          <a:p>
            <a:pPr lvl="1"/>
            <a:r>
              <a:rPr lang="en-US" dirty="0" smtClean="0"/>
              <a:t>Since </a:t>
            </a:r>
            <a:r>
              <a:rPr lang="en-US" dirty="0"/>
              <a:t>the Jews were expecting a King, Matthew frequently referred to Jesus as “King.”</a:t>
            </a:r>
          </a:p>
          <a:p>
            <a:pPr lvl="1"/>
            <a:r>
              <a:rPr lang="en-US" dirty="0" smtClean="0"/>
              <a:t>One </a:t>
            </a:r>
            <a:r>
              <a:rPr lang="en-US" dirty="0"/>
              <a:t>of Matthew’s great emphases is on the promised </a:t>
            </a:r>
            <a:r>
              <a:rPr lang="en-US" dirty="0" smtClean="0"/>
              <a:t>kingdom.</a:t>
            </a:r>
          </a:p>
          <a:p>
            <a:pPr lvl="1"/>
            <a:r>
              <a:rPr lang="en-US" dirty="0" smtClean="0"/>
              <a:t>Jesus </a:t>
            </a:r>
            <a:r>
              <a:rPr lang="en-US" dirty="0"/>
              <a:t>is the promised King of the Old Testament, ruling over His kingdom, which He will (at the end of time) deliver to His Father in heaven (cf. 1 Cor. 15:24).</a:t>
            </a:r>
          </a:p>
        </p:txBody>
      </p:sp>
    </p:spTree>
    <p:extLst>
      <p:ext uri="{BB962C8B-B14F-4D97-AF65-F5344CB8AC3E}">
        <p14:creationId xmlns:p14="http://schemas.microsoft.com/office/powerpoint/2010/main" val="19897732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420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dirty="0" smtClean="0"/>
              <a:t>Characteristics &amp; Features of the Book:</a:t>
            </a:r>
          </a:p>
          <a:p>
            <a:pPr>
              <a:buFont typeface="+mj-lt"/>
              <a:buAutoNum type="arabicPeriod"/>
            </a:pPr>
            <a:r>
              <a:rPr lang="en-US" dirty="0" smtClean="0">
                <a:solidFill>
                  <a:srgbClr val="410100"/>
                </a:solidFill>
              </a:rPr>
              <a:t>Action!</a:t>
            </a:r>
          </a:p>
          <a:p>
            <a:pPr>
              <a:buFont typeface="+mj-lt"/>
              <a:buAutoNum type="arabicPeriod"/>
            </a:pPr>
            <a:r>
              <a:rPr lang="en-US" dirty="0" smtClean="0">
                <a:solidFill>
                  <a:srgbClr val="410100"/>
                </a:solidFill>
              </a:rPr>
              <a:t>More </a:t>
            </a:r>
            <a:r>
              <a:rPr lang="en-US" dirty="0">
                <a:solidFill>
                  <a:srgbClr val="410100"/>
                </a:solidFill>
              </a:rPr>
              <a:t>chronological in its arrangement </a:t>
            </a:r>
          </a:p>
          <a:p>
            <a:pPr>
              <a:buFont typeface="+mj-lt"/>
              <a:buAutoNum type="arabicPeriod"/>
            </a:pPr>
            <a:r>
              <a:rPr lang="en-US" dirty="0" smtClean="0">
                <a:solidFill>
                  <a:srgbClr val="410100"/>
                </a:solidFill>
              </a:rPr>
              <a:t>Emphasis </a:t>
            </a:r>
            <a:r>
              <a:rPr lang="en-US" dirty="0">
                <a:solidFill>
                  <a:srgbClr val="410100"/>
                </a:solidFill>
              </a:rPr>
              <a:t>on the death and resurrection of Jesus</a:t>
            </a:r>
          </a:p>
          <a:p>
            <a:pPr>
              <a:buFont typeface="+mj-lt"/>
              <a:buAutoNum type="arabicPeriod"/>
            </a:pPr>
            <a:r>
              <a:rPr lang="en-US" dirty="0" smtClean="0">
                <a:solidFill>
                  <a:srgbClr val="410100"/>
                </a:solidFill>
              </a:rPr>
              <a:t>“</a:t>
            </a:r>
            <a:r>
              <a:rPr lang="en-US" dirty="0">
                <a:solidFill>
                  <a:srgbClr val="410100"/>
                </a:solidFill>
              </a:rPr>
              <a:t>The Gospel of Mark is terse, clear, and pointed, a style that would appeal to the Roman mind” (</a:t>
            </a:r>
            <a:r>
              <a:rPr lang="en-US" dirty="0" err="1">
                <a:solidFill>
                  <a:srgbClr val="410100"/>
                </a:solidFill>
              </a:rPr>
              <a:t>Tenney</a:t>
            </a:r>
            <a:r>
              <a:rPr lang="en-US" dirty="0">
                <a:solidFill>
                  <a:srgbClr val="410100"/>
                </a:solidFill>
              </a:rPr>
              <a:t> 164).</a:t>
            </a:r>
          </a:p>
          <a:p>
            <a:pPr>
              <a:buFont typeface="+mj-lt"/>
              <a:buAutoNum type="arabicPeriod"/>
            </a:pPr>
            <a:r>
              <a:rPr lang="en-US" dirty="0" smtClean="0">
                <a:solidFill>
                  <a:srgbClr val="410100"/>
                </a:solidFill>
              </a:rPr>
              <a:t>It </a:t>
            </a:r>
            <a:r>
              <a:rPr lang="en-US" dirty="0">
                <a:solidFill>
                  <a:srgbClr val="410100"/>
                </a:solidFill>
              </a:rPr>
              <a:t>is evangelistic in its thrust, leading the reader through the amazing work of Christ, the shameful death of Christ, the glorious resurrection of Christ, and the offer of salvation from Christ.</a:t>
            </a:r>
          </a:p>
          <a:p>
            <a:pPr>
              <a:buFont typeface="+mj-lt"/>
              <a:buAutoNum type="arabicPeriod"/>
            </a:pPr>
            <a:endParaRPr lang="en-US" dirty="0"/>
          </a:p>
        </p:txBody>
      </p:sp>
    </p:spTree>
    <p:extLst>
      <p:ext uri="{BB962C8B-B14F-4D97-AF65-F5344CB8AC3E}">
        <p14:creationId xmlns:p14="http://schemas.microsoft.com/office/powerpoint/2010/main" val="15278945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dirty="0"/>
              <a:t>Main Emphasis of the Book:</a:t>
            </a:r>
          </a:p>
          <a:p>
            <a:pPr marL="0" indent="0">
              <a:buNone/>
            </a:pPr>
            <a:r>
              <a:rPr lang="en-US" dirty="0">
                <a:solidFill>
                  <a:srgbClr val="410100"/>
                </a:solidFill>
              </a:rPr>
              <a:t>Mark was written initially to and for the benefit of the Romans (Gentiles).</a:t>
            </a:r>
          </a:p>
          <a:p>
            <a:pPr marL="0" indent="0">
              <a:buNone/>
            </a:pPr>
            <a:r>
              <a:rPr lang="en-US" dirty="0">
                <a:solidFill>
                  <a:srgbClr val="410100"/>
                </a:solidFill>
              </a:rPr>
              <a:t>This record of the gospel was written in order to set forth Jesus as the obedient and powerful servant of God, carrying out His divine mission with urgency and determination.  Romans were known for their power and mighty works, so Jesus is set forth as a man of power, who used that wonder-working power for the good of others.</a:t>
            </a:r>
          </a:p>
        </p:txBody>
      </p:sp>
    </p:spTree>
    <p:extLst>
      <p:ext uri="{BB962C8B-B14F-4D97-AF65-F5344CB8AC3E}">
        <p14:creationId xmlns:p14="http://schemas.microsoft.com/office/powerpoint/2010/main" val="26455741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Roman Audience Is Given Careful Consideration.</a:t>
            </a:r>
            <a:endParaRPr lang="en-US" dirty="0" smtClean="0"/>
          </a:p>
          <a:p>
            <a:pPr lvl="1"/>
            <a:r>
              <a:rPr lang="en-US" dirty="0"/>
              <a:t>Because the Romans had little to do with or understand about Jews, Mark’s account of the gospel varies significantly in its details from Matthew’s account.</a:t>
            </a:r>
          </a:p>
          <a:p>
            <a:pPr lvl="1"/>
            <a:r>
              <a:rPr lang="en-US" dirty="0" smtClean="0"/>
              <a:t>Mark </a:t>
            </a:r>
            <a:r>
              <a:rPr lang="en-US" dirty="0"/>
              <a:t>translates certain Jewish words, such as: “</a:t>
            </a:r>
            <a:r>
              <a:rPr lang="en-US" dirty="0" err="1"/>
              <a:t>Boanerges</a:t>
            </a:r>
            <a:r>
              <a:rPr lang="en-US" dirty="0"/>
              <a:t>” (3:17); “</a:t>
            </a:r>
            <a:r>
              <a:rPr lang="en-US" dirty="0" err="1"/>
              <a:t>Talitha</a:t>
            </a:r>
            <a:r>
              <a:rPr lang="en-US" dirty="0"/>
              <a:t>, </a:t>
            </a:r>
            <a:r>
              <a:rPr lang="en-US" dirty="0" err="1"/>
              <a:t>cumi</a:t>
            </a:r>
            <a:r>
              <a:rPr lang="en-US" dirty="0"/>
              <a:t>” (5:41); “Corban” (7:11); “</a:t>
            </a:r>
            <a:r>
              <a:rPr lang="en-US" dirty="0" err="1"/>
              <a:t>Ephphatha</a:t>
            </a:r>
            <a:r>
              <a:rPr lang="en-US" dirty="0"/>
              <a:t>” (7:34).</a:t>
            </a:r>
          </a:p>
          <a:p>
            <a:pPr lvl="1"/>
            <a:r>
              <a:rPr lang="en-US" dirty="0"/>
              <a:t>Marks explains certain Jewish customs that Romans would not have understood, such as: the Pharisees’ traditions (7:3); the feast of Unleavened Bread (14:12); the Preparation Day (15:42).</a:t>
            </a:r>
          </a:p>
          <a:p>
            <a:endParaRPr lang="en-US" dirty="0"/>
          </a:p>
        </p:txBody>
      </p:sp>
    </p:spTree>
    <p:extLst>
      <p:ext uri="{BB962C8B-B14F-4D97-AF65-F5344CB8AC3E}">
        <p14:creationId xmlns:p14="http://schemas.microsoft.com/office/powerpoint/2010/main" val="1758530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373</TotalTime>
  <Words>914</Words>
  <Application>Microsoft Office PowerPoint</Application>
  <PresentationFormat>On-screen Show (4:3)</PresentationFormat>
  <Paragraphs>45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Cindy Nelson</cp:lastModifiedBy>
  <cp:revision>16</cp:revision>
  <dcterms:created xsi:type="dcterms:W3CDTF">2015-01-21T18:35:23Z</dcterms:created>
  <dcterms:modified xsi:type="dcterms:W3CDTF">2015-02-23T14:37:43Z</dcterms:modified>
</cp:coreProperties>
</file>