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4914406"/>
          </a:xfrm>
        </p:spPr>
        <p:txBody>
          <a:bodyPr/>
          <a:lstStyle>
            <a:lvl1pPr marL="341313" indent="-341313">
              <a:buSzPct val="90000"/>
              <a:buFont typeface="+mj-lt"/>
              <a:buAutoNum type="romanUcPeriod"/>
              <a:defRPr b="1"/>
            </a:lvl1pPr>
            <a:lvl2pPr marL="690563" indent="-349250">
              <a:buSzPct val="90000"/>
              <a:buFont typeface="+mj-lt"/>
              <a:buAutoNum type="alphaUcPeriod"/>
              <a:defRPr b="1">
                <a:solidFill>
                  <a:srgbClr val="410100"/>
                </a:solidFill>
              </a:defRPr>
            </a:lvl2pPr>
            <a:lvl3pPr marL="1030288" indent="-339725">
              <a:buSzPct val="90000"/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0D201-396C-441A-9FA3-709063978097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1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Testament Is “</a:t>
            </a:r>
            <a:r>
              <a:rPr lang="en-US" u="sng" dirty="0" smtClean="0"/>
              <a:t>The New Testament</a:t>
            </a:r>
            <a:r>
              <a:rPr lang="en-US" dirty="0" smtClean="0"/>
              <a:t>”!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Bible is divided into “The Old Testament” and “The New Testament.”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“testament” represents a “covenant” made by God with His people.</a:t>
            </a:r>
          </a:p>
          <a:p>
            <a:pPr lvl="2"/>
            <a:r>
              <a:rPr lang="en-US" dirty="0" smtClean="0"/>
              <a:t>As </a:t>
            </a:r>
            <a:r>
              <a:rPr lang="en-US" dirty="0"/>
              <a:t>a covenant, “The New Testament, then, is the record of the character and establishment of a new dealing of God with men through Christ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New Testament is God’s “new” and “final” covenant with mankind.</a:t>
            </a:r>
          </a:p>
          <a:p>
            <a:pPr lvl="2"/>
            <a:r>
              <a:rPr lang="en-US" dirty="0"/>
              <a:t>A “new” covenant demands that there is an “old” (Heb. 8:13). </a:t>
            </a:r>
          </a:p>
          <a:p>
            <a:pPr lvl="2">
              <a:buFont typeface="+mj-lt"/>
              <a:buAutoNum type="arabicPeriod" startAt="3"/>
            </a:pPr>
            <a:r>
              <a:rPr lang="en-US" dirty="0" smtClean="0"/>
              <a:t>The </a:t>
            </a:r>
            <a:r>
              <a:rPr lang="en-US" dirty="0"/>
              <a:t>old covenant was nailed to the cross (Col. 2:14).</a:t>
            </a:r>
          </a:p>
          <a:p>
            <a:pPr lvl="2">
              <a:buAutoNum type="arabicPeriod" startAt="3"/>
            </a:pPr>
            <a:r>
              <a:rPr lang="en-US" dirty="0"/>
              <a:t>The blood of Jesus brought forth a new covenant (Matt. 26:28; Heb. 9:15-17).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1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5262844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The New Testament Has </a:t>
            </a:r>
            <a:r>
              <a:rPr lang="en-US" u="sng" dirty="0"/>
              <a:t>Very Specific Purposes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New Testament is an </a:t>
            </a:r>
            <a:r>
              <a:rPr lang="en-US" u="sng" dirty="0"/>
              <a:t>inspired document</a:t>
            </a:r>
            <a:r>
              <a:rPr lang="en-US" dirty="0"/>
              <a:t>, made up of a collection of inspired writings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The N.T. was written by men under the direction of the Holy </a:t>
            </a:r>
            <a:r>
              <a:rPr lang="en-US" dirty="0" smtClean="0"/>
              <a:t>Spirit.</a:t>
            </a:r>
            <a:endParaRPr lang="en-US" dirty="0"/>
          </a:p>
          <a:p>
            <a:pPr lvl="2"/>
            <a:r>
              <a:rPr lang="en-US" dirty="0"/>
              <a:t>The N.T. contains the will and commands of God, not </a:t>
            </a:r>
            <a:r>
              <a:rPr lang="en-US" dirty="0" smtClean="0"/>
              <a:t>man.</a:t>
            </a:r>
            <a:endParaRPr lang="en-US" dirty="0"/>
          </a:p>
          <a:p>
            <a:pPr lvl="2"/>
            <a:r>
              <a:rPr lang="en-US" dirty="0"/>
              <a:t>The N.T. is free from all possible human error and </a:t>
            </a:r>
            <a:r>
              <a:rPr lang="en-US" dirty="0" smtClean="0"/>
              <a:t>omission.</a:t>
            </a:r>
            <a:endParaRPr lang="en-US" dirty="0"/>
          </a:p>
          <a:p>
            <a:pPr lvl="2"/>
            <a:r>
              <a:rPr lang="en-US" dirty="0"/>
              <a:t>The N.T. retains full divine authority for Christians and the Lord’s church throughout time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New Testament is a </a:t>
            </a:r>
            <a:r>
              <a:rPr lang="en-US" u="sng" dirty="0"/>
              <a:t>fulfillment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 N.T. is the fulfillment of precise O.T. prophecies of the coming Messiah.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N.T. is the fulfillment of precise O.T. prophecies of the coming </a:t>
            </a:r>
            <a:r>
              <a:rPr lang="en-US" dirty="0" smtClean="0"/>
              <a:t>kingdom/church.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N.T. is the fulfillment of God’s eternal plan to save </a:t>
            </a:r>
            <a:r>
              <a:rPr lang="en-US" dirty="0" smtClean="0"/>
              <a:t>mankind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7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3"/>
            <a:ext cx="8971878" cy="528059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The New Testament Has </a:t>
            </a:r>
            <a:r>
              <a:rPr lang="en-US" u="sng" dirty="0"/>
              <a:t>Very Specific Purposes</a:t>
            </a:r>
            <a:r>
              <a:rPr lang="en-US" dirty="0"/>
              <a:t>.</a:t>
            </a:r>
          </a:p>
          <a:p>
            <a:pPr lvl="1">
              <a:buFont typeface="+mj-lt"/>
              <a:buAutoNum type="alphaUcPeriod" startAt="3"/>
            </a:pPr>
            <a:r>
              <a:rPr lang="en-US" dirty="0"/>
              <a:t>The New Testament is a </a:t>
            </a:r>
            <a:r>
              <a:rPr lang="en-US" u="sng" dirty="0"/>
              <a:t>record</a:t>
            </a:r>
            <a:r>
              <a:rPr lang="en-US" dirty="0"/>
              <a:t> of:</a:t>
            </a:r>
          </a:p>
          <a:p>
            <a:pPr lvl="2"/>
            <a:r>
              <a:rPr lang="en-US" dirty="0"/>
              <a:t>Historical events of the first century A.D.</a:t>
            </a:r>
          </a:p>
          <a:p>
            <a:pPr lvl="2"/>
            <a:r>
              <a:rPr lang="en-US" dirty="0"/>
              <a:t>The historical life of Christ.</a:t>
            </a:r>
          </a:p>
          <a:p>
            <a:pPr lvl="2"/>
            <a:r>
              <a:rPr lang="en-US" dirty="0"/>
              <a:t>The “good news” of the death, burial and resurrection of Christ.</a:t>
            </a:r>
          </a:p>
          <a:p>
            <a:pPr lvl="2"/>
            <a:r>
              <a:rPr lang="en-US" dirty="0"/>
              <a:t>The establishment of the New Testament church.</a:t>
            </a:r>
          </a:p>
          <a:p>
            <a:pPr lvl="2"/>
            <a:r>
              <a:rPr lang="en-US" dirty="0"/>
              <a:t>The rise and spread of New Testament Christianity.</a:t>
            </a:r>
          </a:p>
          <a:p>
            <a:pPr lvl="2"/>
            <a:r>
              <a:rPr lang="en-US" dirty="0"/>
              <a:t>Jesus Christ’s expectations for His followers.</a:t>
            </a:r>
          </a:p>
          <a:p>
            <a:pPr lvl="2"/>
            <a:r>
              <a:rPr lang="en-US" dirty="0"/>
              <a:t>The promise and anticipation of Christ’s return, the end of time and the eternal abode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9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3"/>
            <a:ext cx="8971878" cy="528059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The New Testament Has </a:t>
            </a:r>
            <a:r>
              <a:rPr lang="en-US" u="sng" dirty="0"/>
              <a:t>Very Specific Purposes</a:t>
            </a:r>
            <a:r>
              <a:rPr lang="en-US" dirty="0"/>
              <a:t>.</a:t>
            </a:r>
          </a:p>
          <a:p>
            <a:pPr lvl="1">
              <a:buFont typeface="+mj-lt"/>
              <a:buAutoNum type="alphaUcPeriod" startAt="4"/>
            </a:pPr>
            <a:r>
              <a:rPr lang="en-US" dirty="0" smtClean="0"/>
              <a:t>The </a:t>
            </a:r>
            <a:r>
              <a:rPr lang="en-US" dirty="0"/>
              <a:t>New Testament has at its center – </a:t>
            </a:r>
            <a:r>
              <a:rPr lang="en-US" u="sng" dirty="0"/>
              <a:t>The Savior of the Saved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The New Testament reveals the Savior (Matthew, Mark, Luke &amp; John).</a:t>
            </a:r>
          </a:p>
          <a:p>
            <a:pPr lvl="2"/>
            <a:r>
              <a:rPr lang="en-US" dirty="0"/>
              <a:t>The New Testament reveals the Savior’s plan of salvation (Acts).</a:t>
            </a:r>
          </a:p>
          <a:p>
            <a:pPr lvl="2"/>
            <a:r>
              <a:rPr lang="en-US" dirty="0"/>
              <a:t>The New Testament reveals the new relationship of the saved with their Savior (Epistles).</a:t>
            </a:r>
          </a:p>
          <a:p>
            <a:pPr lvl="2"/>
            <a:r>
              <a:rPr lang="en-US" dirty="0"/>
              <a:t>The New Testament reveals the Savior’s prepared eternal reward for the saved (Revelation).</a:t>
            </a:r>
          </a:p>
        </p:txBody>
      </p:sp>
    </p:spTree>
    <p:extLst>
      <p:ext uri="{BB962C8B-B14F-4D97-AF65-F5344CB8AC3E}">
        <p14:creationId xmlns:p14="http://schemas.microsoft.com/office/powerpoint/2010/main" val="414425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It Is Beneficial to Understand the </a:t>
            </a:r>
            <a:r>
              <a:rPr lang="en-US" u="sng" dirty="0"/>
              <a:t>Composition and Arrangement</a:t>
            </a:r>
            <a:r>
              <a:rPr lang="en-US" dirty="0"/>
              <a:t> of the New Testament.</a:t>
            </a:r>
          </a:p>
          <a:p>
            <a:pPr lvl="1"/>
            <a:r>
              <a:rPr lang="en-US" dirty="0"/>
              <a:t>The New Testament is composed of 27 separate documents combined into one collection.</a:t>
            </a:r>
          </a:p>
          <a:p>
            <a:pPr lvl="2"/>
            <a:r>
              <a:rPr lang="en-US" dirty="0"/>
              <a:t>These 27 writings were penned by 8-9 different men:</a:t>
            </a:r>
          </a:p>
          <a:p>
            <a:pPr lvl="2"/>
            <a:r>
              <a:rPr lang="en-US" dirty="0" smtClean="0"/>
              <a:t>These </a:t>
            </a:r>
            <a:r>
              <a:rPr lang="en-US" dirty="0"/>
              <a:t>27 writings were penned over a period of approximately 50 </a:t>
            </a:r>
            <a:r>
              <a:rPr lang="en-US" dirty="0" smtClean="0"/>
              <a:t>years.</a:t>
            </a:r>
            <a:endParaRPr lang="en-US" dirty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27 books are classified variously into 3 or 4 major groupings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27 books of the New Testament are not arranged chronologically (according to the year they were each penned), which would be impossible to do.  They are arranged </a:t>
            </a:r>
            <a:r>
              <a:rPr lang="en-US" dirty="0" smtClean="0"/>
              <a:t>categorically.</a:t>
            </a:r>
            <a:endParaRPr lang="en-US" dirty="0"/>
          </a:p>
          <a:p>
            <a:pPr lvl="1"/>
            <a:endParaRPr lang="en-US" dirty="0" smtClean="0"/>
          </a:p>
          <a:p>
            <a:pPr>
              <a:buAutoNum type="romanU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8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3"/>
            <a:ext cx="8971878" cy="5236211"/>
          </a:xfrm>
        </p:spPr>
        <p:txBody>
          <a:bodyPr>
            <a:normAutofit fontScale="92500" lnSpcReduction="10000"/>
          </a:bodyPr>
          <a:lstStyle/>
          <a:p>
            <a:pPr lvl="0">
              <a:buFont typeface="+mj-lt"/>
              <a:buAutoNum type="romanUcPeriod" startAt="4"/>
            </a:pPr>
            <a:r>
              <a:rPr lang="en-US" sz="3000" dirty="0"/>
              <a:t>It Is of Utmost Importance to Always Keep Every Bible Passage </a:t>
            </a:r>
            <a:r>
              <a:rPr lang="en-US" sz="3000" u="sng" dirty="0"/>
              <a:t>in Its Context</a:t>
            </a:r>
            <a:r>
              <a:rPr lang="en-US" sz="3000" dirty="0"/>
              <a:t>.</a:t>
            </a:r>
          </a:p>
          <a:p>
            <a:pPr lvl="1"/>
            <a:r>
              <a:rPr lang="en-US" dirty="0"/>
              <a:t>When a verse or passage is read or studied, put it in its context:</a:t>
            </a:r>
          </a:p>
          <a:p>
            <a:pPr lvl="2"/>
            <a:r>
              <a:rPr lang="en-US" sz="2200" dirty="0"/>
              <a:t>The </a:t>
            </a:r>
            <a:r>
              <a:rPr lang="en-US" sz="2200" u="sng" dirty="0"/>
              <a:t>Literary</a:t>
            </a:r>
            <a:r>
              <a:rPr lang="en-US" sz="2200" dirty="0"/>
              <a:t> </a:t>
            </a:r>
            <a:r>
              <a:rPr lang="en-US" sz="2200" dirty="0" smtClean="0"/>
              <a:t>Context</a:t>
            </a:r>
            <a:endParaRPr lang="en-US" sz="2200" dirty="0"/>
          </a:p>
          <a:p>
            <a:pPr lvl="2"/>
            <a:r>
              <a:rPr lang="en-US" sz="2200" dirty="0"/>
              <a:t>The </a:t>
            </a:r>
            <a:r>
              <a:rPr lang="en-US" sz="2200" u="sng" dirty="0"/>
              <a:t>Immediate</a:t>
            </a:r>
            <a:r>
              <a:rPr lang="en-US" sz="2200" dirty="0"/>
              <a:t> </a:t>
            </a:r>
            <a:r>
              <a:rPr lang="en-US" sz="2200" dirty="0" smtClean="0"/>
              <a:t>Context</a:t>
            </a:r>
            <a:endParaRPr lang="en-US" sz="2200" dirty="0"/>
          </a:p>
          <a:p>
            <a:pPr lvl="2"/>
            <a:r>
              <a:rPr lang="en-US" sz="2200" dirty="0"/>
              <a:t>The </a:t>
            </a:r>
            <a:r>
              <a:rPr lang="en-US" sz="2200" u="sng" dirty="0"/>
              <a:t>Remote</a:t>
            </a:r>
            <a:r>
              <a:rPr lang="en-US" sz="2200" dirty="0"/>
              <a:t> </a:t>
            </a:r>
            <a:r>
              <a:rPr lang="en-US" sz="2200" dirty="0" smtClean="0"/>
              <a:t>Context</a:t>
            </a:r>
            <a:endParaRPr lang="en-US" sz="2200" dirty="0"/>
          </a:p>
          <a:p>
            <a:pPr lvl="2"/>
            <a:r>
              <a:rPr lang="en-US" sz="2200" dirty="0"/>
              <a:t>The </a:t>
            </a:r>
            <a:r>
              <a:rPr lang="en-US" sz="2200" u="sng" dirty="0"/>
              <a:t>Specific-Book</a:t>
            </a:r>
            <a:r>
              <a:rPr lang="en-US" sz="2200" dirty="0"/>
              <a:t> </a:t>
            </a:r>
            <a:r>
              <a:rPr lang="en-US" sz="2200" dirty="0" smtClean="0"/>
              <a:t>Context</a:t>
            </a:r>
            <a:endParaRPr lang="en-US" sz="2200" dirty="0"/>
          </a:p>
          <a:p>
            <a:pPr lvl="2"/>
            <a:r>
              <a:rPr lang="en-US" sz="2200" dirty="0"/>
              <a:t>The </a:t>
            </a:r>
            <a:r>
              <a:rPr lang="en-US" sz="2200" u="sng" dirty="0"/>
              <a:t>Parallel-Passage</a:t>
            </a:r>
            <a:r>
              <a:rPr lang="en-US" sz="2200" dirty="0"/>
              <a:t> </a:t>
            </a:r>
            <a:r>
              <a:rPr lang="en-US" sz="2200" dirty="0" smtClean="0"/>
              <a:t>Context</a:t>
            </a:r>
            <a:endParaRPr lang="en-US" sz="2200" dirty="0"/>
          </a:p>
          <a:p>
            <a:pPr lvl="2"/>
            <a:r>
              <a:rPr lang="en-US" sz="2200" dirty="0"/>
              <a:t>The </a:t>
            </a:r>
            <a:r>
              <a:rPr lang="en-US" sz="2200" u="sng" dirty="0"/>
              <a:t>Biblical</a:t>
            </a:r>
            <a:r>
              <a:rPr lang="en-US" sz="2200" dirty="0"/>
              <a:t> </a:t>
            </a:r>
            <a:r>
              <a:rPr lang="en-US" sz="2200" dirty="0" smtClean="0"/>
              <a:t>Context</a:t>
            </a:r>
          </a:p>
          <a:p>
            <a:pPr lvl="1"/>
            <a:r>
              <a:rPr lang="en-US" dirty="0" smtClean="0"/>
              <a:t>Putting </a:t>
            </a:r>
            <a:r>
              <a:rPr lang="en-US" dirty="0"/>
              <a:t>and keeping a verse in its context will:</a:t>
            </a:r>
          </a:p>
          <a:p>
            <a:pPr lvl="2"/>
            <a:r>
              <a:rPr lang="en-US" sz="2200" dirty="0"/>
              <a:t>Enrich the understanding and appreciation of the text.</a:t>
            </a:r>
          </a:p>
          <a:p>
            <a:pPr lvl="2"/>
            <a:r>
              <a:rPr lang="en-US" sz="2200" dirty="0"/>
              <a:t>Ensure handling aright the word of truth.</a:t>
            </a:r>
          </a:p>
          <a:p>
            <a:pPr lvl="2"/>
            <a:r>
              <a:rPr lang="en-US" sz="2200" dirty="0"/>
              <a:t>Prevent the accidental removal of a text from its proper meaning and </a:t>
            </a:r>
            <a:r>
              <a:rPr lang="en-US" sz="2200" dirty="0" smtClean="0"/>
              <a:t>teaching.</a:t>
            </a:r>
          </a:p>
          <a:p>
            <a:pPr lvl="2"/>
            <a:r>
              <a:rPr lang="en-US" sz="2200" dirty="0" smtClean="0"/>
              <a:t>Aid </a:t>
            </a:r>
            <a:r>
              <a:rPr lang="en-US" sz="2200" dirty="0"/>
              <a:t>in correcting or reproving others who remove a text from its proper meaning &amp; teaching.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9469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641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9</cp:revision>
  <dcterms:created xsi:type="dcterms:W3CDTF">2015-01-21T18:35:23Z</dcterms:created>
  <dcterms:modified xsi:type="dcterms:W3CDTF">2015-02-11T22:05:17Z</dcterms:modified>
</cp:coreProperties>
</file>