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0918"/>
            <a:ext cx="9144000" cy="656216"/>
          </a:xfrm>
        </p:spPr>
        <p:txBody>
          <a:bodyPr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4"/>
            <a:ext cx="8971878" cy="4380436"/>
          </a:xfrm>
        </p:spPr>
        <p:txBody>
          <a:bodyPr/>
          <a:lstStyle>
            <a:lvl1pPr>
              <a:defRPr b="1"/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rgbClr val="41010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D201-396C-441A-9FA3-70906397809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Religious Setting </a:t>
            </a:r>
            <a:r>
              <a:rPr lang="en-US" dirty="0" smtClean="0"/>
              <a:t>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Religious Setting in the Roman Empire</a:t>
            </a:r>
            <a:endParaRPr lang="en-US" dirty="0"/>
          </a:p>
          <a:p>
            <a:pPr lvl="1"/>
            <a:r>
              <a:rPr lang="en-US" dirty="0" smtClean="0"/>
              <a:t>Greek-Romans </a:t>
            </a:r>
            <a:r>
              <a:rPr lang="en-US" dirty="0"/>
              <a:t>Gods</a:t>
            </a:r>
          </a:p>
          <a:p>
            <a:pPr lvl="1"/>
            <a:r>
              <a:rPr lang="en-US" dirty="0" smtClean="0"/>
              <a:t>Emperor </a:t>
            </a:r>
            <a:r>
              <a:rPr lang="en-US" dirty="0"/>
              <a:t>Worship</a:t>
            </a:r>
          </a:p>
          <a:p>
            <a:pPr lvl="1"/>
            <a:r>
              <a:rPr lang="en-US" dirty="0" smtClean="0"/>
              <a:t>Eastern </a:t>
            </a:r>
            <a:r>
              <a:rPr lang="en-US" dirty="0"/>
              <a:t>Religions</a:t>
            </a:r>
          </a:p>
          <a:p>
            <a:pPr lvl="1"/>
            <a:r>
              <a:rPr lang="en-US" dirty="0" smtClean="0"/>
              <a:t>Occultism</a:t>
            </a:r>
            <a:endParaRPr lang="en-US" dirty="0"/>
          </a:p>
          <a:p>
            <a:pPr lvl="1"/>
            <a:r>
              <a:rPr lang="en-US" dirty="0" smtClean="0"/>
              <a:t>Philosophies</a:t>
            </a:r>
          </a:p>
          <a:p>
            <a:pPr lvl="2"/>
            <a:r>
              <a:rPr lang="en-US" sz="2400" dirty="0" smtClean="0"/>
              <a:t>Platonism </a:t>
            </a:r>
          </a:p>
          <a:p>
            <a:pPr lvl="2"/>
            <a:r>
              <a:rPr lang="en-US" sz="2400" dirty="0" smtClean="0"/>
              <a:t>Gnosticism </a:t>
            </a:r>
          </a:p>
          <a:p>
            <a:pPr lvl="2"/>
            <a:r>
              <a:rPr lang="en-US" sz="2400" dirty="0" smtClean="0"/>
              <a:t>Neo-Platonism </a:t>
            </a:r>
          </a:p>
          <a:p>
            <a:pPr lvl="2"/>
            <a:r>
              <a:rPr lang="en-US" sz="2400" dirty="0" smtClean="0"/>
              <a:t>Stoicism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26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42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60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Religious Setting </a:t>
            </a:r>
            <a:r>
              <a:rPr lang="en-US" dirty="0" smtClean="0"/>
              <a:t>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Religious Setting in Palestine (Among the Jews)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Jewish religion </a:t>
            </a:r>
            <a:r>
              <a:rPr lang="en-US" dirty="0" smtClean="0"/>
              <a:t>centered </a:t>
            </a:r>
            <a:r>
              <a:rPr lang="en-US" dirty="0"/>
              <a:t>around physical </a:t>
            </a:r>
            <a:r>
              <a:rPr lang="en-US" dirty="0" smtClean="0"/>
              <a:t>buildings</a:t>
            </a:r>
            <a:endParaRPr lang="en-US" dirty="0"/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temple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synagogue</a:t>
            </a:r>
          </a:p>
          <a:p>
            <a:pPr lvl="1"/>
            <a:r>
              <a:rPr lang="en-US" dirty="0"/>
              <a:t>Jewish sects divided the Jews along various </a:t>
            </a:r>
            <a:r>
              <a:rPr lang="en-US" dirty="0" smtClean="0"/>
              <a:t>lines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Pharisees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Sadducees</a:t>
            </a:r>
          </a:p>
          <a:p>
            <a:pPr lvl="2"/>
            <a:r>
              <a:rPr lang="en-US" sz="2400" dirty="0" smtClean="0"/>
              <a:t>The Essenes</a:t>
            </a:r>
          </a:p>
          <a:p>
            <a:pPr lvl="2"/>
            <a:r>
              <a:rPr lang="en-US" sz="2400" dirty="0" smtClean="0"/>
              <a:t>The Zealots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u="sng" dirty="0" smtClean="0"/>
              <a:t>Scribes</a:t>
            </a:r>
          </a:p>
          <a:p>
            <a:pPr lvl="2"/>
            <a:r>
              <a:rPr lang="en-US" sz="2400" dirty="0" smtClean="0"/>
              <a:t>The Sanhedrin</a:t>
            </a:r>
          </a:p>
        </p:txBody>
      </p:sp>
    </p:spTree>
    <p:extLst>
      <p:ext uri="{BB962C8B-B14F-4D97-AF65-F5344CB8AC3E}">
        <p14:creationId xmlns:p14="http://schemas.microsoft.com/office/powerpoint/2010/main" val="115603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Religious Setting </a:t>
            </a:r>
            <a:r>
              <a:rPr lang="en-US" dirty="0" smtClean="0"/>
              <a:t>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Religious Setting in Palestine (Among the Jews)</a:t>
            </a:r>
            <a:endParaRPr lang="en-US" dirty="0"/>
          </a:p>
          <a:p>
            <a:pPr lvl="1"/>
            <a:r>
              <a:rPr lang="en-US" dirty="0"/>
              <a:t>Jewish feast days </a:t>
            </a:r>
            <a:r>
              <a:rPr lang="en-US" dirty="0" smtClean="0"/>
              <a:t>(holy </a:t>
            </a:r>
            <a:r>
              <a:rPr lang="en-US" dirty="0"/>
              <a:t>days) were an integral part of their </a:t>
            </a:r>
            <a:r>
              <a:rPr lang="en-US" dirty="0" smtClean="0"/>
              <a:t>life</a:t>
            </a:r>
          </a:p>
          <a:p>
            <a:pPr lvl="2"/>
            <a:r>
              <a:rPr lang="en-US" sz="2400" dirty="0"/>
              <a:t>The Jewish calendar followed twelve lunar </a:t>
            </a:r>
            <a:r>
              <a:rPr lang="en-US" sz="2400" dirty="0" smtClean="0"/>
              <a:t>months</a:t>
            </a:r>
          </a:p>
          <a:p>
            <a:pPr lvl="2"/>
            <a:r>
              <a:rPr lang="en-US" sz="2400" u="sng" dirty="0" smtClean="0"/>
              <a:t>Passover</a:t>
            </a:r>
          </a:p>
          <a:p>
            <a:pPr lvl="2"/>
            <a:r>
              <a:rPr lang="en-US" sz="2400" dirty="0" smtClean="0"/>
              <a:t>Unleavened Bread</a:t>
            </a:r>
          </a:p>
          <a:p>
            <a:pPr lvl="2"/>
            <a:r>
              <a:rPr lang="en-US" sz="2400" u="sng" dirty="0" smtClean="0"/>
              <a:t>Pentecost</a:t>
            </a:r>
          </a:p>
          <a:p>
            <a:pPr lvl="2"/>
            <a:r>
              <a:rPr lang="en-US" sz="2400" dirty="0" smtClean="0"/>
              <a:t>The Feast of Trumpets (Rosh Hashanah)</a:t>
            </a:r>
          </a:p>
          <a:p>
            <a:pPr lvl="2"/>
            <a:r>
              <a:rPr lang="en-US" sz="2400" dirty="0" smtClean="0"/>
              <a:t>The Day of </a:t>
            </a:r>
            <a:r>
              <a:rPr lang="en-US" sz="2400" u="sng" dirty="0" smtClean="0"/>
              <a:t>Atonement</a:t>
            </a:r>
            <a:r>
              <a:rPr lang="en-US" sz="2400" dirty="0" smtClean="0"/>
              <a:t> (Yom Kippur)</a:t>
            </a:r>
          </a:p>
          <a:p>
            <a:pPr lvl="2"/>
            <a:r>
              <a:rPr lang="en-US" sz="2400" dirty="0" smtClean="0"/>
              <a:t>The Feast of </a:t>
            </a:r>
            <a:r>
              <a:rPr lang="en-US" sz="2400" u="sng" dirty="0" smtClean="0"/>
              <a:t>Tabernacles</a:t>
            </a:r>
          </a:p>
          <a:p>
            <a:pPr lvl="2"/>
            <a:r>
              <a:rPr lang="en-US" sz="2400" dirty="0" smtClean="0"/>
              <a:t>The Feast of Lights (Hanukkah)</a:t>
            </a:r>
          </a:p>
          <a:p>
            <a:pPr lvl="2"/>
            <a:r>
              <a:rPr lang="en-US" sz="2400" dirty="0" smtClean="0"/>
              <a:t>The Feast of Purim</a:t>
            </a:r>
          </a:p>
        </p:txBody>
      </p:sp>
    </p:spTree>
    <p:extLst>
      <p:ext uri="{BB962C8B-B14F-4D97-AF65-F5344CB8AC3E}">
        <p14:creationId xmlns:p14="http://schemas.microsoft.com/office/powerpoint/2010/main" val="8531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52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8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118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167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6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76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charRg st="193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3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charRg st="203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1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charRg st="241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5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275" end="3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0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300" end="3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1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charRg st="331" end="3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Religious Setting </a:t>
            </a:r>
            <a:r>
              <a:rPr lang="en-US" dirty="0" smtClean="0"/>
              <a:t>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Providential </a:t>
            </a:r>
            <a:r>
              <a:rPr lang="en-US" dirty="0"/>
              <a:t>Benefits of the Religious Setting Upon the Rise and Early Spread of Christianity</a:t>
            </a:r>
          </a:p>
          <a:p>
            <a:pPr lvl="1"/>
            <a:r>
              <a:rPr lang="en-US" dirty="0" smtClean="0"/>
              <a:t>Religious </a:t>
            </a:r>
            <a:r>
              <a:rPr lang="en-US" dirty="0"/>
              <a:t>Toleration</a:t>
            </a:r>
          </a:p>
        </p:txBody>
      </p:sp>
    </p:spTree>
    <p:extLst>
      <p:ext uri="{BB962C8B-B14F-4D97-AF65-F5344CB8AC3E}">
        <p14:creationId xmlns:p14="http://schemas.microsoft.com/office/powerpoint/2010/main" val="420991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r>
              <a:rPr lang="en-US" dirty="0" smtClean="0"/>
              <a:t>The Political Setting in the Roman Empire</a:t>
            </a:r>
          </a:p>
          <a:p>
            <a:pPr lvl="1"/>
            <a:r>
              <a:rPr lang="en-US" dirty="0" smtClean="0"/>
              <a:t>Israel </a:t>
            </a:r>
            <a:r>
              <a:rPr lang="en-US" dirty="0"/>
              <a:t>(along with all of Rome) was subject to Roman </a:t>
            </a:r>
            <a:r>
              <a:rPr lang="en-US" dirty="0" smtClean="0"/>
              <a:t>Caesars:</a:t>
            </a:r>
          </a:p>
          <a:p>
            <a:pPr lvl="2"/>
            <a:r>
              <a:rPr lang="en-US" dirty="0"/>
              <a:t>27 B.C. – A.D. 14	</a:t>
            </a:r>
            <a:r>
              <a:rPr lang="en-US" u="sng" dirty="0"/>
              <a:t>Augustus</a:t>
            </a:r>
          </a:p>
          <a:p>
            <a:pPr lvl="2"/>
            <a:r>
              <a:rPr lang="en-US" dirty="0"/>
              <a:t>A.D. 14-37	</a:t>
            </a:r>
            <a:r>
              <a:rPr lang="en-US" dirty="0" smtClean="0"/>
              <a:t>	Tiberius</a:t>
            </a:r>
            <a:endParaRPr lang="en-US" dirty="0"/>
          </a:p>
          <a:p>
            <a:pPr lvl="2"/>
            <a:r>
              <a:rPr lang="en-US" dirty="0"/>
              <a:t>A.D. 37-41	</a:t>
            </a:r>
            <a:r>
              <a:rPr lang="en-US" dirty="0" smtClean="0"/>
              <a:t>	Caligula</a:t>
            </a:r>
            <a:endParaRPr lang="en-US" dirty="0"/>
          </a:p>
          <a:p>
            <a:pPr lvl="2"/>
            <a:r>
              <a:rPr lang="en-US" dirty="0"/>
              <a:t>A.D. 41-54	</a:t>
            </a:r>
            <a:r>
              <a:rPr lang="en-US" dirty="0" smtClean="0"/>
              <a:t>	</a:t>
            </a:r>
            <a:r>
              <a:rPr lang="en-US" u="sng" dirty="0" smtClean="0"/>
              <a:t>Claudius</a:t>
            </a:r>
            <a:endParaRPr lang="en-US" u="sng" dirty="0"/>
          </a:p>
          <a:p>
            <a:pPr lvl="2"/>
            <a:r>
              <a:rPr lang="en-US" dirty="0"/>
              <a:t>A.D. 54-68	</a:t>
            </a:r>
            <a:r>
              <a:rPr lang="en-US" dirty="0" smtClean="0"/>
              <a:t>	</a:t>
            </a:r>
            <a:r>
              <a:rPr lang="en-US" u="sng" dirty="0" smtClean="0"/>
              <a:t>Nero</a:t>
            </a:r>
            <a:endParaRPr lang="en-US" u="sng" dirty="0"/>
          </a:p>
          <a:p>
            <a:pPr lvl="2"/>
            <a:r>
              <a:rPr lang="en-US" dirty="0"/>
              <a:t>A.D. 68	</a:t>
            </a:r>
            <a:r>
              <a:rPr lang="en-US" dirty="0" smtClean="0"/>
              <a:t>	Galba</a:t>
            </a:r>
            <a:endParaRPr lang="en-US" dirty="0"/>
          </a:p>
          <a:p>
            <a:pPr lvl="2"/>
            <a:r>
              <a:rPr lang="en-US" dirty="0"/>
              <a:t>A.D. 69	</a:t>
            </a:r>
            <a:r>
              <a:rPr lang="en-US" dirty="0" smtClean="0"/>
              <a:t>	</a:t>
            </a:r>
            <a:r>
              <a:rPr lang="en-US" dirty="0" err="1" smtClean="0"/>
              <a:t>Otho</a:t>
            </a:r>
            <a:endParaRPr lang="en-US" dirty="0"/>
          </a:p>
          <a:p>
            <a:pPr lvl="2"/>
            <a:r>
              <a:rPr lang="en-US" dirty="0"/>
              <a:t>A.D. 69	</a:t>
            </a:r>
            <a:r>
              <a:rPr lang="en-US" dirty="0" smtClean="0"/>
              <a:t>	</a:t>
            </a:r>
            <a:r>
              <a:rPr lang="en-US" dirty="0" err="1" smtClean="0"/>
              <a:t>Vitellius</a:t>
            </a:r>
            <a:endParaRPr lang="en-US" dirty="0"/>
          </a:p>
          <a:p>
            <a:pPr lvl="2"/>
            <a:r>
              <a:rPr lang="en-US" dirty="0"/>
              <a:t>A.D. 69-79	</a:t>
            </a:r>
            <a:r>
              <a:rPr lang="en-US" dirty="0" smtClean="0"/>
              <a:t>	Vespasian</a:t>
            </a:r>
            <a:endParaRPr lang="en-US" dirty="0"/>
          </a:p>
          <a:p>
            <a:pPr lvl="2"/>
            <a:r>
              <a:rPr lang="en-US" dirty="0"/>
              <a:t>A.D. 79-81	</a:t>
            </a:r>
            <a:r>
              <a:rPr lang="en-US" dirty="0" smtClean="0"/>
              <a:t>	Titus</a:t>
            </a:r>
            <a:endParaRPr lang="en-US" dirty="0"/>
          </a:p>
          <a:p>
            <a:pPr lvl="2"/>
            <a:r>
              <a:rPr lang="en-US" dirty="0"/>
              <a:t>A.D. 81-96	</a:t>
            </a:r>
            <a:r>
              <a:rPr lang="en-US" dirty="0" smtClean="0"/>
              <a:t>	Domitian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r>
              <a:rPr lang="en-US" dirty="0" smtClean="0"/>
              <a:t>The Political Setting in the Roman Empire</a:t>
            </a:r>
          </a:p>
          <a:p>
            <a:pPr lvl="1"/>
            <a:r>
              <a:rPr lang="en-US" dirty="0"/>
              <a:t>The Roman Empire was organized into </a:t>
            </a:r>
            <a:r>
              <a:rPr lang="en-US" dirty="0" smtClean="0"/>
              <a:t>provinces</a:t>
            </a:r>
          </a:p>
          <a:p>
            <a:pPr lvl="2"/>
            <a:r>
              <a:rPr lang="en-US" dirty="0"/>
              <a:t>Many provinces were permitted a measure of “</a:t>
            </a:r>
            <a:r>
              <a:rPr lang="en-US" dirty="0" smtClean="0"/>
              <a:t>self-rule” </a:t>
            </a:r>
          </a:p>
          <a:p>
            <a:pPr lvl="2"/>
            <a:r>
              <a:rPr lang="en-US" dirty="0"/>
              <a:t>During the New Testament era, Palestine was supervised by </a:t>
            </a:r>
            <a:r>
              <a:rPr lang="en-US" dirty="0" smtClean="0"/>
              <a:t>procurators</a:t>
            </a:r>
          </a:p>
          <a:p>
            <a:pPr lvl="2"/>
            <a:r>
              <a:rPr lang="en-US" dirty="0"/>
              <a:t>Notable </a:t>
            </a:r>
            <a:r>
              <a:rPr lang="en-US" u="sng" dirty="0"/>
              <a:t>procurators</a:t>
            </a:r>
            <a:r>
              <a:rPr lang="en-US" dirty="0"/>
              <a:t> during New Testament times included:</a:t>
            </a:r>
          </a:p>
          <a:p>
            <a:pPr lvl="3"/>
            <a:r>
              <a:rPr lang="en-US" sz="2000" u="sng" dirty="0"/>
              <a:t>Pontius Pilate</a:t>
            </a:r>
            <a:r>
              <a:rPr lang="en-US" sz="2000" dirty="0"/>
              <a:t> (A.D. 26-36) – </a:t>
            </a:r>
            <a:r>
              <a:rPr lang="en-US" sz="2000" dirty="0" smtClean="0"/>
              <a:t>(</a:t>
            </a:r>
            <a:r>
              <a:rPr lang="en-US" sz="2000" dirty="0"/>
              <a:t>Luke 13:1; 23:1; John 18:28-19:38)</a:t>
            </a:r>
          </a:p>
          <a:p>
            <a:pPr lvl="3"/>
            <a:r>
              <a:rPr lang="en-US" sz="2000" u="sng" dirty="0"/>
              <a:t>Antonius Felix</a:t>
            </a:r>
            <a:r>
              <a:rPr lang="en-US" sz="2000" dirty="0"/>
              <a:t> (A.D. 52-60) – </a:t>
            </a:r>
            <a:r>
              <a:rPr lang="en-US" sz="2000" dirty="0" smtClean="0"/>
              <a:t>(</a:t>
            </a:r>
            <a:r>
              <a:rPr lang="en-US" sz="2000" dirty="0"/>
              <a:t>Acts 23:23-24:26)</a:t>
            </a:r>
          </a:p>
          <a:p>
            <a:pPr lvl="3"/>
            <a:r>
              <a:rPr lang="en-US" sz="2000" u="sng" dirty="0" err="1"/>
              <a:t>Porcius</a:t>
            </a:r>
            <a:r>
              <a:rPr lang="en-US" sz="2000" u="sng" dirty="0"/>
              <a:t> Festus</a:t>
            </a:r>
            <a:r>
              <a:rPr lang="en-US" sz="2000" dirty="0"/>
              <a:t> (A.D. 60-62) </a:t>
            </a:r>
            <a:r>
              <a:rPr lang="en-US" sz="2000" dirty="0" smtClean="0"/>
              <a:t>– (</a:t>
            </a:r>
            <a:r>
              <a:rPr lang="en-US" sz="2000" dirty="0"/>
              <a:t>Acts 24:27-25:12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69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r>
              <a:rPr lang="en-US" dirty="0" smtClean="0"/>
              <a:t>The Political Setting in Palestine</a:t>
            </a:r>
          </a:p>
          <a:p>
            <a:pPr lvl="1"/>
            <a:r>
              <a:rPr lang="en-US" dirty="0"/>
              <a:t>Within the Roman provinces, individual cities and regions were permitted to retain their own local </a:t>
            </a:r>
            <a:r>
              <a:rPr lang="en-US" dirty="0" smtClean="0"/>
              <a:t>government</a:t>
            </a:r>
          </a:p>
          <a:p>
            <a:pPr lvl="1"/>
            <a:r>
              <a:rPr lang="en-US" u="sng" dirty="0"/>
              <a:t>Herod the Great</a:t>
            </a:r>
            <a:r>
              <a:rPr lang="en-US" dirty="0"/>
              <a:t> (37-4 B.C</a:t>
            </a:r>
            <a:r>
              <a:rPr lang="en-US" dirty="0" smtClean="0"/>
              <a:t>.) (Matt</a:t>
            </a:r>
            <a:r>
              <a:rPr lang="en-US" dirty="0"/>
              <a:t>. 2:1-23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Herod </a:t>
            </a:r>
            <a:r>
              <a:rPr lang="en-US" u="sng" dirty="0" err="1"/>
              <a:t>Archelaus</a:t>
            </a:r>
            <a:r>
              <a:rPr lang="en-US" dirty="0"/>
              <a:t> (4 B.C. – A.D. 6</a:t>
            </a:r>
            <a:r>
              <a:rPr lang="en-US" dirty="0" smtClean="0"/>
              <a:t>) (</a:t>
            </a:r>
            <a:r>
              <a:rPr lang="en-US" dirty="0"/>
              <a:t>Matt. 2:22-23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Herod </a:t>
            </a:r>
            <a:r>
              <a:rPr lang="en-US" u="sng" dirty="0"/>
              <a:t>Antipas</a:t>
            </a:r>
            <a:r>
              <a:rPr lang="en-US" dirty="0"/>
              <a:t> (4 B.C. – A.D. 39</a:t>
            </a:r>
            <a:r>
              <a:rPr lang="en-US" dirty="0" smtClean="0"/>
              <a:t>) (</a:t>
            </a:r>
            <a:r>
              <a:rPr lang="en-US" dirty="0"/>
              <a:t>Matt. </a:t>
            </a:r>
            <a:r>
              <a:rPr lang="en-US" dirty="0" smtClean="0"/>
              <a:t>14:1-12; Luke </a:t>
            </a:r>
            <a:r>
              <a:rPr lang="en-US" dirty="0"/>
              <a:t>9:7-9; </a:t>
            </a:r>
            <a:r>
              <a:rPr lang="en-US" dirty="0" smtClean="0"/>
              <a:t>13:31-32; 23:7-15)</a:t>
            </a:r>
            <a:endParaRPr lang="en-US" dirty="0"/>
          </a:p>
          <a:p>
            <a:pPr lvl="1"/>
            <a:r>
              <a:rPr lang="en-US" dirty="0"/>
              <a:t>Herod </a:t>
            </a:r>
            <a:r>
              <a:rPr lang="en-US" u="sng" dirty="0"/>
              <a:t>Philip</a:t>
            </a:r>
            <a:r>
              <a:rPr lang="en-US" dirty="0"/>
              <a:t> (4 B.C. – A.D. </a:t>
            </a:r>
            <a:r>
              <a:rPr lang="en-US" dirty="0" smtClean="0"/>
              <a:t>34) (Luke 3:1)</a:t>
            </a:r>
          </a:p>
          <a:p>
            <a:pPr lvl="1"/>
            <a:r>
              <a:rPr lang="en-US" dirty="0" smtClean="0"/>
              <a:t>Herod </a:t>
            </a:r>
            <a:r>
              <a:rPr lang="en-US" u="sng" dirty="0"/>
              <a:t>Agrippa I</a:t>
            </a:r>
            <a:r>
              <a:rPr lang="en-US" dirty="0"/>
              <a:t> (A.D. 37-44</a:t>
            </a:r>
            <a:r>
              <a:rPr lang="en-US" dirty="0" smtClean="0"/>
              <a:t>) (Acts 12:1-24)</a:t>
            </a:r>
          </a:p>
          <a:p>
            <a:pPr lvl="1"/>
            <a:r>
              <a:rPr lang="en-US" dirty="0"/>
              <a:t>Herod </a:t>
            </a:r>
            <a:r>
              <a:rPr lang="en-US" u="sng" dirty="0"/>
              <a:t>Agrippa II</a:t>
            </a:r>
            <a:r>
              <a:rPr lang="en-US" dirty="0"/>
              <a:t> (A.D. 50-100</a:t>
            </a:r>
            <a:r>
              <a:rPr lang="en-US" dirty="0" smtClean="0"/>
              <a:t>) (Acts 25:13-26:32)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67" y="-1"/>
            <a:ext cx="5614865" cy="8189611"/>
          </a:xfrm>
        </p:spPr>
      </p:pic>
    </p:spTree>
    <p:extLst>
      <p:ext uri="{BB962C8B-B14F-4D97-AF65-F5344CB8AC3E}">
        <p14:creationId xmlns:p14="http://schemas.microsoft.com/office/powerpoint/2010/main" val="13368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2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1290917"/>
            <a:ext cx="7812350" cy="55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Providential Benefits of the Political Setting Upon the Rise and Early Spread of Christianity</a:t>
            </a:r>
          </a:p>
          <a:p>
            <a:pPr lvl="1"/>
            <a:r>
              <a:rPr lang="en-US" dirty="0"/>
              <a:t>Political </a:t>
            </a:r>
            <a:r>
              <a:rPr lang="en-US" u="sng" dirty="0"/>
              <a:t>Unity</a:t>
            </a:r>
          </a:p>
          <a:p>
            <a:pPr lvl="1"/>
            <a:r>
              <a:rPr lang="en-US" dirty="0" smtClean="0"/>
              <a:t>Wide-Spread </a:t>
            </a:r>
            <a:r>
              <a:rPr lang="en-US" u="sng" dirty="0" smtClean="0"/>
              <a:t>Peace</a:t>
            </a:r>
            <a:endParaRPr lang="en-US" u="sng" dirty="0"/>
          </a:p>
          <a:p>
            <a:pPr lvl="1"/>
            <a:r>
              <a:rPr lang="en-US" dirty="0"/>
              <a:t>Just </a:t>
            </a:r>
            <a:r>
              <a:rPr lang="en-US" u="sng" dirty="0"/>
              <a:t>Law</a:t>
            </a:r>
          </a:p>
          <a:p>
            <a:pPr lvl="1"/>
            <a:r>
              <a:rPr lang="en-US" dirty="0" smtClean="0"/>
              <a:t>Citizenship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&amp; Economic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Social Setting</a:t>
            </a:r>
          </a:p>
          <a:p>
            <a:pPr lvl="1"/>
            <a:r>
              <a:rPr lang="en-US" dirty="0"/>
              <a:t>Social Classes in the Roman Empire</a:t>
            </a:r>
          </a:p>
          <a:p>
            <a:pPr lvl="1"/>
            <a:r>
              <a:rPr lang="en-US" dirty="0" smtClean="0"/>
              <a:t>Slavery </a:t>
            </a:r>
            <a:r>
              <a:rPr lang="en-US" dirty="0"/>
              <a:t>in the Roman Empire</a:t>
            </a:r>
          </a:p>
          <a:p>
            <a:pPr lvl="1"/>
            <a:r>
              <a:rPr lang="en-US" dirty="0" smtClean="0"/>
              <a:t>Jews </a:t>
            </a:r>
            <a:r>
              <a:rPr lang="en-US" dirty="0"/>
              <a:t>and </a:t>
            </a:r>
            <a:r>
              <a:rPr lang="en-US" u="sng" dirty="0"/>
              <a:t>Gentiles</a:t>
            </a:r>
          </a:p>
          <a:p>
            <a:pPr lvl="1"/>
            <a:r>
              <a:rPr lang="en-US" dirty="0" smtClean="0"/>
              <a:t>Jews </a:t>
            </a:r>
            <a:r>
              <a:rPr lang="en-US" dirty="0"/>
              <a:t>and </a:t>
            </a:r>
            <a:r>
              <a:rPr lang="en-US" u="sng" dirty="0"/>
              <a:t>Samaritans</a:t>
            </a:r>
          </a:p>
          <a:p>
            <a:pPr lvl="1"/>
            <a:r>
              <a:rPr lang="en-US" dirty="0" smtClean="0"/>
              <a:t>Languages</a:t>
            </a:r>
          </a:p>
          <a:p>
            <a:pPr lvl="0"/>
            <a:r>
              <a:rPr lang="en-US" dirty="0"/>
              <a:t>The Economic Setting</a:t>
            </a:r>
          </a:p>
          <a:p>
            <a:pPr lvl="1"/>
            <a:r>
              <a:rPr lang="en-US" dirty="0"/>
              <a:t>Occupations</a:t>
            </a:r>
          </a:p>
          <a:p>
            <a:pPr lvl="1"/>
            <a:r>
              <a:rPr lang="en-US" dirty="0" smtClean="0"/>
              <a:t>Currency</a:t>
            </a:r>
            <a:endParaRPr lang="en-US" dirty="0"/>
          </a:p>
          <a:p>
            <a:pPr lvl="1"/>
            <a:r>
              <a:rPr lang="en-US" dirty="0" smtClean="0"/>
              <a:t>Travel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&amp; Economic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Providential Benefits of the Social &amp; Economic Settings Upon the Rise and Spread of Christianity</a:t>
            </a:r>
          </a:p>
          <a:p>
            <a:pPr lvl="1"/>
            <a:r>
              <a:rPr lang="en-US" dirty="0"/>
              <a:t>Universal </a:t>
            </a:r>
            <a:r>
              <a:rPr lang="en-US" u="sng" dirty="0"/>
              <a:t>Language</a:t>
            </a:r>
          </a:p>
          <a:p>
            <a:pPr lvl="1"/>
            <a:r>
              <a:rPr lang="en-US" u="sng" dirty="0" smtClean="0"/>
              <a:t>Travel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0889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513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The Political Setting of the N.T.</vt:lpstr>
      <vt:lpstr>The Political Setting of the N.T.</vt:lpstr>
      <vt:lpstr>The Political Setting of the N.T.</vt:lpstr>
      <vt:lpstr>PowerPoint Presentation</vt:lpstr>
      <vt:lpstr>The Political Setting of the N.T.</vt:lpstr>
      <vt:lpstr>The Political Setting of the N.T.</vt:lpstr>
      <vt:lpstr>The Social &amp; Economic Setting of the N.T.</vt:lpstr>
      <vt:lpstr>The Social &amp; Economic Setting of the N.T.</vt:lpstr>
      <vt:lpstr>The Religious Setting of the N.T.</vt:lpstr>
      <vt:lpstr>The Religious Setting of the N.T.</vt:lpstr>
      <vt:lpstr>The Religious Setting of the N.T.</vt:lpstr>
      <vt:lpstr>The Religious Setting of the N.T.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10</cp:revision>
  <dcterms:created xsi:type="dcterms:W3CDTF">2015-01-21T18:35:23Z</dcterms:created>
  <dcterms:modified xsi:type="dcterms:W3CDTF">2015-01-28T23:16:47Z</dcterms:modified>
</cp:coreProperties>
</file>