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57" r:id="rId3"/>
    <p:sldId id="258" r:id="rId4"/>
    <p:sldId id="259" r:id="rId5"/>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E71B"/>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942" autoAdjust="0"/>
  </p:normalViewPr>
  <p:slideViewPr>
    <p:cSldViewPr>
      <p:cViewPr>
        <p:scale>
          <a:sx n="87" d="100"/>
          <a:sy n="87" d="100"/>
        </p:scale>
        <p:origin x="-66" y="72"/>
      </p:cViewPr>
      <p:guideLst>
        <p:guide orient="horz" pos="2160"/>
        <p:guide pos="2880"/>
      </p:guideLst>
    </p:cSldViewPr>
  </p:slideViewPr>
  <p:notesTextViewPr>
    <p:cViewPr>
      <p:scale>
        <a:sx n="1" d="1"/>
        <a:sy n="1" d="1"/>
      </p:scale>
      <p:origin x="0" y="0"/>
    </p:cViewPr>
  </p:notesTextViewPr>
  <p:notesViewPr>
    <p:cSldViewPr>
      <p:cViewPr>
        <p:scale>
          <a:sx n="100" d="100"/>
          <a:sy n="100" d="100"/>
        </p:scale>
        <p:origin x="1398" y="-780"/>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8154"/>
          </a:xfrm>
          <a:prstGeom prst="rect">
            <a:avLst/>
          </a:prstGeom>
        </p:spPr>
        <p:txBody>
          <a:bodyPr vert="horz" lIns="93936" tIns="46968" rIns="93936" bIns="46968" rtlCol="0"/>
          <a:lstStyle>
            <a:lvl1pPr algn="r">
              <a:defRPr sz="1200"/>
            </a:lvl1pPr>
          </a:lstStyle>
          <a:p>
            <a:fld id="{F2064EDB-BCC4-41A8-8D20-8191A287D1CF}" type="datetimeFigureOut">
              <a:rPr lang="en-US" smtClean="0"/>
              <a:t>1/20/2016</a:t>
            </a:fld>
            <a:endParaRPr lang="en-US"/>
          </a:p>
        </p:txBody>
      </p:sp>
      <p:sp>
        <p:nvSpPr>
          <p:cNvPr id="4" name="Footer Placeholder 3"/>
          <p:cNvSpPr>
            <a:spLocks noGrp="1"/>
          </p:cNvSpPr>
          <p:nvPr>
            <p:ph type="ftr" sz="quarter" idx="2"/>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6"/>
            <a:ext cx="3066733" cy="468154"/>
          </a:xfrm>
          <a:prstGeom prst="rect">
            <a:avLst/>
          </a:prstGeom>
        </p:spPr>
        <p:txBody>
          <a:bodyPr vert="horz" lIns="93936" tIns="46968" rIns="93936" bIns="46968" rtlCol="0" anchor="b"/>
          <a:lstStyle>
            <a:lvl1pPr algn="r">
              <a:defRPr sz="1200"/>
            </a:lvl1pPr>
          </a:lstStyle>
          <a:p>
            <a:fld id="{02D08F71-38AF-4AAB-A82A-FA53CCB11B70}" type="slidenum">
              <a:rPr lang="en-US" smtClean="0"/>
              <a:t>‹#›</a:t>
            </a:fld>
            <a:endParaRPr lang="en-US"/>
          </a:p>
        </p:txBody>
      </p:sp>
    </p:spTree>
    <p:extLst>
      <p:ext uri="{BB962C8B-B14F-4D97-AF65-F5344CB8AC3E}">
        <p14:creationId xmlns:p14="http://schemas.microsoft.com/office/powerpoint/2010/main" val="10210953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51AFAF50-6D3D-4BA4-89AF-24126C1F9D96}" type="datetimeFigureOut">
              <a:rPr lang="en-US" smtClean="0"/>
              <a:t>1/20/2016</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727519CA-F07A-49F1-8724-8DC38D538FAC}" type="slidenum">
              <a:rPr lang="en-US" smtClean="0"/>
              <a:t>‹#›</a:t>
            </a:fld>
            <a:endParaRPr lang="en-US"/>
          </a:p>
        </p:txBody>
      </p:sp>
    </p:spTree>
    <p:extLst>
      <p:ext uri="{BB962C8B-B14F-4D97-AF65-F5344CB8AC3E}">
        <p14:creationId xmlns:p14="http://schemas.microsoft.com/office/powerpoint/2010/main" val="4101273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biblegateway.com/passage/?search=james+4%3A13-17%3B+Luke+18%3A9-14&amp;version=NKJV#fen-NKJV-30351a"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s://www.biblegateway.com/passage/?search=Matthew+5%3A9&amp;version=ESV" TargetMode="External"/><Relationship Id="rId4" Type="http://schemas.openxmlformats.org/officeDocument/2006/relationships/hyperlink" Target="https://www.biblegateway.com/passage/?search=Romans%202&amp;version=NKJV#fen-NKJV-27969a"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biblegateway.com/passage/?search=Acts+20%3A35&amp;version=ESV"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www.biblegateway.com/passage/?search=Luke+6%3A38&amp;version=ESV"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biblegateway.com/passage/?search=James+3:13&amp;version=NKJV"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7519CA-F07A-49F1-8724-8DC38D538FAC}" type="slidenum">
              <a:rPr lang="en-US" smtClean="0"/>
              <a:t>1</a:t>
            </a:fld>
            <a:endParaRPr lang="en-US"/>
          </a:p>
        </p:txBody>
      </p:sp>
    </p:spTree>
    <p:extLst>
      <p:ext uri="{BB962C8B-B14F-4D97-AF65-F5344CB8AC3E}">
        <p14:creationId xmlns:p14="http://schemas.microsoft.com/office/powerpoint/2010/main" val="4166060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131" indent="-176131">
              <a:buFont typeface="Arial" panose="020B0604020202020204" pitchFamily="34" charset="0"/>
              <a:buChar char="•"/>
            </a:pPr>
            <a:endParaRPr lang="en-US" sz="800" dirty="0"/>
          </a:p>
          <a:p>
            <a:r>
              <a:rPr lang="en-US" sz="800" b="1" dirty="0"/>
              <a:t>James 4:13-17 </a:t>
            </a:r>
            <a:r>
              <a:rPr lang="en-US" sz="800" dirty="0"/>
              <a:t>Come now, you who say, “Today or tomorrow we will</a:t>
            </a:r>
            <a:r>
              <a:rPr lang="en-US" sz="800" baseline="30000" dirty="0"/>
              <a:t>[</a:t>
            </a:r>
            <a:r>
              <a:rPr lang="en-US" sz="800" baseline="30000" dirty="0">
                <a:hlinkClick r:id="rId3" tooltip="See footnote a"/>
              </a:rPr>
              <a:t>a</a:t>
            </a:r>
            <a:r>
              <a:rPr lang="en-US" sz="800" baseline="30000" dirty="0"/>
              <a:t>]</a:t>
            </a:r>
            <a:r>
              <a:rPr lang="en-US" sz="800" dirty="0"/>
              <a:t> go to such and such a city, spend a year there, buy and sell, and make a profit”; </a:t>
            </a:r>
            <a:r>
              <a:rPr lang="en-US" sz="800" baseline="30000" dirty="0"/>
              <a:t>14 </a:t>
            </a:r>
            <a:r>
              <a:rPr lang="en-US" sz="800" dirty="0"/>
              <a:t>whereas you do not know what </a:t>
            </a:r>
            <a:r>
              <a:rPr lang="en-US" sz="800" i="1" dirty="0"/>
              <a:t>will happen</a:t>
            </a:r>
            <a:r>
              <a:rPr lang="en-US" sz="800" dirty="0"/>
              <a:t> tomorrow. For what </a:t>
            </a:r>
            <a:r>
              <a:rPr lang="en-US" sz="800" i="1" dirty="0"/>
              <a:t>is</a:t>
            </a:r>
            <a:r>
              <a:rPr lang="en-US" sz="800" dirty="0"/>
              <a:t> your life? It is even a vapor that appears for a little time and then vanishes away. </a:t>
            </a:r>
            <a:r>
              <a:rPr lang="en-US" sz="800" baseline="30000" dirty="0"/>
              <a:t>15 </a:t>
            </a:r>
            <a:r>
              <a:rPr lang="en-US" sz="800" dirty="0"/>
              <a:t>Instead you </a:t>
            </a:r>
            <a:r>
              <a:rPr lang="en-US" sz="800" i="1" dirty="0"/>
              <a:t>ought</a:t>
            </a:r>
            <a:r>
              <a:rPr lang="en-US" sz="800" dirty="0"/>
              <a:t> to say, “If the Lord wills, we shall live and do this or that.” </a:t>
            </a:r>
            <a:r>
              <a:rPr lang="en-US" sz="800" baseline="30000" dirty="0"/>
              <a:t>16 </a:t>
            </a:r>
            <a:r>
              <a:rPr lang="en-US" sz="800" dirty="0"/>
              <a:t>But now you boast in your arrogance. All such boasting is evil.</a:t>
            </a:r>
          </a:p>
          <a:p>
            <a:r>
              <a:rPr lang="en-US" sz="800" baseline="30000" dirty="0"/>
              <a:t>17 </a:t>
            </a:r>
            <a:r>
              <a:rPr lang="en-US" sz="800" dirty="0"/>
              <a:t>Therefore, to him who knows to do good and does not do </a:t>
            </a:r>
            <a:r>
              <a:rPr lang="en-US" sz="800" i="1" dirty="0"/>
              <a:t>it,</a:t>
            </a:r>
            <a:r>
              <a:rPr lang="en-US" sz="800" dirty="0"/>
              <a:t> to him it is sin.</a:t>
            </a:r>
          </a:p>
          <a:p>
            <a:endParaRPr lang="en-US" sz="800" b="1" dirty="0"/>
          </a:p>
          <a:p>
            <a:r>
              <a:rPr lang="en-US" sz="800" b="1" dirty="0"/>
              <a:t>Luke 18:9-14 </a:t>
            </a:r>
            <a:r>
              <a:rPr lang="en-US" sz="800" dirty="0"/>
              <a:t>Also He spoke this parable to some who trusted in themselves that they were righteous, and despised others: </a:t>
            </a:r>
            <a:r>
              <a:rPr lang="en-US" sz="800" baseline="30000" dirty="0"/>
              <a:t>10 </a:t>
            </a:r>
            <a:r>
              <a:rPr lang="en-US" sz="800" dirty="0"/>
              <a:t>“Two men went up to the temple to pray, one a Pharisee and the other a tax collector. </a:t>
            </a:r>
            <a:r>
              <a:rPr lang="en-US" sz="800" baseline="30000" dirty="0"/>
              <a:t>11 </a:t>
            </a:r>
            <a:r>
              <a:rPr lang="en-US" sz="800" dirty="0"/>
              <a:t>The Pharisee stood and prayed thus with himself, ‘God, I thank You that I am not like other men—</a:t>
            </a:r>
            <a:r>
              <a:rPr lang="en-US" sz="800" dirty="0" err="1"/>
              <a:t>extortioners</a:t>
            </a:r>
            <a:r>
              <a:rPr lang="en-US" sz="800" dirty="0"/>
              <a:t>, unjust, adulterers, or even as this tax collector. </a:t>
            </a:r>
            <a:r>
              <a:rPr lang="en-US" sz="800" baseline="30000" dirty="0"/>
              <a:t>12 </a:t>
            </a:r>
            <a:r>
              <a:rPr lang="en-US" sz="800" dirty="0"/>
              <a:t>I fast twice a week; I give tithes of all that I possess.’ </a:t>
            </a:r>
            <a:r>
              <a:rPr lang="en-US" sz="800" baseline="30000" dirty="0"/>
              <a:t>13 </a:t>
            </a:r>
            <a:r>
              <a:rPr lang="en-US" sz="800" dirty="0"/>
              <a:t>And the tax collector, standing afar off, would not so much as raise </a:t>
            </a:r>
            <a:r>
              <a:rPr lang="en-US" sz="800" i="1" dirty="0"/>
              <a:t>his</a:t>
            </a:r>
            <a:r>
              <a:rPr lang="en-US" sz="800" dirty="0"/>
              <a:t> eyes to heaven, but beat his breast, saying, ‘God, be merciful to me a sinner!’ </a:t>
            </a:r>
            <a:r>
              <a:rPr lang="en-US" sz="800" baseline="30000" dirty="0"/>
              <a:t>14 </a:t>
            </a:r>
            <a:r>
              <a:rPr lang="en-US" sz="800" dirty="0"/>
              <a:t>I tell you, this man went down to his house justified </a:t>
            </a:r>
            <a:r>
              <a:rPr lang="en-US" sz="800" i="1" dirty="0"/>
              <a:t>rather</a:t>
            </a:r>
            <a:r>
              <a:rPr lang="en-US" sz="800" dirty="0"/>
              <a:t> than the other; for everyone who exalts himself will be humbled, and he who humbles himself will be exalted.”</a:t>
            </a:r>
          </a:p>
          <a:p>
            <a:endParaRPr lang="en-US" sz="800" dirty="0"/>
          </a:p>
          <a:p>
            <a:r>
              <a:rPr lang="en-US" sz="800" b="1" dirty="0"/>
              <a:t>Romans 2:5-11 </a:t>
            </a:r>
            <a:r>
              <a:rPr lang="en-US" sz="800" dirty="0"/>
              <a:t>But in accordance with your hardness and your impenitent heart you are treasuring up for yourself wrath in the day of wrath and revelation of the righteous judgment of God, </a:t>
            </a:r>
            <a:r>
              <a:rPr lang="en-US" sz="800" baseline="30000" dirty="0"/>
              <a:t>6 </a:t>
            </a:r>
            <a:r>
              <a:rPr lang="en-US" sz="800" dirty="0"/>
              <a:t>who “will render to each one according to his deeds”:</a:t>
            </a:r>
            <a:r>
              <a:rPr lang="en-US" sz="800" baseline="30000" dirty="0"/>
              <a:t>[</a:t>
            </a:r>
            <a:r>
              <a:rPr lang="en-US" sz="800" baseline="30000" dirty="0">
                <a:hlinkClick r:id="rId4" tooltip="See footnote a"/>
              </a:rPr>
              <a:t>a</a:t>
            </a:r>
            <a:r>
              <a:rPr lang="en-US" sz="800" baseline="30000" dirty="0"/>
              <a:t>]</a:t>
            </a:r>
            <a:r>
              <a:rPr lang="en-US" sz="800" dirty="0"/>
              <a:t> </a:t>
            </a:r>
            <a:r>
              <a:rPr lang="en-US" sz="800" baseline="30000" dirty="0"/>
              <a:t>7 </a:t>
            </a:r>
            <a:r>
              <a:rPr lang="en-US" sz="800" dirty="0"/>
              <a:t>eternal life to those who by patient continuance in doing good seek for glory, honor, and immortality; </a:t>
            </a:r>
            <a:r>
              <a:rPr lang="en-US" sz="800" baseline="30000" dirty="0"/>
              <a:t>8 </a:t>
            </a:r>
            <a:r>
              <a:rPr lang="en-US" sz="800" dirty="0"/>
              <a:t>but to those who are self-seeking and do not obey the truth, but obey unrighteousness—indignation and wrath, </a:t>
            </a:r>
            <a:r>
              <a:rPr lang="en-US" sz="800" baseline="30000" dirty="0"/>
              <a:t>9 </a:t>
            </a:r>
            <a:r>
              <a:rPr lang="en-US" sz="800" dirty="0"/>
              <a:t>tribulation and anguish, on every soul of man who does evil, of the Jew first and also of the Greek; </a:t>
            </a:r>
            <a:r>
              <a:rPr lang="en-US" sz="800" baseline="30000" dirty="0"/>
              <a:t>10 </a:t>
            </a:r>
            <a:r>
              <a:rPr lang="en-US" sz="800" dirty="0"/>
              <a:t>but glory, honor, and peace to everyone who works what is good, to the Jew first and also to the Greek. </a:t>
            </a:r>
            <a:r>
              <a:rPr lang="en-US" sz="800" baseline="30000" dirty="0"/>
              <a:t>11 </a:t>
            </a:r>
            <a:r>
              <a:rPr lang="en-US" sz="800" dirty="0"/>
              <a:t>For there is no partiality with God.</a:t>
            </a:r>
          </a:p>
          <a:p>
            <a:endParaRPr lang="en-US" sz="800" dirty="0"/>
          </a:p>
          <a:p>
            <a:pPr defTabSz="939363"/>
            <a:r>
              <a:rPr lang="en-US" sz="800" b="1" dirty="0"/>
              <a:t>Luke 10:36-37 </a:t>
            </a:r>
            <a:r>
              <a:rPr lang="en-US" sz="800" dirty="0"/>
              <a:t>So which of these three do you think was neighbor to him who fell among the thieves?”</a:t>
            </a:r>
          </a:p>
          <a:p>
            <a:r>
              <a:rPr lang="en-US" sz="800" baseline="30000" dirty="0"/>
              <a:t>37 </a:t>
            </a:r>
            <a:r>
              <a:rPr lang="en-US" sz="800" dirty="0"/>
              <a:t>And he said, “He who showed mercy on him.”</a:t>
            </a:r>
          </a:p>
          <a:p>
            <a:r>
              <a:rPr lang="en-US" sz="800" dirty="0"/>
              <a:t>Then Jesus said to him, “Go and do likewise.”</a:t>
            </a:r>
          </a:p>
          <a:p>
            <a:endParaRPr lang="en-US" sz="800" dirty="0"/>
          </a:p>
          <a:p>
            <a:pPr defTabSz="939363"/>
            <a:r>
              <a:rPr lang="en-US" sz="800" dirty="0">
                <a:hlinkClick r:id="rId5"/>
              </a:rPr>
              <a:t>Matthew 5:9</a:t>
            </a:r>
            <a:r>
              <a:rPr lang="en-US" sz="800" dirty="0"/>
              <a:t> Blessed are the </a:t>
            </a:r>
            <a:r>
              <a:rPr lang="en-US" sz="800" b="1" dirty="0"/>
              <a:t>peacemaker</a:t>
            </a:r>
            <a:r>
              <a:rPr lang="en-US" sz="800" dirty="0"/>
              <a:t>s, for they shall be called sons of God. </a:t>
            </a:r>
          </a:p>
          <a:p>
            <a:endParaRPr lang="en-US" sz="800" dirty="0"/>
          </a:p>
          <a:p>
            <a:endParaRPr lang="en-US" sz="800" dirty="0"/>
          </a:p>
        </p:txBody>
      </p:sp>
      <p:sp>
        <p:nvSpPr>
          <p:cNvPr id="4" name="Slide Number Placeholder 3"/>
          <p:cNvSpPr>
            <a:spLocks noGrp="1"/>
          </p:cNvSpPr>
          <p:nvPr>
            <p:ph type="sldNum" sz="quarter" idx="10"/>
          </p:nvPr>
        </p:nvSpPr>
        <p:spPr/>
        <p:txBody>
          <a:bodyPr/>
          <a:lstStyle/>
          <a:p>
            <a:fld id="{727519CA-F07A-49F1-8724-8DC38D538FAC}" type="slidenum">
              <a:rPr lang="en-US" smtClean="0"/>
              <a:t>2</a:t>
            </a:fld>
            <a:endParaRPr lang="en-US"/>
          </a:p>
        </p:txBody>
      </p:sp>
    </p:spTree>
    <p:extLst>
      <p:ext uri="{BB962C8B-B14F-4D97-AF65-F5344CB8AC3E}">
        <p14:creationId xmlns:p14="http://schemas.microsoft.com/office/powerpoint/2010/main" val="2472159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7708" y="4213384"/>
            <a:ext cx="5661660" cy="4213384"/>
          </a:xfrm>
        </p:spPr>
        <p:txBody>
          <a:bodyPr/>
          <a:lstStyle/>
          <a:p>
            <a:r>
              <a:rPr lang="en-US" b="1" dirty="0" smtClean="0"/>
              <a:t>Acts 10:24 </a:t>
            </a:r>
            <a:r>
              <a:rPr lang="en-US" dirty="0" smtClean="0"/>
              <a:t>And the following day they entered Caesarea. Now Cornelius was waiting for them, and had called together his relatives and close friends. </a:t>
            </a:r>
          </a:p>
          <a:p>
            <a:endParaRPr lang="en-US" b="1" dirty="0" smtClean="0">
              <a:hlinkClick r:id="rId3"/>
            </a:endParaRPr>
          </a:p>
          <a:p>
            <a:r>
              <a:rPr lang="en-US" b="1" dirty="0" smtClean="0"/>
              <a:t>James 2:1-7 </a:t>
            </a:r>
            <a:r>
              <a:rPr lang="en-US" dirty="0" smtClean="0"/>
              <a:t>My brethren, do not hold the faith of our Lord Jesus Christ, </a:t>
            </a:r>
            <a:r>
              <a:rPr lang="en-US" i="1" dirty="0" smtClean="0"/>
              <a:t>the Lord</a:t>
            </a:r>
            <a:r>
              <a:rPr lang="en-US" dirty="0" smtClean="0"/>
              <a:t> of glory, with partiality. </a:t>
            </a:r>
            <a:r>
              <a:rPr lang="en-US" baseline="30000" dirty="0" smtClean="0"/>
              <a:t>2 </a:t>
            </a:r>
            <a:r>
              <a:rPr lang="en-US" dirty="0" smtClean="0"/>
              <a:t>For if there should come into your assembly a man with gold rings, in fine apparel, and there should also come in a poor man in filthy clothes, </a:t>
            </a:r>
            <a:r>
              <a:rPr lang="en-US" baseline="30000" dirty="0" smtClean="0"/>
              <a:t>3 </a:t>
            </a:r>
            <a:r>
              <a:rPr lang="en-US" dirty="0" smtClean="0"/>
              <a:t>and you pay attention to the one wearing the fine clothes and say to him, “You sit here in a good place,” and say to the poor man, “You stand there,” or, “Sit here at my footstool,” </a:t>
            </a:r>
            <a:r>
              <a:rPr lang="en-US" baseline="30000" dirty="0" smtClean="0"/>
              <a:t>4 </a:t>
            </a:r>
            <a:r>
              <a:rPr lang="en-US" dirty="0" smtClean="0"/>
              <a:t>have you not shown partiality among yourselves, and become judges with evil thoughts?</a:t>
            </a:r>
          </a:p>
          <a:p>
            <a:r>
              <a:rPr lang="en-US" baseline="30000" dirty="0" smtClean="0"/>
              <a:t>5 </a:t>
            </a:r>
            <a:r>
              <a:rPr lang="en-US" dirty="0" smtClean="0"/>
              <a:t>Listen, my beloved brethren: Has God not chosen the poor of this world </a:t>
            </a:r>
            <a:r>
              <a:rPr lang="en-US" i="1" dirty="0" smtClean="0"/>
              <a:t>to be</a:t>
            </a:r>
            <a:r>
              <a:rPr lang="en-US" dirty="0" smtClean="0"/>
              <a:t> rich in faith and heirs of the kingdom which He promised to those who love Him? </a:t>
            </a:r>
            <a:r>
              <a:rPr lang="en-US" baseline="30000" dirty="0" smtClean="0"/>
              <a:t>6 </a:t>
            </a:r>
            <a:r>
              <a:rPr lang="en-US" dirty="0" smtClean="0"/>
              <a:t>But you have dishonored the poor man. Do not the rich oppress you and drag you into the courts? </a:t>
            </a:r>
            <a:r>
              <a:rPr lang="en-US" baseline="30000" dirty="0" smtClean="0"/>
              <a:t>7 </a:t>
            </a:r>
            <a:r>
              <a:rPr lang="en-US" dirty="0" smtClean="0"/>
              <a:t>Do they not blaspheme that noble name by which you are called?</a:t>
            </a:r>
          </a:p>
          <a:p>
            <a:endParaRPr lang="en-US" dirty="0" smtClean="0"/>
          </a:p>
          <a:p>
            <a:r>
              <a:rPr lang="en-US" b="1" dirty="0" smtClean="0"/>
              <a:t>2 Thessalonians 3:10 </a:t>
            </a:r>
            <a:r>
              <a:rPr lang="en-US" dirty="0" smtClean="0"/>
              <a:t>For even when we were with you, we commanded you this: If anyone will not work, neither shall he eat. </a:t>
            </a:r>
          </a:p>
          <a:p>
            <a:endParaRPr lang="en-US" dirty="0" smtClean="0"/>
          </a:p>
          <a:p>
            <a:r>
              <a:rPr lang="en-US" b="1" dirty="0" smtClean="0">
                <a:hlinkClick r:id="rId3"/>
              </a:rPr>
              <a:t>Acts 20:35</a:t>
            </a:r>
            <a:r>
              <a:rPr lang="en-US" b="1" dirty="0" smtClean="0"/>
              <a:t> </a:t>
            </a:r>
            <a:r>
              <a:rPr lang="en-US" dirty="0" smtClean="0"/>
              <a:t>In all things I have shown you that by working hard in this way we must help the weak and remember the words of the Lord Jesus, how he himself said, ‘It is more blessed to give than to receive.’” </a:t>
            </a:r>
          </a:p>
          <a:p>
            <a:endParaRPr lang="en-US" dirty="0" smtClean="0"/>
          </a:p>
          <a:p>
            <a:r>
              <a:rPr lang="en-US" b="1" dirty="0" smtClean="0">
                <a:hlinkClick r:id="rId4"/>
              </a:rPr>
              <a:t>Luke 6:38</a:t>
            </a:r>
            <a:r>
              <a:rPr lang="en-US" b="1" dirty="0" smtClean="0"/>
              <a:t> </a:t>
            </a:r>
            <a:r>
              <a:rPr lang="en-US" dirty="0" smtClean="0"/>
              <a:t>Give, and it will be given to you. Good measure, pressed down, shaken together, running over, will be put into your lap. For with the measure you use it will be measured back to you.” </a:t>
            </a:r>
          </a:p>
          <a:p>
            <a:endParaRPr lang="en-US" dirty="0"/>
          </a:p>
        </p:txBody>
      </p:sp>
      <p:sp>
        <p:nvSpPr>
          <p:cNvPr id="4" name="Slide Number Placeholder 3"/>
          <p:cNvSpPr>
            <a:spLocks noGrp="1"/>
          </p:cNvSpPr>
          <p:nvPr>
            <p:ph type="sldNum" sz="quarter" idx="10"/>
          </p:nvPr>
        </p:nvSpPr>
        <p:spPr/>
        <p:txBody>
          <a:bodyPr/>
          <a:lstStyle/>
          <a:p>
            <a:fld id="{727519CA-F07A-49F1-8724-8DC38D538FAC}" type="slidenum">
              <a:rPr lang="en-US" smtClean="0"/>
              <a:t>3</a:t>
            </a:fld>
            <a:endParaRPr lang="en-US"/>
          </a:p>
        </p:txBody>
      </p:sp>
    </p:spTree>
    <p:extLst>
      <p:ext uri="{BB962C8B-B14F-4D97-AF65-F5344CB8AC3E}">
        <p14:creationId xmlns:p14="http://schemas.microsoft.com/office/powerpoint/2010/main" val="2472159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Proverbs 13:24</a:t>
            </a:r>
            <a:r>
              <a:rPr lang="en-US" baseline="30000" dirty="0" smtClean="0"/>
              <a:t> </a:t>
            </a:r>
            <a:r>
              <a:rPr lang="en-US" dirty="0" smtClean="0"/>
              <a:t>He who spares his rod hates his son,</a:t>
            </a:r>
            <a:br>
              <a:rPr lang="en-US" dirty="0" smtClean="0"/>
            </a:br>
            <a:r>
              <a:rPr lang="en-US" dirty="0" smtClean="0"/>
              <a:t>But he who loves him disciplines him promptly.</a:t>
            </a:r>
          </a:p>
          <a:p>
            <a:pPr defTabSz="939363"/>
            <a:endParaRPr lang="en-US" dirty="0" smtClean="0">
              <a:hlinkClick r:id="rId3"/>
            </a:endParaRPr>
          </a:p>
          <a:p>
            <a:pPr defTabSz="939363"/>
            <a:r>
              <a:rPr lang="en-US" dirty="0" smtClean="0">
                <a:hlinkClick r:id="rId3"/>
              </a:rPr>
              <a:t>James 3:13</a:t>
            </a:r>
            <a:r>
              <a:rPr lang="en-US" dirty="0" smtClean="0"/>
              <a:t>-17 Who </a:t>
            </a:r>
            <a:r>
              <a:rPr lang="en-US" i="1" dirty="0" smtClean="0"/>
              <a:t>is</a:t>
            </a:r>
            <a:r>
              <a:rPr lang="en-US" dirty="0" smtClean="0"/>
              <a:t> wise and understanding among you? Let him show by good conduct </a:t>
            </a:r>
            <a:r>
              <a:rPr lang="en-US" i="1" dirty="0" smtClean="0"/>
              <a:t>that</a:t>
            </a:r>
            <a:r>
              <a:rPr lang="en-US" dirty="0" smtClean="0"/>
              <a:t> his works </a:t>
            </a:r>
            <a:r>
              <a:rPr lang="en-US" i="1" dirty="0" smtClean="0"/>
              <a:t>are done</a:t>
            </a:r>
            <a:r>
              <a:rPr lang="en-US" dirty="0" smtClean="0"/>
              <a:t> in the meekness of wisdom. </a:t>
            </a:r>
            <a:r>
              <a:rPr lang="en-US" baseline="30000" dirty="0" smtClean="0"/>
              <a:t>14 </a:t>
            </a:r>
            <a:r>
              <a:rPr lang="en-US" dirty="0" smtClean="0"/>
              <a:t>But if you have bitter envy and self-seeking in your hearts, do not boast and lie against the truth. </a:t>
            </a:r>
            <a:r>
              <a:rPr lang="en-US" baseline="30000" dirty="0" smtClean="0"/>
              <a:t>15 </a:t>
            </a:r>
            <a:r>
              <a:rPr lang="en-US" dirty="0" smtClean="0"/>
              <a:t>This wisdom does not descend from above, but </a:t>
            </a:r>
            <a:r>
              <a:rPr lang="en-US" i="1" dirty="0" smtClean="0"/>
              <a:t>is</a:t>
            </a:r>
            <a:r>
              <a:rPr lang="en-US" dirty="0" smtClean="0"/>
              <a:t> earthly, sensual, demonic. </a:t>
            </a:r>
            <a:r>
              <a:rPr lang="en-US" baseline="30000" dirty="0" smtClean="0"/>
              <a:t>16 </a:t>
            </a:r>
            <a:r>
              <a:rPr lang="en-US" dirty="0" smtClean="0"/>
              <a:t>For where envy and self-seeking </a:t>
            </a:r>
            <a:r>
              <a:rPr lang="en-US" i="1" dirty="0" smtClean="0"/>
              <a:t>exist,</a:t>
            </a:r>
            <a:r>
              <a:rPr lang="en-US" dirty="0" smtClean="0"/>
              <a:t> confusion and every evil thing </a:t>
            </a:r>
            <a:r>
              <a:rPr lang="en-US" i="1" dirty="0" smtClean="0"/>
              <a:t>are</a:t>
            </a:r>
            <a:r>
              <a:rPr lang="en-US" dirty="0" smtClean="0"/>
              <a:t> there. </a:t>
            </a:r>
            <a:r>
              <a:rPr lang="en-US" baseline="30000" dirty="0" smtClean="0"/>
              <a:t>17 </a:t>
            </a:r>
            <a:r>
              <a:rPr lang="en-US" dirty="0" smtClean="0"/>
              <a:t>But the wisdom that is from above is first pure, then peaceable, gentle, willing to yield, full of mercy and good fruits, without partiality and without hypocrisy. </a:t>
            </a:r>
            <a:r>
              <a:rPr lang="en-US" baseline="30000" dirty="0" smtClean="0"/>
              <a:t>18 </a:t>
            </a:r>
            <a:r>
              <a:rPr lang="en-US" dirty="0" smtClean="0"/>
              <a:t>Now the fruit of righteousness is sown in peace by those who make peace.</a:t>
            </a:r>
          </a:p>
          <a:p>
            <a:pPr defTabSz="939363"/>
            <a:endParaRPr lang="en-US" dirty="0" smtClean="0"/>
          </a:p>
          <a:p>
            <a:pPr defTabSz="939363"/>
            <a:r>
              <a:rPr lang="en-US" dirty="0" smtClean="0"/>
              <a:t>DON’T BE AFRAID TO BE THE BOSS!</a:t>
            </a:r>
          </a:p>
          <a:p>
            <a:endParaRPr lang="en-US" dirty="0"/>
          </a:p>
        </p:txBody>
      </p:sp>
      <p:sp>
        <p:nvSpPr>
          <p:cNvPr id="4" name="Slide Number Placeholder 3"/>
          <p:cNvSpPr>
            <a:spLocks noGrp="1"/>
          </p:cNvSpPr>
          <p:nvPr>
            <p:ph type="sldNum" sz="quarter" idx="10"/>
          </p:nvPr>
        </p:nvSpPr>
        <p:spPr/>
        <p:txBody>
          <a:bodyPr/>
          <a:lstStyle/>
          <a:p>
            <a:fld id="{727519CA-F07A-49F1-8724-8DC38D538FAC}" type="slidenum">
              <a:rPr lang="en-US" smtClean="0"/>
              <a:t>4</a:t>
            </a:fld>
            <a:endParaRPr lang="en-US"/>
          </a:p>
        </p:txBody>
      </p:sp>
    </p:spTree>
    <p:extLst>
      <p:ext uri="{BB962C8B-B14F-4D97-AF65-F5344CB8AC3E}">
        <p14:creationId xmlns:p14="http://schemas.microsoft.com/office/powerpoint/2010/main" val="20502680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A74DDD-9795-4C76-A529-ACA89E75D203}"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B4A9E-4080-4679-8D13-9C3B4FF7C141}"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723" y="0"/>
            <a:ext cx="9144000" cy="6858000"/>
          </a:xfrm>
          <a:prstGeom prst="rect">
            <a:avLst/>
          </a:prstGeom>
        </p:spPr>
      </p:pic>
    </p:spTree>
    <p:extLst>
      <p:ext uri="{BB962C8B-B14F-4D97-AF65-F5344CB8AC3E}">
        <p14:creationId xmlns:p14="http://schemas.microsoft.com/office/powerpoint/2010/main" val="3462724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A74DDD-9795-4C76-A529-ACA89E75D203}"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B4A9E-4080-4679-8D13-9C3B4FF7C141}" type="slidenum">
              <a:rPr lang="en-US" smtClean="0"/>
              <a:t>‹#›</a:t>
            </a:fld>
            <a:endParaRPr lang="en-US"/>
          </a:p>
        </p:txBody>
      </p:sp>
    </p:spTree>
    <p:extLst>
      <p:ext uri="{BB962C8B-B14F-4D97-AF65-F5344CB8AC3E}">
        <p14:creationId xmlns:p14="http://schemas.microsoft.com/office/powerpoint/2010/main" val="4056175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A74DDD-9795-4C76-A529-ACA89E75D203}"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B4A9E-4080-4679-8D13-9C3B4FF7C141}" type="slidenum">
              <a:rPr lang="en-US" smtClean="0"/>
              <a:t>‹#›</a:t>
            </a:fld>
            <a:endParaRPr lang="en-US"/>
          </a:p>
        </p:txBody>
      </p:sp>
    </p:spTree>
    <p:extLst>
      <p:ext uri="{BB962C8B-B14F-4D97-AF65-F5344CB8AC3E}">
        <p14:creationId xmlns:p14="http://schemas.microsoft.com/office/powerpoint/2010/main" val="2514470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F1E7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0"/>
            <a:ext cx="9144000" cy="6858000"/>
          </a:xfrm>
          <a:prstGeom prst="rect">
            <a:avLst/>
          </a:prstGeom>
          <a:blipFill dpi="0" rotWithShape="1">
            <a:blip r:embed="rId2">
              <a:alphaModFix amt="77000"/>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0A74DDD-9795-4C76-A529-ACA89E75D203}"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B4A9E-4080-4679-8D13-9C3B4FF7C141}" type="slidenum">
              <a:rPr lang="en-US" smtClean="0"/>
              <a:t>‹#›</a:t>
            </a:fld>
            <a:endParaRPr lang="en-US"/>
          </a:p>
        </p:txBody>
      </p:sp>
    </p:spTree>
    <p:extLst>
      <p:ext uri="{BB962C8B-B14F-4D97-AF65-F5344CB8AC3E}">
        <p14:creationId xmlns:p14="http://schemas.microsoft.com/office/powerpoint/2010/main" val="2192884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A74DDD-9795-4C76-A529-ACA89E75D203}"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B4A9E-4080-4679-8D13-9C3B4FF7C141}" type="slidenum">
              <a:rPr lang="en-US" smtClean="0"/>
              <a:t>‹#›</a:t>
            </a:fld>
            <a:endParaRPr lang="en-US"/>
          </a:p>
        </p:txBody>
      </p:sp>
    </p:spTree>
    <p:extLst>
      <p:ext uri="{BB962C8B-B14F-4D97-AF65-F5344CB8AC3E}">
        <p14:creationId xmlns:p14="http://schemas.microsoft.com/office/powerpoint/2010/main" val="1631693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A74DDD-9795-4C76-A529-ACA89E75D203}" type="datetimeFigureOut">
              <a:rPr lang="en-US" smtClean="0"/>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B4A9E-4080-4679-8D13-9C3B4FF7C141}" type="slidenum">
              <a:rPr lang="en-US" smtClean="0"/>
              <a:t>‹#›</a:t>
            </a:fld>
            <a:endParaRPr lang="en-US"/>
          </a:p>
        </p:txBody>
      </p:sp>
    </p:spTree>
    <p:extLst>
      <p:ext uri="{BB962C8B-B14F-4D97-AF65-F5344CB8AC3E}">
        <p14:creationId xmlns:p14="http://schemas.microsoft.com/office/powerpoint/2010/main" val="209509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A74DDD-9795-4C76-A529-ACA89E75D203}" type="datetimeFigureOut">
              <a:rPr lang="en-US" smtClean="0"/>
              <a:t>1/20/2016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2B4A9E-4080-4679-8D13-9C3B4FF7C141}" type="slidenum">
              <a:rPr lang="en-US" smtClean="0"/>
              <a:t>‹#›</a:t>
            </a:fld>
            <a:endParaRPr lang="en-US"/>
          </a:p>
        </p:txBody>
      </p:sp>
    </p:spTree>
    <p:extLst>
      <p:ext uri="{BB962C8B-B14F-4D97-AF65-F5344CB8AC3E}">
        <p14:creationId xmlns:p14="http://schemas.microsoft.com/office/powerpoint/2010/main" val="1457855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A74DDD-9795-4C76-A529-ACA89E75D203}" type="datetimeFigureOut">
              <a:rPr lang="en-US" smtClean="0"/>
              <a:t>1/20/2016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2B4A9E-4080-4679-8D13-9C3B4FF7C141}" type="slidenum">
              <a:rPr lang="en-US" smtClean="0"/>
              <a:t>‹#›</a:t>
            </a:fld>
            <a:endParaRPr lang="en-US"/>
          </a:p>
        </p:txBody>
      </p:sp>
    </p:spTree>
    <p:extLst>
      <p:ext uri="{BB962C8B-B14F-4D97-AF65-F5344CB8AC3E}">
        <p14:creationId xmlns:p14="http://schemas.microsoft.com/office/powerpoint/2010/main" val="2514302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A74DDD-9795-4C76-A529-ACA89E75D203}" type="datetimeFigureOut">
              <a:rPr lang="en-US" smtClean="0"/>
              <a:t>1/20/2016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2B4A9E-4080-4679-8D13-9C3B4FF7C141}" type="slidenum">
              <a:rPr lang="en-US" smtClean="0"/>
              <a:t>‹#›</a:t>
            </a:fld>
            <a:endParaRPr lang="en-US"/>
          </a:p>
        </p:txBody>
      </p:sp>
    </p:spTree>
    <p:extLst>
      <p:ext uri="{BB962C8B-B14F-4D97-AF65-F5344CB8AC3E}">
        <p14:creationId xmlns:p14="http://schemas.microsoft.com/office/powerpoint/2010/main" val="3143121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A74DDD-9795-4C76-A529-ACA89E75D203}" type="datetimeFigureOut">
              <a:rPr lang="en-US" smtClean="0"/>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B4A9E-4080-4679-8D13-9C3B4FF7C141}" type="slidenum">
              <a:rPr lang="en-US" smtClean="0"/>
              <a:t>‹#›</a:t>
            </a:fld>
            <a:endParaRPr lang="en-US"/>
          </a:p>
        </p:txBody>
      </p:sp>
    </p:spTree>
    <p:extLst>
      <p:ext uri="{BB962C8B-B14F-4D97-AF65-F5344CB8AC3E}">
        <p14:creationId xmlns:p14="http://schemas.microsoft.com/office/powerpoint/2010/main" val="1487309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A74DDD-9795-4C76-A529-ACA89E75D203}" type="datetimeFigureOut">
              <a:rPr lang="en-US" smtClean="0"/>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B4A9E-4080-4679-8D13-9C3B4FF7C141}" type="slidenum">
              <a:rPr lang="en-US" smtClean="0"/>
              <a:t>‹#›</a:t>
            </a:fld>
            <a:endParaRPr lang="en-US"/>
          </a:p>
        </p:txBody>
      </p:sp>
    </p:spTree>
    <p:extLst>
      <p:ext uri="{BB962C8B-B14F-4D97-AF65-F5344CB8AC3E}">
        <p14:creationId xmlns:p14="http://schemas.microsoft.com/office/powerpoint/2010/main" val="2756846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A74DDD-9795-4C76-A529-ACA89E75D203}" type="datetimeFigureOut">
              <a:rPr lang="en-US" smtClean="0"/>
              <a:t>1/20/2016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2B4A9E-4080-4679-8D13-9C3B4FF7C141}" type="slidenum">
              <a:rPr lang="en-US" smtClean="0"/>
              <a:t>‹#›</a:t>
            </a:fld>
            <a:endParaRPr lang="en-US"/>
          </a:p>
        </p:txBody>
      </p:sp>
    </p:spTree>
    <p:extLst>
      <p:ext uri="{BB962C8B-B14F-4D97-AF65-F5344CB8AC3E}">
        <p14:creationId xmlns:p14="http://schemas.microsoft.com/office/powerpoint/2010/main" val="582659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1066800"/>
            <a:ext cx="6400800" cy="1981200"/>
          </a:xfrm>
        </p:spPr>
        <p:txBody>
          <a:bodyPr>
            <a:noAutofit/>
          </a:bodyPr>
          <a:lstStyle/>
          <a:p>
            <a:r>
              <a:rPr lang="en-US" sz="13800"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rPr>
              <a:t>Proverbs</a:t>
            </a:r>
            <a:endParaRPr lang="en-US" sz="13800"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endParaRPr>
          </a:p>
        </p:txBody>
      </p:sp>
      <p:sp>
        <p:nvSpPr>
          <p:cNvPr id="5" name="TextBox 4"/>
          <p:cNvSpPr txBox="1"/>
          <p:nvPr/>
        </p:nvSpPr>
        <p:spPr>
          <a:xfrm>
            <a:off x="304800" y="3886200"/>
            <a:ext cx="8382000" cy="1200329"/>
          </a:xfrm>
          <a:prstGeom prst="rect">
            <a:avLst/>
          </a:prstGeom>
          <a:noFill/>
        </p:spPr>
        <p:txBody>
          <a:bodyPr wrap="square" rtlCol="0">
            <a:spAutoFit/>
          </a:bodyPr>
          <a:lstStyle/>
          <a:p>
            <a:r>
              <a:rPr lang="en-US" sz="2400" b="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Adobe Hebrew" pitchFamily="18" charset="-79"/>
              </a:rPr>
              <a:t>Proverbs: Lesson 8</a:t>
            </a:r>
          </a:p>
          <a:p>
            <a:r>
              <a:rPr lang="en-US" sz="2400" b="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Adobe Hebrew" pitchFamily="18" charset="-79"/>
              </a:rPr>
              <a:t>Wisdom in Relationships: How Am I </a:t>
            </a:r>
            <a:r>
              <a:rPr lang="en-US" sz="2400" b="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Adobe Hebrew" pitchFamily="18" charset="-79"/>
              </a:rPr>
              <a:t>Making the World Better?</a:t>
            </a:r>
            <a:endParaRPr lang="en-US" sz="2400" b="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Adobe Hebrew" pitchFamily="18" charset="-79"/>
            </a:endParaRPr>
          </a:p>
          <a:p>
            <a:r>
              <a:rPr lang="en-US" sz="2400" b="1" dirty="0" smtClean="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Adobe Hebrew" pitchFamily="18" charset="-79"/>
              </a:rPr>
              <a:t>Proverbs 27-29</a:t>
            </a:r>
            <a:endParaRPr lang="en-US" sz="2400" b="1" dirty="0">
              <a:solidFill>
                <a:schemeClr val="bg1">
                  <a:lumMod val="95000"/>
                </a:schemeClr>
              </a:solidFill>
              <a:effectLst>
                <a:outerShdw blurRad="38100" dist="38100" dir="2700000" algn="tl">
                  <a:srgbClr val="000000">
                    <a:alpha val="43137"/>
                  </a:srgbClr>
                </a:outerShdw>
              </a:effectLst>
              <a:latin typeface="Garamond" panose="02020404030301010803" pitchFamily="18" charset="0"/>
              <a:cs typeface="Adobe Hebrew" pitchFamily="18" charset="-79"/>
            </a:endParaRPr>
          </a:p>
        </p:txBody>
      </p:sp>
      <p:sp>
        <p:nvSpPr>
          <p:cNvPr id="2" name="TextBox 1"/>
          <p:cNvSpPr txBox="1"/>
          <p:nvPr/>
        </p:nvSpPr>
        <p:spPr>
          <a:xfrm>
            <a:off x="2514600" y="914400"/>
            <a:ext cx="4114800" cy="923330"/>
          </a:xfrm>
          <a:prstGeom prst="rect">
            <a:avLst/>
          </a:prstGeom>
          <a:noFill/>
        </p:spPr>
        <p:txBody>
          <a:bodyPr wrap="square" rtlCol="0">
            <a:spAutoFit/>
          </a:bodyPr>
          <a:lstStyle/>
          <a:p>
            <a:r>
              <a:rPr lang="en-US" sz="5400" dirty="0" smtClean="0">
                <a:solidFill>
                  <a:schemeClr val="bg1"/>
                </a:solidFill>
                <a:effectLst>
                  <a:outerShdw blurRad="38100" dist="38100" dir="2700000" algn="tl">
                    <a:srgbClr val="000000">
                      <a:alpha val="43137"/>
                    </a:srgbClr>
                  </a:outerShdw>
                </a:effectLst>
                <a:latin typeface="Freestyle Script" panose="030804020302050B0404" pitchFamily="66" charset="0"/>
              </a:rPr>
              <a:t>A Ladies’ Study of </a:t>
            </a:r>
            <a:endParaRPr lang="en-US" sz="5400" dirty="0">
              <a:solidFill>
                <a:schemeClr val="bg1"/>
              </a:solidFill>
              <a:effectLst>
                <a:outerShdw blurRad="38100" dist="38100" dir="2700000" algn="tl">
                  <a:srgbClr val="000000">
                    <a:alpha val="43137"/>
                  </a:srgbClr>
                </a:outerShdw>
              </a:effectLst>
              <a:latin typeface="Freestyle Script" panose="030804020302050B0404" pitchFamily="66" charset="0"/>
            </a:endParaRPr>
          </a:p>
        </p:txBody>
      </p:sp>
      <p:sp>
        <p:nvSpPr>
          <p:cNvPr id="4" name="TextBox 3"/>
          <p:cNvSpPr txBox="1"/>
          <p:nvPr/>
        </p:nvSpPr>
        <p:spPr>
          <a:xfrm>
            <a:off x="0" y="5791200"/>
            <a:ext cx="9144000" cy="646331"/>
          </a:xfrm>
          <a:prstGeom prst="rect">
            <a:avLst/>
          </a:prstGeom>
          <a:solidFill>
            <a:schemeClr val="bg1">
              <a:lumMod val="95000"/>
              <a:alpha val="55000"/>
            </a:schemeClr>
          </a:solidFill>
        </p:spPr>
        <p:txBody>
          <a:bodyPr wrap="square" rtlCol="0">
            <a:spAutoFit/>
          </a:bodyPr>
          <a:lstStyle/>
          <a:p>
            <a:r>
              <a:rPr lang="en-US" b="1" dirty="0" smtClean="0"/>
              <a:t>Some material taken from  </a:t>
            </a:r>
            <a:r>
              <a:rPr lang="en-US" b="1" u="sng" dirty="0" smtClean="0"/>
              <a:t>BE WISE God’s Way</a:t>
            </a:r>
            <a:r>
              <a:rPr lang="en-US" b="1" dirty="0" smtClean="0"/>
              <a:t>, by Adam </a:t>
            </a:r>
            <a:r>
              <a:rPr lang="en-US" b="1" dirty="0" err="1" smtClean="0"/>
              <a:t>Faughn</a:t>
            </a:r>
            <a:endParaRPr lang="en-US" b="1" dirty="0" smtClean="0"/>
          </a:p>
          <a:p>
            <a:endParaRPr lang="en-US" dirty="0"/>
          </a:p>
        </p:txBody>
      </p:sp>
    </p:spTree>
    <p:extLst>
      <p:ext uri="{BB962C8B-B14F-4D97-AF65-F5344CB8AC3E}">
        <p14:creationId xmlns:p14="http://schemas.microsoft.com/office/powerpoint/2010/main" val="4279968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960437"/>
          </a:xfrm>
        </p:spPr>
        <p:txBody>
          <a:bodyPr>
            <a:noAutofit/>
          </a:bodyPr>
          <a:lstStyle/>
          <a:p>
            <a:pPr algn="l"/>
            <a:r>
              <a:rPr lang="en-US" sz="3200" dirty="0" smtClean="0">
                <a:latin typeface="Garamond" panose="02020404030301010803" pitchFamily="18" charset="0"/>
                <a:cs typeface="Adobe Hebrew" pitchFamily="18" charset="-79"/>
              </a:rPr>
              <a:t>A Wise Woman is Careful with Others (Proverbs 27)</a:t>
            </a:r>
            <a:endParaRPr lang="en-US" sz="3200" dirty="0">
              <a:latin typeface="Garamond" panose="02020404030301010803" pitchFamily="18" charset="0"/>
              <a:cs typeface="Adobe Hebrew" pitchFamily="18" charset="-79"/>
            </a:endParaRPr>
          </a:p>
        </p:txBody>
      </p:sp>
      <p:sp>
        <p:nvSpPr>
          <p:cNvPr id="3" name="Content Placeholder 2"/>
          <p:cNvSpPr>
            <a:spLocks noGrp="1"/>
          </p:cNvSpPr>
          <p:nvPr>
            <p:ph idx="1"/>
          </p:nvPr>
        </p:nvSpPr>
        <p:spPr>
          <a:xfrm>
            <a:off x="381000" y="914400"/>
            <a:ext cx="8382000" cy="4327526"/>
          </a:xfrm>
        </p:spPr>
        <p:txBody>
          <a:bodyPr>
            <a:normAutofit/>
          </a:bodyPr>
          <a:lstStyle/>
          <a:p>
            <a:r>
              <a:rPr lang="en-US" sz="2400" dirty="0" smtClean="0">
                <a:effectLst>
                  <a:outerShdw blurRad="38100" dist="38100" dir="2700000" algn="tl">
                    <a:srgbClr val="000000">
                      <a:alpha val="43137"/>
                    </a:srgbClr>
                  </a:outerShdw>
                </a:effectLst>
              </a:rPr>
              <a:t>She is not boastful (27:1-3)</a:t>
            </a:r>
          </a:p>
          <a:p>
            <a:pPr lvl="1"/>
            <a:r>
              <a:rPr lang="en-US" sz="2000" dirty="0" smtClean="0">
                <a:effectLst>
                  <a:outerShdw blurRad="38100" dist="38100" dir="2700000" algn="tl">
                    <a:srgbClr val="000000">
                      <a:alpha val="43137"/>
                    </a:srgbClr>
                  </a:outerShdw>
                </a:effectLst>
              </a:rPr>
              <a:t>She recognizes tomorrow is not promised (v. 1, James 4:13-17)</a:t>
            </a:r>
          </a:p>
          <a:p>
            <a:pPr lvl="1"/>
            <a:r>
              <a:rPr lang="en-US" sz="2000" dirty="0" smtClean="0">
                <a:effectLst>
                  <a:outerShdw blurRad="38100" dist="38100" dir="2700000" algn="tl">
                    <a:srgbClr val="000000">
                      <a:alpha val="43137"/>
                    </a:srgbClr>
                  </a:outerShdw>
                </a:effectLst>
              </a:rPr>
              <a:t>She recognizes the folly in self-promotion (v.2, Luke 18:9-14)</a:t>
            </a:r>
          </a:p>
          <a:p>
            <a:pPr lvl="1"/>
            <a:r>
              <a:rPr lang="en-US" sz="2000" dirty="0" smtClean="0">
                <a:effectLst>
                  <a:outerShdw blurRad="38100" dist="38100" dir="2700000" algn="tl">
                    <a:srgbClr val="000000">
                      <a:alpha val="43137"/>
                    </a:srgbClr>
                  </a:outerShdw>
                </a:effectLst>
              </a:rPr>
              <a:t>She recognizes the anger of foolish wrath (v.3, Romans 2:5-11)</a:t>
            </a:r>
          </a:p>
          <a:p>
            <a:r>
              <a:rPr lang="en-US" sz="2400" dirty="0" smtClean="0">
                <a:effectLst>
                  <a:outerShdw blurRad="38100" dist="38100" dir="2700000" algn="tl">
                    <a:srgbClr val="000000">
                      <a:alpha val="43137"/>
                    </a:srgbClr>
                  </a:outerShdw>
                </a:effectLst>
              </a:rPr>
              <a:t>She is not jealous (27:4)</a:t>
            </a:r>
          </a:p>
          <a:p>
            <a:r>
              <a:rPr lang="en-US" sz="2400" dirty="0" smtClean="0">
                <a:effectLst>
                  <a:outerShdw blurRad="38100" dist="38100" dir="2700000" algn="tl">
                    <a:srgbClr val="000000">
                      <a:alpha val="43137"/>
                    </a:srgbClr>
                  </a:outerShdw>
                </a:effectLst>
              </a:rPr>
              <a:t>She is compassionate (</a:t>
            </a:r>
            <a:r>
              <a:rPr lang="en-US" sz="2400" dirty="0" smtClean="0">
                <a:effectLst>
                  <a:outerShdw blurRad="38100" dist="38100" dir="2700000" algn="tl">
                    <a:srgbClr val="000000">
                      <a:alpha val="43137"/>
                    </a:srgbClr>
                  </a:outerShdw>
                </a:effectLst>
              </a:rPr>
              <a:t>27:10-15)</a:t>
            </a:r>
          </a:p>
          <a:p>
            <a:pPr lvl="1"/>
            <a:r>
              <a:rPr lang="en-US" sz="2000" dirty="0" smtClean="0">
                <a:effectLst>
                  <a:outerShdw blurRad="38100" dist="38100" dir="2700000" algn="tl">
                    <a:srgbClr val="000000">
                      <a:alpha val="43137"/>
                    </a:srgbClr>
                  </a:outerShdw>
                </a:effectLst>
              </a:rPr>
              <a:t>She </a:t>
            </a:r>
            <a:r>
              <a:rPr lang="en-US" sz="2000" b="1" i="1" dirty="0" smtClean="0">
                <a:effectLst>
                  <a:outerShdw blurRad="38100" dist="38100" dir="2700000" algn="tl">
                    <a:srgbClr val="000000">
                      <a:alpha val="43137"/>
                    </a:srgbClr>
                  </a:outerShdw>
                </a:effectLst>
              </a:rPr>
              <a:t>decides</a:t>
            </a:r>
            <a:r>
              <a:rPr lang="en-US" sz="2000" dirty="0" smtClean="0">
                <a:effectLst>
                  <a:outerShdw blurRad="38100" dist="38100" dir="2700000" algn="tl">
                    <a:srgbClr val="000000">
                      <a:alpha val="43137"/>
                    </a:srgbClr>
                  </a:outerShdw>
                </a:effectLst>
              </a:rPr>
              <a:t> to be a good neighbor (v. 10, Luke 10:36-37)</a:t>
            </a:r>
          </a:p>
          <a:p>
            <a:pPr lvl="1"/>
            <a:r>
              <a:rPr lang="en-US" sz="2000" dirty="0" smtClean="0">
                <a:effectLst>
                  <a:outerShdw blurRad="38100" dist="38100" dir="2700000" algn="tl">
                    <a:srgbClr val="000000">
                      <a:alpha val="43137"/>
                    </a:srgbClr>
                  </a:outerShdw>
                </a:effectLst>
              </a:rPr>
              <a:t>She pays attention to her surroundings (v. 12)</a:t>
            </a:r>
          </a:p>
          <a:p>
            <a:pPr lvl="1"/>
            <a:r>
              <a:rPr lang="en-US" sz="2000" dirty="0" smtClean="0">
                <a:effectLst>
                  <a:outerShdw blurRad="38100" dist="38100" dir="2700000" algn="tl">
                    <a:srgbClr val="000000">
                      <a:alpha val="43137"/>
                    </a:srgbClr>
                  </a:outerShdw>
                </a:effectLst>
              </a:rPr>
              <a:t>She is considerate of others, and their circumstances (v 14)</a:t>
            </a:r>
          </a:p>
          <a:p>
            <a:pPr lvl="1"/>
            <a:r>
              <a:rPr lang="en-US" sz="2000" dirty="0" smtClean="0">
                <a:effectLst>
                  <a:outerShdw blurRad="38100" dist="38100" dir="2700000" algn="tl">
                    <a:srgbClr val="000000">
                      <a:alpha val="43137"/>
                    </a:srgbClr>
                  </a:outerShdw>
                </a:effectLst>
              </a:rPr>
              <a:t>She lives in peace with those around her (v. 15, Matthew 5:9)</a:t>
            </a:r>
            <a:endParaRPr lang="en-US" sz="2000" dirty="0">
              <a:effectLst>
                <a:outerShdw blurRad="38100" dist="38100" dir="2700000" algn="tl">
                  <a:srgbClr val="000000">
                    <a:alpha val="43137"/>
                  </a:srgbClr>
                </a:outerShdw>
              </a:effectLst>
            </a:endParaRPr>
          </a:p>
          <a:p>
            <a:endParaRPr lang="en-US" sz="24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00716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762000"/>
          </a:xfrm>
        </p:spPr>
        <p:txBody>
          <a:bodyPr>
            <a:noAutofit/>
          </a:bodyPr>
          <a:lstStyle/>
          <a:p>
            <a:pPr algn="l"/>
            <a:r>
              <a:rPr lang="en-US" sz="2800" dirty="0">
                <a:latin typeface="Garamond" panose="02020404030301010803" pitchFamily="18" charset="0"/>
                <a:cs typeface="Adobe Hebrew" pitchFamily="18" charset="-79"/>
              </a:rPr>
              <a:t>A Wise </a:t>
            </a:r>
            <a:r>
              <a:rPr lang="en-US" sz="2800" dirty="0" smtClean="0">
                <a:latin typeface="Garamond" panose="02020404030301010803" pitchFamily="18" charset="0"/>
                <a:cs typeface="Adobe Hebrew" pitchFamily="18" charset="-79"/>
              </a:rPr>
              <a:t>Woman </a:t>
            </a:r>
            <a:r>
              <a:rPr lang="en-US" sz="2800" dirty="0" smtClean="0">
                <a:latin typeface="Garamond" panose="02020404030301010803" pitchFamily="18" charset="0"/>
                <a:cs typeface="Adobe Hebrew" pitchFamily="18" charset="-79"/>
              </a:rPr>
              <a:t>Is Careful About Money and Status (Prov. 28)</a:t>
            </a:r>
            <a:endParaRPr lang="en-US" sz="2800" dirty="0">
              <a:latin typeface="Garamond" panose="02020404030301010803" pitchFamily="18" charset="0"/>
              <a:cs typeface="Adobe Hebrew" pitchFamily="18" charset="-79"/>
            </a:endParaRPr>
          </a:p>
        </p:txBody>
      </p:sp>
      <p:sp>
        <p:nvSpPr>
          <p:cNvPr id="3" name="Content Placeholder 2"/>
          <p:cNvSpPr>
            <a:spLocks noGrp="1"/>
          </p:cNvSpPr>
          <p:nvPr>
            <p:ph idx="1"/>
          </p:nvPr>
        </p:nvSpPr>
        <p:spPr>
          <a:xfrm>
            <a:off x="304800" y="1143000"/>
            <a:ext cx="8458200" cy="4229046"/>
          </a:xfrm>
        </p:spPr>
        <p:txBody>
          <a:bodyPr>
            <a:noAutofit/>
          </a:bodyPr>
          <a:lstStyle/>
          <a:p>
            <a:r>
              <a:rPr lang="en-US" sz="2400" dirty="0" smtClean="0">
                <a:effectLst>
                  <a:outerShdw blurRad="38100" dist="38100" dir="2700000" algn="tl">
                    <a:srgbClr val="000000">
                      <a:alpha val="43137"/>
                    </a:srgbClr>
                  </a:outerShdw>
                </a:effectLst>
              </a:rPr>
              <a:t>She does not show partiality because of appearance (v. 21)</a:t>
            </a:r>
          </a:p>
          <a:p>
            <a:pPr lvl="1"/>
            <a:r>
              <a:rPr lang="en-US" sz="2000" dirty="0" smtClean="0">
                <a:effectLst>
                  <a:outerShdw blurRad="38100" dist="38100" dir="2700000" algn="tl">
                    <a:srgbClr val="000000">
                      <a:alpha val="43137"/>
                    </a:srgbClr>
                  </a:outerShdw>
                </a:effectLst>
              </a:rPr>
              <a:t>She knows that God sees all as equals (Acts 10:34)</a:t>
            </a:r>
          </a:p>
          <a:p>
            <a:pPr lvl="1"/>
            <a:r>
              <a:rPr lang="en-US" sz="2000" dirty="0" smtClean="0">
                <a:effectLst>
                  <a:outerShdw blurRad="38100" dist="38100" dir="2700000" algn="tl">
                    <a:srgbClr val="000000">
                      <a:alpha val="43137"/>
                    </a:srgbClr>
                  </a:outerShdw>
                </a:effectLst>
              </a:rPr>
              <a:t>She knows that showing partiality is sin (James 2:1-7)</a:t>
            </a:r>
            <a:endParaRPr lang="en-US" sz="2000" dirty="0" smtClean="0">
              <a:effectLst>
                <a:outerShdw blurRad="38100" dist="38100" dir="2700000" algn="tl">
                  <a:srgbClr val="000000">
                    <a:alpha val="43137"/>
                  </a:srgbClr>
                </a:outerShdw>
              </a:effectLst>
            </a:endParaRPr>
          </a:p>
          <a:p>
            <a:r>
              <a:rPr lang="en-US" sz="2400" dirty="0" smtClean="0">
                <a:effectLst>
                  <a:outerShdw blurRad="38100" dist="38100" dir="2700000" algn="tl">
                    <a:srgbClr val="000000">
                      <a:alpha val="43137"/>
                    </a:srgbClr>
                  </a:outerShdw>
                </a:effectLst>
              </a:rPr>
              <a:t>She strives to earn her money honestly (v. 22)</a:t>
            </a:r>
          </a:p>
          <a:p>
            <a:pPr lvl="1"/>
            <a:r>
              <a:rPr lang="en-US" sz="2000" dirty="0" smtClean="0">
                <a:effectLst>
                  <a:outerShdw blurRad="38100" dist="38100" dir="2700000" algn="tl">
                    <a:srgbClr val="000000">
                      <a:alpha val="43137"/>
                    </a:srgbClr>
                  </a:outerShdw>
                </a:effectLst>
              </a:rPr>
              <a:t>She knows that chasing money is fruitless (v. 22)</a:t>
            </a:r>
          </a:p>
          <a:p>
            <a:pPr lvl="1"/>
            <a:r>
              <a:rPr lang="en-US" sz="2000" dirty="0" smtClean="0">
                <a:effectLst>
                  <a:outerShdw blurRad="38100" dist="38100" dir="2700000" algn="tl">
                    <a:srgbClr val="000000">
                      <a:alpha val="43137"/>
                    </a:srgbClr>
                  </a:outerShdw>
                </a:effectLst>
              </a:rPr>
              <a:t>She knows that laziness should not be rewarded (2 Thess. 3:10)</a:t>
            </a:r>
            <a:endParaRPr lang="en-US" sz="2000" dirty="0" smtClean="0">
              <a:effectLst>
                <a:outerShdw blurRad="38100" dist="38100" dir="2700000" algn="tl">
                  <a:srgbClr val="000000">
                    <a:alpha val="43137"/>
                  </a:srgbClr>
                </a:outerShdw>
              </a:effectLst>
            </a:endParaRPr>
          </a:p>
          <a:p>
            <a:r>
              <a:rPr lang="en-US" sz="2400" dirty="0" smtClean="0">
                <a:effectLst>
                  <a:outerShdw blurRad="38100" dist="38100" dir="2700000" algn="tl">
                    <a:srgbClr val="000000">
                      <a:alpha val="43137"/>
                    </a:srgbClr>
                  </a:outerShdw>
                </a:effectLst>
              </a:rPr>
              <a:t>She knows </a:t>
            </a:r>
            <a:r>
              <a:rPr lang="en-US" sz="2400" dirty="0" smtClean="0">
                <a:effectLst>
                  <a:outerShdw blurRad="38100" dist="38100" dir="2700000" algn="tl">
                    <a:srgbClr val="000000">
                      <a:alpha val="43137"/>
                    </a:srgbClr>
                  </a:outerShdw>
                </a:effectLst>
              </a:rPr>
              <a:t>that generosity is to be praised (v. 27)</a:t>
            </a:r>
          </a:p>
          <a:p>
            <a:pPr lvl="1"/>
            <a:r>
              <a:rPr lang="en-US" sz="2000" dirty="0" smtClean="0">
                <a:effectLst>
                  <a:outerShdw blurRad="38100" dist="38100" dir="2700000" algn="tl">
                    <a:srgbClr val="000000">
                      <a:alpha val="43137"/>
                    </a:srgbClr>
                  </a:outerShdw>
                </a:effectLst>
              </a:rPr>
              <a:t>She remembers the words of Jesus about giving (Acts 20:35)</a:t>
            </a:r>
          </a:p>
          <a:p>
            <a:pPr lvl="1"/>
            <a:r>
              <a:rPr lang="en-US" sz="2000" dirty="0" smtClean="0">
                <a:effectLst>
                  <a:outerShdw blurRad="38100" dist="38100" dir="2700000" algn="tl">
                    <a:srgbClr val="000000">
                      <a:alpha val="43137"/>
                    </a:srgbClr>
                  </a:outerShdw>
                </a:effectLst>
              </a:rPr>
              <a:t>She believes in the generosity of God (Luke 6:38)</a:t>
            </a:r>
          </a:p>
          <a:p>
            <a:pPr lvl="1"/>
            <a:r>
              <a:rPr lang="en-US" sz="2000" dirty="0" smtClean="0">
                <a:effectLst>
                  <a:outerShdw blurRad="38100" dist="38100" dir="2700000" algn="tl">
                    <a:srgbClr val="000000">
                      <a:alpha val="43137"/>
                    </a:srgbClr>
                  </a:outerShdw>
                </a:effectLst>
              </a:rPr>
              <a:t>She knows that helping the poor is righteous (Proverbs 29:7)</a:t>
            </a:r>
            <a:endParaRPr lang="en-US" sz="20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67408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762000"/>
          </a:xfrm>
        </p:spPr>
        <p:txBody>
          <a:bodyPr>
            <a:normAutofit fontScale="90000"/>
          </a:bodyPr>
          <a:lstStyle/>
          <a:p>
            <a:pPr algn="l"/>
            <a:r>
              <a:rPr lang="en-US" sz="3600" dirty="0">
                <a:latin typeface="Garamond" panose="02020404030301010803" pitchFamily="18" charset="0"/>
                <a:cs typeface="Adobe Hebrew" pitchFamily="18" charset="-79"/>
              </a:rPr>
              <a:t>A Wise </a:t>
            </a:r>
            <a:r>
              <a:rPr lang="en-US" sz="3600" dirty="0" smtClean="0">
                <a:latin typeface="Garamond" panose="02020404030301010803" pitchFamily="18" charset="0"/>
                <a:cs typeface="Adobe Hebrew" pitchFamily="18" charset="-79"/>
              </a:rPr>
              <a:t>Woman </a:t>
            </a:r>
            <a:r>
              <a:rPr lang="en-US" sz="3600" dirty="0" smtClean="0">
                <a:latin typeface="Garamond" panose="02020404030301010803" pitchFamily="18" charset="0"/>
                <a:cs typeface="Adobe Hebrew" pitchFamily="18" charset="-79"/>
              </a:rPr>
              <a:t>is Careful with Authority (Prov. 29)</a:t>
            </a:r>
            <a:endParaRPr lang="en-US" sz="3600" dirty="0">
              <a:latin typeface="Garamond" panose="02020404030301010803" pitchFamily="18" charset="0"/>
              <a:cs typeface="Adobe Hebrew" pitchFamily="18" charset="-79"/>
            </a:endParaRPr>
          </a:p>
        </p:txBody>
      </p:sp>
      <p:sp>
        <p:nvSpPr>
          <p:cNvPr id="3" name="Content Placeholder 2"/>
          <p:cNvSpPr>
            <a:spLocks noGrp="1"/>
          </p:cNvSpPr>
          <p:nvPr>
            <p:ph idx="1"/>
          </p:nvPr>
        </p:nvSpPr>
        <p:spPr>
          <a:xfrm>
            <a:off x="304800" y="1066800"/>
            <a:ext cx="8458200" cy="4305246"/>
          </a:xfrm>
        </p:spPr>
        <p:txBody>
          <a:bodyPr>
            <a:noAutofit/>
          </a:bodyPr>
          <a:lstStyle/>
          <a:p>
            <a:r>
              <a:rPr lang="en-US" sz="2400" dirty="0" smtClean="0">
                <a:effectLst>
                  <a:outerShdw blurRad="38100" dist="38100" dir="2700000" algn="tl">
                    <a:srgbClr val="000000">
                      <a:alpha val="43137"/>
                    </a:srgbClr>
                  </a:outerShdw>
                </a:effectLst>
              </a:rPr>
              <a:t>She accepts criticism graciously when subordinate (v. 1)</a:t>
            </a:r>
          </a:p>
          <a:p>
            <a:r>
              <a:rPr lang="en-US" sz="2400" dirty="0" smtClean="0">
                <a:effectLst>
                  <a:outerShdw blurRad="38100" dist="38100" dir="2700000" algn="tl">
                    <a:srgbClr val="000000">
                      <a:alpha val="43137"/>
                    </a:srgbClr>
                  </a:outerShdw>
                </a:effectLst>
              </a:rPr>
              <a:t>She strives for righteousness when in authority (v. 2)</a:t>
            </a:r>
            <a:endParaRPr lang="en-US" sz="2400" dirty="0" smtClean="0">
              <a:effectLst>
                <a:outerShdw blurRad="38100" dist="38100" dir="2700000" algn="tl">
                  <a:srgbClr val="000000">
                    <a:alpha val="43137"/>
                  </a:srgbClr>
                </a:outerShdw>
              </a:effectLst>
            </a:endParaRPr>
          </a:p>
          <a:p>
            <a:r>
              <a:rPr lang="en-US" sz="2400" dirty="0" smtClean="0">
                <a:effectLst>
                  <a:outerShdw blurRad="38100" dist="38100" dir="2700000" algn="tl">
                    <a:srgbClr val="000000">
                      <a:alpha val="43137"/>
                    </a:srgbClr>
                  </a:outerShdw>
                </a:effectLst>
              </a:rPr>
              <a:t>She resists being mired in sin (v. 6)</a:t>
            </a:r>
            <a:endParaRPr lang="en-US" sz="2400" dirty="0" smtClean="0">
              <a:effectLst>
                <a:outerShdw blurRad="38100" dist="38100" dir="2700000" algn="tl">
                  <a:srgbClr val="000000">
                    <a:alpha val="43137"/>
                  </a:srgbClr>
                </a:outerShdw>
              </a:effectLst>
            </a:endParaRPr>
          </a:p>
          <a:p>
            <a:r>
              <a:rPr lang="en-US" sz="2400" dirty="0" smtClean="0">
                <a:effectLst>
                  <a:outerShdw blurRad="38100" dist="38100" dir="2700000" algn="tl">
                    <a:srgbClr val="000000">
                      <a:alpha val="43137"/>
                    </a:srgbClr>
                  </a:outerShdw>
                </a:effectLst>
              </a:rPr>
              <a:t>She diligently corrects her children (v. 17)</a:t>
            </a:r>
          </a:p>
          <a:p>
            <a:pPr lvl="1"/>
            <a:r>
              <a:rPr lang="en-US" sz="2000" dirty="0" smtClean="0">
                <a:effectLst>
                  <a:outerShdw blurRad="38100" dist="38100" dir="2700000" algn="tl">
                    <a:srgbClr val="000000">
                      <a:alpha val="43137"/>
                    </a:srgbClr>
                  </a:outerShdw>
                </a:effectLst>
              </a:rPr>
              <a:t>She works hard to raise her children with discipline (v. 15)</a:t>
            </a:r>
          </a:p>
          <a:p>
            <a:pPr lvl="1"/>
            <a:r>
              <a:rPr lang="en-US" sz="2000" dirty="0" smtClean="0">
                <a:effectLst>
                  <a:outerShdw blurRad="38100" dist="38100" dir="2700000" algn="tl">
                    <a:srgbClr val="000000">
                      <a:alpha val="43137"/>
                    </a:srgbClr>
                  </a:outerShdw>
                </a:effectLst>
              </a:rPr>
              <a:t>She leads by example (v. 19)</a:t>
            </a:r>
          </a:p>
          <a:p>
            <a:pPr lvl="1"/>
            <a:r>
              <a:rPr lang="en-US" sz="2000" dirty="0" smtClean="0">
                <a:effectLst>
                  <a:outerShdw blurRad="38100" dist="38100" dir="2700000" algn="tl">
                    <a:srgbClr val="000000">
                      <a:alpha val="43137"/>
                    </a:srgbClr>
                  </a:outerShdw>
                </a:effectLst>
              </a:rPr>
              <a:t>She loves enough to discipline (Proverbs 13:24)</a:t>
            </a:r>
          </a:p>
          <a:p>
            <a:pPr lvl="1"/>
            <a:r>
              <a:rPr lang="en-US" sz="2000" dirty="0" smtClean="0">
                <a:effectLst>
                  <a:outerShdw blurRad="38100" dist="38100" dir="2700000" algn="tl">
                    <a:srgbClr val="000000">
                      <a:alpha val="43137"/>
                    </a:srgbClr>
                  </a:outerShdw>
                </a:effectLst>
              </a:rPr>
              <a:t>She is not deceived by worldly “wisdom” (James 3:13-17)</a:t>
            </a:r>
          </a:p>
        </p:txBody>
      </p:sp>
    </p:spTree>
    <p:extLst>
      <p:ext uri="{BB962C8B-B14F-4D97-AF65-F5344CB8AC3E}">
        <p14:creationId xmlns:p14="http://schemas.microsoft.com/office/powerpoint/2010/main" val="896652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3008</TotalTime>
  <Words>495</Words>
  <Application>Microsoft Office PowerPoint</Application>
  <PresentationFormat>On-screen Show (4:3)</PresentationFormat>
  <Paragraphs>69</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Adobe Hebrew</vt:lpstr>
      <vt:lpstr>Arial</vt:lpstr>
      <vt:lpstr>Calibri</vt:lpstr>
      <vt:lpstr>Freestyle Script</vt:lpstr>
      <vt:lpstr>Garamond</vt:lpstr>
      <vt:lpstr>Office Theme</vt:lpstr>
      <vt:lpstr>PowerPoint Presentation</vt:lpstr>
      <vt:lpstr>A Wise Woman is Careful with Others (Proverbs 27)</vt:lpstr>
      <vt:lpstr>A Wise Woman Is Careful About Money and Status (Prov. 28)</vt:lpstr>
      <vt:lpstr>A Wise Woman is Careful with Authority (Prov. 29)</vt:lpstr>
    </vt:vector>
  </TitlesOfParts>
  <Company>Lockheed Martin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Sproule, Traci R</dc:creator>
  <cp:lastModifiedBy>Traci</cp:lastModifiedBy>
  <cp:revision>123</cp:revision>
  <cp:lastPrinted>2016-01-20T22:27:08Z</cp:lastPrinted>
  <dcterms:created xsi:type="dcterms:W3CDTF">2015-01-19T16:33:37Z</dcterms:created>
  <dcterms:modified xsi:type="dcterms:W3CDTF">2016-01-20T22:27:42Z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Author">
    <vt:lpwstr>ACCT03\tsproule</vt:lpwstr>
  </property>
  <property fmtid="{D5CDD505-2E9C-101B-9397-08002B2CF9AE}" pid="3" name="Document Sensitivity">
    <vt:lpwstr>1</vt:lpwstr>
  </property>
  <property fmtid="{D5CDD505-2E9C-101B-9397-08002B2CF9AE}" pid="4" name="ThirdParty">
    <vt:lpwstr/>
  </property>
  <property fmtid="{D5CDD505-2E9C-101B-9397-08002B2CF9AE}" pid="5" name="OCI Restriction">
    <vt:bool>false</vt:bool>
  </property>
  <property fmtid="{D5CDD505-2E9C-101B-9397-08002B2CF9AE}" pid="6" name="OCI Additional Info">
    <vt:lpwstr/>
  </property>
  <property fmtid="{D5CDD505-2E9C-101B-9397-08002B2CF9AE}" pid="7" name="Allow Header Overwrite">
    <vt:bool>false</vt:bool>
  </property>
  <property fmtid="{D5CDD505-2E9C-101B-9397-08002B2CF9AE}" pid="8" name="Allow Footer Overwrite">
    <vt:bool>false</vt:bool>
  </property>
  <property fmtid="{D5CDD505-2E9C-101B-9397-08002B2CF9AE}" pid="9" name="Multiple Selected">
    <vt:lpwstr>-1</vt:lpwstr>
  </property>
  <property fmtid="{D5CDD505-2E9C-101B-9397-08002B2CF9AE}" pid="10" name="SIPLongWording">
    <vt:lpwstr/>
  </property>
  <property fmtid="{D5CDD505-2E9C-101B-9397-08002B2CF9AE}" pid="11" name="checkedProgramsCount">
    <vt:i4>0</vt:i4>
  </property>
  <property fmtid="{D5CDD505-2E9C-101B-9397-08002B2CF9AE}" pid="12" name="ExpCountry">
    <vt:lpwstr/>
  </property>
</Properties>
</file>