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E71B"/>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942" autoAdjust="0"/>
  </p:normalViewPr>
  <p:slideViewPr>
    <p:cSldViewPr>
      <p:cViewPr varScale="1">
        <p:scale>
          <a:sx n="82" d="100"/>
          <a:sy n="82" d="100"/>
        </p:scale>
        <p:origin x="84" y="276"/>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750" y="-28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2064EDB-BCC4-41A8-8D20-8191A287D1CF}" type="datetimeFigureOut">
              <a:rPr lang="en-US" smtClean="0"/>
              <a:t>12/31/2015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D08F71-38AF-4AAB-A82A-FA53CCB11B70}" type="slidenum">
              <a:rPr lang="en-US" smtClean="0"/>
              <a:t>‹#›</a:t>
            </a:fld>
            <a:endParaRPr lang="en-US"/>
          </a:p>
        </p:txBody>
      </p:sp>
    </p:spTree>
    <p:extLst>
      <p:ext uri="{BB962C8B-B14F-4D97-AF65-F5344CB8AC3E}">
        <p14:creationId xmlns:p14="http://schemas.microsoft.com/office/powerpoint/2010/main" val="1021095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AFAF50-6D3D-4BA4-89AF-24126C1F9D96}" type="datetimeFigureOut">
              <a:rPr lang="en-US" smtClean="0"/>
              <a:t>12/31/2015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7519CA-F07A-49F1-8724-8DC38D538FAC}" type="slidenum">
              <a:rPr lang="en-US" smtClean="0"/>
              <a:t>‹#›</a:t>
            </a:fld>
            <a:endParaRPr lang="en-US"/>
          </a:p>
        </p:txBody>
      </p:sp>
    </p:spTree>
    <p:extLst>
      <p:ext uri="{BB962C8B-B14F-4D97-AF65-F5344CB8AC3E}">
        <p14:creationId xmlns:p14="http://schemas.microsoft.com/office/powerpoint/2010/main" val="4101273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www.biblegateway.com/passage/?search=Deuteronomy+13:4&amp;version=NKJV" TargetMode="External"/><Relationship Id="rId3" Type="http://schemas.openxmlformats.org/officeDocument/2006/relationships/hyperlink" Target="https://www.biblegateway.com/passage/?search=Deuteronomy+10:12&amp;version=NKJV" TargetMode="External"/><Relationship Id="rId7" Type="http://schemas.openxmlformats.org/officeDocument/2006/relationships/hyperlink" Target="https://www.biblegateway.com/passage/?search=Deuteronomy+6:2&amp;version=NKJV"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s://www.biblegateway.com/passage/?search=James+4:7&amp;version=NKJV" TargetMode="External"/><Relationship Id="rId5" Type="http://schemas.openxmlformats.org/officeDocument/2006/relationships/hyperlink" Target="https://www.biblegateway.com/passage/?search=Job+1:8&amp;version=NKJV" TargetMode="External"/><Relationship Id="rId4" Type="http://schemas.openxmlformats.org/officeDocument/2006/relationships/hyperlink" Target="https://www.biblegateway.com/passage/?search=1%20Samuel+12:24&amp;version=NKJV" TargetMode="External"/><Relationship Id="rId9" Type="http://schemas.openxmlformats.org/officeDocument/2006/relationships/hyperlink" Target="https://www.biblegateway.com/passage/?search=Isaiah+50:10&amp;version=NKJV"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biblegateway.com/passage/?search=matthew+28%3A18-20&amp;version=NKJV#fen-NKJV-24215a"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www.biblegateway.com/passage/?search=Jeremiah+20:9&amp;version=NKJV" TargetMode="External"/><Relationship Id="rId5" Type="http://schemas.openxmlformats.org/officeDocument/2006/relationships/hyperlink" Target="https://www.biblegateway.com/passage/?search=Romans+1:16&amp;version=NKJV" TargetMode="External"/><Relationship Id="rId4" Type="http://schemas.openxmlformats.org/officeDocument/2006/relationships/hyperlink" Target="https://www.biblegateway.com/passage/?search=1%20Peter+3:15&amp;version=NKJV"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7519CA-F07A-49F1-8724-8DC38D538FAC}" type="slidenum">
              <a:rPr lang="en-US" smtClean="0"/>
              <a:t>1</a:t>
            </a:fld>
            <a:endParaRPr lang="en-US"/>
          </a:p>
        </p:txBody>
      </p:sp>
    </p:spTree>
    <p:extLst>
      <p:ext uri="{BB962C8B-B14F-4D97-AF65-F5344CB8AC3E}">
        <p14:creationId xmlns:p14="http://schemas.microsoft.com/office/powerpoint/2010/main" val="4166060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50" dirty="0" smtClean="0">
                <a:hlinkClick r:id="rId3"/>
              </a:rPr>
              <a:t>Deuteronomy 10:12</a:t>
            </a:r>
            <a:r>
              <a:rPr lang="en-US" sz="950" dirty="0" smtClean="0"/>
              <a:t> - “And now, Israel, what does the </a:t>
            </a:r>
            <a:r>
              <a:rPr lang="en-US" sz="950" b="1" dirty="0" smtClean="0"/>
              <a:t>Lord</a:t>
            </a:r>
            <a:r>
              <a:rPr lang="en-US" sz="950" dirty="0" smtClean="0"/>
              <a:t> your God require of you, but to </a:t>
            </a:r>
            <a:r>
              <a:rPr lang="en-US" sz="950" b="1" dirty="0" smtClean="0"/>
              <a:t>fear</a:t>
            </a:r>
            <a:r>
              <a:rPr lang="en-US" sz="950" dirty="0" smtClean="0"/>
              <a:t> the </a:t>
            </a:r>
            <a:r>
              <a:rPr lang="en-US" sz="950" b="1" dirty="0" smtClean="0"/>
              <a:t>Lord</a:t>
            </a:r>
            <a:r>
              <a:rPr lang="en-US" sz="950" dirty="0" smtClean="0"/>
              <a:t> your God, to walk in all His ways and to love Him, to serve the </a:t>
            </a:r>
            <a:r>
              <a:rPr lang="en-US" sz="950" b="1" dirty="0" smtClean="0"/>
              <a:t>Lord</a:t>
            </a:r>
            <a:r>
              <a:rPr lang="en-US" sz="950" dirty="0" smtClean="0"/>
              <a:t> your God with all your heart and with all your soul,</a:t>
            </a:r>
          </a:p>
          <a:p>
            <a:endParaRPr lang="en-US" sz="95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950" dirty="0" smtClean="0">
                <a:hlinkClick r:id="rId4"/>
              </a:rPr>
              <a:t>1 Samuel 12:24</a:t>
            </a:r>
            <a:r>
              <a:rPr lang="en-US" sz="950" dirty="0" smtClean="0"/>
              <a:t> Only </a:t>
            </a:r>
            <a:r>
              <a:rPr lang="en-US" sz="950" b="1" dirty="0" smtClean="0"/>
              <a:t>fear</a:t>
            </a:r>
            <a:r>
              <a:rPr lang="en-US" sz="950" dirty="0" smtClean="0"/>
              <a:t> the </a:t>
            </a:r>
            <a:r>
              <a:rPr lang="en-US" sz="950" b="1" dirty="0" smtClean="0"/>
              <a:t>Lord</a:t>
            </a:r>
            <a:r>
              <a:rPr lang="en-US" sz="950" dirty="0" smtClean="0"/>
              <a:t>, and serve Him in truth with all your heart; for consider what great things He has done for you.</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95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950" b="1" dirty="0" smtClean="0"/>
              <a:t>Prov.</a:t>
            </a:r>
            <a:r>
              <a:rPr lang="en-US" sz="950" b="1" baseline="0" dirty="0" smtClean="0"/>
              <a:t> 14:26, 27 </a:t>
            </a:r>
            <a:r>
              <a:rPr lang="en-US" sz="950" dirty="0" smtClean="0"/>
              <a:t>In the fear of the </a:t>
            </a:r>
            <a:r>
              <a:rPr lang="en-US" sz="950" cap="small" dirty="0" smtClean="0">
                <a:effectLst/>
              </a:rPr>
              <a:t>Lord</a:t>
            </a:r>
            <a:r>
              <a:rPr lang="en-US" sz="950" dirty="0" smtClean="0"/>
              <a:t> </a:t>
            </a:r>
            <a:r>
              <a:rPr lang="en-US" sz="950" i="1" dirty="0" smtClean="0"/>
              <a:t>there is</a:t>
            </a:r>
            <a:r>
              <a:rPr lang="en-US" sz="950" dirty="0" smtClean="0"/>
              <a:t> strong confidence…The fear of the </a:t>
            </a:r>
            <a:r>
              <a:rPr lang="en-US" sz="950" cap="small" dirty="0" smtClean="0">
                <a:effectLst/>
              </a:rPr>
              <a:t>Lord</a:t>
            </a:r>
            <a:r>
              <a:rPr lang="en-US" sz="950" dirty="0" smtClean="0"/>
              <a:t> </a:t>
            </a:r>
            <a:r>
              <a:rPr lang="en-US" sz="950" i="1" dirty="0" smtClean="0"/>
              <a:t>is</a:t>
            </a:r>
            <a:r>
              <a:rPr lang="en-US" sz="950" dirty="0" smtClean="0"/>
              <a:t> a fountain of life,</a:t>
            </a:r>
            <a:br>
              <a:rPr lang="en-US" sz="950" dirty="0" smtClean="0"/>
            </a:br>
            <a:endParaRPr lang="en-US" sz="950" b="1" dirty="0" smtClean="0"/>
          </a:p>
          <a:p>
            <a:r>
              <a:rPr lang="en-US" sz="950" b="1" dirty="0" smtClean="0"/>
              <a:t>Proverbs 14:16</a:t>
            </a:r>
            <a:r>
              <a:rPr lang="en-US" sz="950" baseline="30000" dirty="0" smtClean="0"/>
              <a:t> </a:t>
            </a:r>
            <a:r>
              <a:rPr lang="en-US" sz="950" dirty="0" smtClean="0"/>
              <a:t>A wise </a:t>
            </a:r>
            <a:r>
              <a:rPr lang="en-US" sz="950" i="1" dirty="0" smtClean="0"/>
              <a:t>man</a:t>
            </a:r>
            <a:r>
              <a:rPr lang="en-US" sz="950" dirty="0" smtClean="0"/>
              <a:t> fears and departs from evil,</a:t>
            </a:r>
          </a:p>
          <a:p>
            <a:r>
              <a:rPr lang="en-US" sz="950" dirty="0" smtClean="0"/>
              <a:t/>
            </a:r>
            <a:br>
              <a:rPr lang="en-US" sz="950" dirty="0" smtClean="0"/>
            </a:br>
            <a:r>
              <a:rPr lang="en-US" sz="950" b="1" dirty="0" smtClean="0"/>
              <a:t>Proverbs 16:6 </a:t>
            </a:r>
            <a:r>
              <a:rPr lang="en-US" sz="950" dirty="0" smtClean="0"/>
              <a:t>And by the fear of the </a:t>
            </a:r>
            <a:r>
              <a:rPr lang="en-US" sz="950" cap="small" dirty="0" smtClean="0">
                <a:effectLst/>
              </a:rPr>
              <a:t>Lord</a:t>
            </a:r>
            <a:r>
              <a:rPr lang="en-US" sz="950" dirty="0" smtClean="0"/>
              <a:t> </a:t>
            </a:r>
            <a:r>
              <a:rPr lang="en-US" sz="950" i="1" dirty="0" smtClean="0"/>
              <a:t>one</a:t>
            </a:r>
            <a:r>
              <a:rPr lang="en-US" sz="950" dirty="0" smtClean="0"/>
              <a:t> departs from evil.</a:t>
            </a:r>
          </a:p>
          <a:p>
            <a:endParaRPr lang="en-US" sz="95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950" dirty="0" smtClean="0">
                <a:hlinkClick r:id="rId5"/>
              </a:rPr>
              <a:t>Job 1:8</a:t>
            </a:r>
            <a:r>
              <a:rPr lang="en-US" sz="950" dirty="0" smtClean="0"/>
              <a:t> Then the </a:t>
            </a:r>
            <a:r>
              <a:rPr lang="en-US" sz="950" b="1" dirty="0" smtClean="0"/>
              <a:t>Lord</a:t>
            </a:r>
            <a:r>
              <a:rPr lang="en-US" sz="950" dirty="0" smtClean="0"/>
              <a:t> said to Satan, “Have you considered My servant Job, that </a:t>
            </a:r>
            <a:r>
              <a:rPr lang="en-US" sz="950" i="1" dirty="0" smtClean="0"/>
              <a:t>there is</a:t>
            </a:r>
            <a:r>
              <a:rPr lang="en-US" sz="950" dirty="0" smtClean="0"/>
              <a:t> none like him on the earth, a blameless and upright man, one who </a:t>
            </a:r>
            <a:r>
              <a:rPr lang="en-US" sz="950" b="1" dirty="0" smtClean="0"/>
              <a:t>fear</a:t>
            </a:r>
            <a:r>
              <a:rPr lang="en-US" sz="950" dirty="0" smtClean="0"/>
              <a:t>s God and shuns evil?”</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95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950" dirty="0" smtClean="0">
                <a:hlinkClick r:id="rId6"/>
              </a:rPr>
              <a:t>James 4:7</a:t>
            </a:r>
            <a:r>
              <a:rPr lang="en-US" sz="950" dirty="0" smtClean="0"/>
              <a:t>  Therefore submit to God. Resist the devil and he will </a:t>
            </a:r>
            <a:r>
              <a:rPr lang="en-US" sz="950" b="1" dirty="0" smtClean="0"/>
              <a:t>flee</a:t>
            </a:r>
            <a:r>
              <a:rPr lang="en-US" sz="950" dirty="0" smtClean="0"/>
              <a:t> from you.</a:t>
            </a:r>
          </a:p>
          <a:p>
            <a:endParaRPr lang="en-US" sz="95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950" dirty="0" smtClean="0">
                <a:hlinkClick r:id="rId7"/>
              </a:rPr>
              <a:t>Deuteronomy 6:2</a:t>
            </a:r>
            <a:r>
              <a:rPr lang="en-US" sz="950" dirty="0" smtClean="0"/>
              <a:t> that you may </a:t>
            </a:r>
            <a:r>
              <a:rPr lang="en-US" sz="950" b="1" dirty="0" smtClean="0"/>
              <a:t>fear</a:t>
            </a:r>
            <a:r>
              <a:rPr lang="en-US" sz="950" dirty="0" smtClean="0"/>
              <a:t> the </a:t>
            </a:r>
            <a:r>
              <a:rPr lang="en-US" sz="950" b="1" dirty="0" smtClean="0"/>
              <a:t>Lord</a:t>
            </a:r>
            <a:r>
              <a:rPr lang="en-US" sz="950" dirty="0" smtClean="0"/>
              <a:t> your God, to keep all His statutes and His commandments which I command you, you and your son and your grandson, all the days of your life, and that your days may be prolonged.</a:t>
            </a:r>
          </a:p>
          <a:p>
            <a:endParaRPr lang="en-US" sz="950" dirty="0" smtClean="0">
              <a:hlinkClick r:id="rId8"/>
            </a:endParaRPr>
          </a:p>
          <a:p>
            <a:r>
              <a:rPr lang="en-US" sz="950" dirty="0" smtClean="0">
                <a:hlinkClick r:id="rId8"/>
              </a:rPr>
              <a:t>Deuteronomy 13:4</a:t>
            </a:r>
            <a:r>
              <a:rPr lang="en-US" sz="950" dirty="0" smtClean="0"/>
              <a:t> You shall walk after the </a:t>
            </a:r>
            <a:r>
              <a:rPr lang="en-US" sz="950" b="1" dirty="0" smtClean="0"/>
              <a:t>Lord</a:t>
            </a:r>
            <a:r>
              <a:rPr lang="en-US" sz="950" dirty="0" smtClean="0"/>
              <a:t> your God and </a:t>
            </a:r>
            <a:r>
              <a:rPr lang="en-US" sz="950" b="1" dirty="0" smtClean="0"/>
              <a:t>fear</a:t>
            </a:r>
            <a:r>
              <a:rPr lang="en-US" sz="950" dirty="0" smtClean="0"/>
              <a:t> Him, and keep His commandments and obey His voice; you shall serve Him and hold fast to Him.</a:t>
            </a:r>
          </a:p>
          <a:p>
            <a:endParaRPr lang="en-US" sz="950" dirty="0" smtClean="0">
              <a:hlinkClick r:id="rId5"/>
            </a:endParaRPr>
          </a:p>
          <a:p>
            <a:r>
              <a:rPr lang="en-US" sz="950" dirty="0" smtClean="0">
                <a:hlinkClick r:id="rId9"/>
              </a:rPr>
              <a:t>Isaiah 50:10</a:t>
            </a:r>
            <a:r>
              <a:rPr lang="en-US" sz="950" dirty="0" smtClean="0"/>
              <a:t> “Who among you </a:t>
            </a:r>
            <a:r>
              <a:rPr lang="en-US" sz="950" b="1" dirty="0" smtClean="0"/>
              <a:t>fear</a:t>
            </a:r>
            <a:r>
              <a:rPr lang="en-US" sz="950" dirty="0" smtClean="0"/>
              <a:t>s the Lord? Who </a:t>
            </a:r>
            <a:r>
              <a:rPr lang="en-US" sz="950" b="1" dirty="0" smtClean="0"/>
              <a:t>obey</a:t>
            </a:r>
            <a:r>
              <a:rPr lang="en-US" sz="950" dirty="0" smtClean="0"/>
              <a:t>s the voice of His Servant? Who walks in darkness And has no light? Let him trust in the name of the Lord And rely upon his God.</a:t>
            </a:r>
          </a:p>
          <a:p>
            <a:endParaRPr lang="en-US" sz="800" dirty="0" smtClean="0"/>
          </a:p>
          <a:p>
            <a:endParaRPr lang="en-US" sz="800" dirty="0" smtClean="0">
              <a:hlinkClick r:id="rId4"/>
            </a:endParaRPr>
          </a:p>
          <a:p>
            <a:pPr marL="171450" indent="-171450">
              <a:buFont typeface="Arial" panose="020B0604020202020204" pitchFamily="34" charset="0"/>
              <a:buChar char="•"/>
            </a:pPr>
            <a:endParaRPr lang="en-US" sz="800" dirty="0"/>
          </a:p>
        </p:txBody>
      </p:sp>
      <p:sp>
        <p:nvSpPr>
          <p:cNvPr id="4" name="Slide Number Placeholder 3"/>
          <p:cNvSpPr>
            <a:spLocks noGrp="1"/>
          </p:cNvSpPr>
          <p:nvPr>
            <p:ph type="sldNum" sz="quarter" idx="10"/>
          </p:nvPr>
        </p:nvSpPr>
        <p:spPr/>
        <p:txBody>
          <a:bodyPr/>
          <a:lstStyle/>
          <a:p>
            <a:fld id="{727519CA-F07A-49F1-8724-8DC38D538FAC}" type="slidenum">
              <a:rPr lang="en-US" smtClean="0"/>
              <a:t>2</a:t>
            </a:fld>
            <a:endParaRPr lang="en-US"/>
          </a:p>
        </p:txBody>
      </p:sp>
    </p:spTree>
    <p:extLst>
      <p:ext uri="{BB962C8B-B14F-4D97-AF65-F5344CB8AC3E}">
        <p14:creationId xmlns:p14="http://schemas.microsoft.com/office/powerpoint/2010/main" val="2472159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7519CA-F07A-49F1-8724-8DC38D538FAC}" type="slidenum">
              <a:rPr lang="en-US" smtClean="0"/>
              <a:t>3</a:t>
            </a:fld>
            <a:endParaRPr lang="en-US"/>
          </a:p>
        </p:txBody>
      </p:sp>
    </p:spTree>
    <p:extLst>
      <p:ext uri="{BB962C8B-B14F-4D97-AF65-F5344CB8AC3E}">
        <p14:creationId xmlns:p14="http://schemas.microsoft.com/office/powerpoint/2010/main" val="24721594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52131"/>
            <a:ext cx="5486400" cy="4114800"/>
          </a:xfrm>
        </p:spPr>
        <p:txBody>
          <a:bodyPr/>
          <a:lstStyle/>
          <a:p>
            <a:endParaRPr lang="en-US" sz="900" dirty="0" smtClean="0"/>
          </a:p>
        </p:txBody>
      </p:sp>
      <p:sp>
        <p:nvSpPr>
          <p:cNvPr id="4" name="Slide Number Placeholder 3"/>
          <p:cNvSpPr>
            <a:spLocks noGrp="1"/>
          </p:cNvSpPr>
          <p:nvPr>
            <p:ph type="sldNum" sz="quarter" idx="10"/>
          </p:nvPr>
        </p:nvSpPr>
        <p:spPr/>
        <p:txBody>
          <a:bodyPr/>
          <a:lstStyle/>
          <a:p>
            <a:fld id="{727519CA-F07A-49F1-8724-8DC38D538FAC}" type="slidenum">
              <a:rPr lang="en-US" smtClean="0"/>
              <a:t>4</a:t>
            </a:fld>
            <a:endParaRPr lang="en-US"/>
          </a:p>
        </p:txBody>
      </p:sp>
    </p:spTree>
    <p:extLst>
      <p:ext uri="{BB962C8B-B14F-4D97-AF65-F5344CB8AC3E}">
        <p14:creationId xmlns:p14="http://schemas.microsoft.com/office/powerpoint/2010/main" val="2472159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52131"/>
            <a:ext cx="5486400" cy="4114800"/>
          </a:xfrm>
        </p:spPr>
        <p:txBody>
          <a:bodyPr/>
          <a:lstStyle/>
          <a:p>
            <a:r>
              <a:rPr lang="en-US" sz="900" b="1" dirty="0" smtClean="0"/>
              <a:t>Matthew 28:18-20</a:t>
            </a:r>
            <a:r>
              <a:rPr lang="en-US" sz="900" baseline="30000" dirty="0" smtClean="0"/>
              <a:t> </a:t>
            </a:r>
            <a:r>
              <a:rPr lang="en-US" sz="900" dirty="0" smtClean="0"/>
              <a:t>And Jesus came and spoke to them, saying, “All authority has been given to Me in heaven and on earth. </a:t>
            </a:r>
            <a:r>
              <a:rPr lang="en-US" sz="900" baseline="30000" dirty="0" smtClean="0"/>
              <a:t>19 </a:t>
            </a:r>
            <a:r>
              <a:rPr lang="en-US" sz="900" dirty="0" smtClean="0"/>
              <a:t>Go therefore</a:t>
            </a:r>
            <a:r>
              <a:rPr lang="en-US" sz="900" baseline="30000" dirty="0" smtClean="0"/>
              <a:t>[</a:t>
            </a:r>
            <a:r>
              <a:rPr lang="en-US" sz="900" baseline="30000" dirty="0" smtClean="0">
                <a:hlinkClick r:id="rId3" tooltip="See footnote a"/>
              </a:rPr>
              <a:t>a</a:t>
            </a:r>
            <a:r>
              <a:rPr lang="en-US" sz="900" baseline="30000" dirty="0" smtClean="0"/>
              <a:t>]</a:t>
            </a:r>
            <a:r>
              <a:rPr lang="en-US" sz="900" dirty="0" smtClean="0"/>
              <a:t> and make disciples of all the nations, baptizing them in the name of the Father and of the Son and of the Holy Spirit, </a:t>
            </a:r>
            <a:r>
              <a:rPr lang="en-US" sz="900" baseline="30000" dirty="0" smtClean="0"/>
              <a:t>20 </a:t>
            </a:r>
            <a:r>
              <a:rPr lang="en-US" sz="900" dirty="0" smtClean="0"/>
              <a:t>teaching them to observe all things that I have commanded you; and lo, I am with you always, </a:t>
            </a:r>
            <a:r>
              <a:rPr lang="en-US" sz="900" i="1" dirty="0" smtClean="0"/>
              <a:t>even</a:t>
            </a:r>
            <a:r>
              <a:rPr lang="en-US" sz="900" dirty="0" smtClean="0"/>
              <a:t> to the end of the age.” </a:t>
            </a:r>
          </a:p>
          <a:p>
            <a:endParaRPr lang="en-US" sz="900" dirty="0" smtClean="0">
              <a:hlinkClick r:id="rId4"/>
            </a:endParaRPr>
          </a:p>
          <a:p>
            <a:r>
              <a:rPr lang="en-US" sz="900" dirty="0" smtClean="0">
                <a:hlinkClick r:id="rId4"/>
              </a:rPr>
              <a:t>1 Peter 3:15</a:t>
            </a:r>
            <a:r>
              <a:rPr lang="en-US" sz="900" dirty="0" smtClean="0"/>
              <a:t> But sanctify the Lord God in your hearts, and </a:t>
            </a:r>
            <a:r>
              <a:rPr lang="en-US" sz="900" b="1" dirty="0" smtClean="0"/>
              <a:t>always</a:t>
            </a:r>
            <a:r>
              <a:rPr lang="en-US" sz="900" dirty="0" smtClean="0"/>
              <a:t> </a:t>
            </a:r>
            <a:r>
              <a:rPr lang="en-US" sz="900" i="1" dirty="0" smtClean="0"/>
              <a:t>be</a:t>
            </a:r>
            <a:r>
              <a:rPr lang="en-US" sz="900" dirty="0" smtClean="0"/>
              <a:t> </a:t>
            </a:r>
            <a:r>
              <a:rPr lang="en-US" sz="900" b="1" dirty="0" smtClean="0"/>
              <a:t>ready</a:t>
            </a:r>
            <a:r>
              <a:rPr lang="en-US" sz="900" dirty="0" smtClean="0"/>
              <a:t> to </a:t>
            </a:r>
            <a:r>
              <a:rPr lang="en-US" sz="900" i="1" dirty="0" smtClean="0"/>
              <a:t>give</a:t>
            </a:r>
            <a:r>
              <a:rPr lang="en-US" sz="900" dirty="0" smtClean="0"/>
              <a:t> a defense to everyone who asks you a reason for the hope that is in you, with meekness and fear;</a:t>
            </a:r>
          </a:p>
          <a:p>
            <a:endParaRPr lang="en-US" sz="900" dirty="0" smtClean="0">
              <a:hlinkClick r:id="rId5"/>
            </a:endParaRPr>
          </a:p>
          <a:p>
            <a:r>
              <a:rPr lang="en-US" sz="900" dirty="0" smtClean="0">
                <a:hlinkClick r:id="rId5"/>
              </a:rPr>
              <a:t>Romans 1:16</a:t>
            </a:r>
            <a:r>
              <a:rPr lang="en-US" sz="900" dirty="0" smtClean="0"/>
              <a:t> For I am </a:t>
            </a:r>
            <a:r>
              <a:rPr lang="en-US" sz="900" b="1" dirty="0" smtClean="0"/>
              <a:t>not</a:t>
            </a:r>
            <a:r>
              <a:rPr lang="en-US" sz="900" dirty="0" smtClean="0"/>
              <a:t> </a:t>
            </a:r>
            <a:r>
              <a:rPr lang="en-US" sz="900" b="1" dirty="0" smtClean="0"/>
              <a:t>ashamed</a:t>
            </a:r>
            <a:r>
              <a:rPr lang="en-US" sz="900" dirty="0" smtClean="0"/>
              <a:t> of the gospel of Christ, for it is the power of God to salvation for everyone who believes, for the Jew first and also for the Greek.</a:t>
            </a:r>
          </a:p>
          <a:p>
            <a:endParaRPr lang="en-US" sz="900" dirty="0" smtClean="0"/>
          </a:p>
          <a:p>
            <a:r>
              <a:rPr lang="en-US" sz="900" dirty="0" err="1" smtClean="0"/>
              <a:t>Deut</a:t>
            </a:r>
            <a:r>
              <a:rPr lang="en-US" sz="900" dirty="0" smtClean="0"/>
              <a:t> 6:7 You shall teach them diligently to your children, and shall talk of them when you sit in your house, when you walk by the way, when you lie down, and when you rise up. </a:t>
            </a:r>
            <a:r>
              <a:rPr lang="en-US" sz="900" baseline="30000" dirty="0" smtClean="0"/>
              <a:t>8 </a:t>
            </a:r>
            <a:r>
              <a:rPr lang="en-US" sz="900" dirty="0" smtClean="0"/>
              <a:t>You shall bind them as a sign on your hand, and they shall be as frontlets between your eyes. </a:t>
            </a:r>
            <a:r>
              <a:rPr lang="en-US" sz="900" baseline="30000" dirty="0" smtClean="0"/>
              <a:t>9 </a:t>
            </a:r>
            <a:r>
              <a:rPr lang="en-US" sz="900" dirty="0" smtClean="0"/>
              <a:t>You shall write them on the doorposts of your house and on your gates.</a:t>
            </a:r>
          </a:p>
          <a:p>
            <a:endParaRPr lang="en-US" sz="900" dirty="0" smtClean="0"/>
          </a:p>
          <a:p>
            <a:r>
              <a:rPr lang="en-US" sz="900" dirty="0" smtClean="0">
                <a:hlinkClick r:id="rId6"/>
              </a:rPr>
              <a:t>Jeremiah 20:9</a:t>
            </a:r>
            <a:endParaRPr lang="en-US" sz="900" dirty="0" smtClean="0"/>
          </a:p>
          <a:p>
            <a:r>
              <a:rPr lang="en-US" sz="900" dirty="0" smtClean="0"/>
              <a:t>Then I said, “I will not make mention of Him, Nor speak anymore in His name.” But </a:t>
            </a:r>
            <a:r>
              <a:rPr lang="en-US" sz="900" i="1" dirty="0" smtClean="0"/>
              <a:t>His word</a:t>
            </a:r>
            <a:r>
              <a:rPr lang="en-US" sz="900" dirty="0" smtClean="0"/>
              <a:t> was in my heart like a burning </a:t>
            </a:r>
            <a:r>
              <a:rPr lang="en-US" sz="900" b="1" dirty="0" smtClean="0"/>
              <a:t>fire</a:t>
            </a:r>
            <a:r>
              <a:rPr lang="en-US" sz="900" dirty="0" smtClean="0"/>
              <a:t> Shut up in my </a:t>
            </a:r>
            <a:r>
              <a:rPr lang="en-US" sz="900" b="1" dirty="0" smtClean="0"/>
              <a:t>bones</a:t>
            </a:r>
            <a:r>
              <a:rPr lang="en-US" sz="900" dirty="0" smtClean="0"/>
              <a:t>; I was weary of holding </a:t>
            </a:r>
            <a:r>
              <a:rPr lang="en-US" sz="900" i="1" dirty="0" smtClean="0"/>
              <a:t>it</a:t>
            </a:r>
            <a:r>
              <a:rPr lang="en-US" sz="900" dirty="0" smtClean="0"/>
              <a:t> back, And I could not.</a:t>
            </a:r>
          </a:p>
          <a:p>
            <a:endParaRPr lang="en-US" sz="900" b="1" dirty="0" smtClean="0"/>
          </a:p>
          <a:p>
            <a:r>
              <a:rPr lang="en-US" sz="900" b="1" dirty="0" smtClean="0"/>
              <a:t>Romans 1:14-15 </a:t>
            </a:r>
            <a:r>
              <a:rPr lang="en-US" sz="900" dirty="0" smtClean="0"/>
              <a:t>I am a debtor both to Greeks and to barbarians, both to wise and to unwise. </a:t>
            </a:r>
            <a:r>
              <a:rPr lang="en-US" sz="900" baseline="30000" dirty="0" smtClean="0"/>
              <a:t>15 </a:t>
            </a:r>
            <a:r>
              <a:rPr lang="en-US" sz="900" dirty="0" smtClean="0"/>
              <a:t>So, as much as is in me, </a:t>
            </a:r>
            <a:r>
              <a:rPr lang="en-US" sz="900" i="1" dirty="0" smtClean="0"/>
              <a:t>I am</a:t>
            </a:r>
            <a:r>
              <a:rPr lang="en-US" sz="900" dirty="0" smtClean="0"/>
              <a:t> ready to preach the gospel to you who are in Rome also.</a:t>
            </a:r>
          </a:p>
          <a:p>
            <a:endParaRPr lang="en-US" sz="900" dirty="0" smtClean="0"/>
          </a:p>
          <a:p>
            <a:endParaRPr lang="en-US" sz="900" dirty="0" smtClean="0"/>
          </a:p>
        </p:txBody>
      </p:sp>
      <p:sp>
        <p:nvSpPr>
          <p:cNvPr id="4" name="Slide Number Placeholder 3"/>
          <p:cNvSpPr>
            <a:spLocks noGrp="1"/>
          </p:cNvSpPr>
          <p:nvPr>
            <p:ph type="sldNum" sz="quarter" idx="10"/>
          </p:nvPr>
        </p:nvSpPr>
        <p:spPr/>
        <p:txBody>
          <a:bodyPr/>
          <a:lstStyle/>
          <a:p>
            <a:fld id="{727519CA-F07A-49F1-8724-8DC38D538FAC}" type="slidenum">
              <a:rPr lang="en-US" smtClean="0"/>
              <a:t>5</a:t>
            </a:fld>
            <a:endParaRPr lang="en-US"/>
          </a:p>
        </p:txBody>
      </p:sp>
    </p:spTree>
    <p:extLst>
      <p:ext uri="{BB962C8B-B14F-4D97-AF65-F5344CB8AC3E}">
        <p14:creationId xmlns:p14="http://schemas.microsoft.com/office/powerpoint/2010/main" val="647156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A74DDD-9795-4C76-A529-ACA89E75D203}" type="datetimeFigureOut">
              <a:rPr lang="en-US" smtClean="0"/>
              <a:t>12/31/2015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B4A9E-4080-4679-8D13-9C3B4FF7C141}"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723" y="0"/>
            <a:ext cx="9144000" cy="6858000"/>
          </a:xfrm>
          <a:prstGeom prst="rect">
            <a:avLst/>
          </a:prstGeom>
        </p:spPr>
      </p:pic>
    </p:spTree>
    <p:extLst>
      <p:ext uri="{BB962C8B-B14F-4D97-AF65-F5344CB8AC3E}">
        <p14:creationId xmlns:p14="http://schemas.microsoft.com/office/powerpoint/2010/main" val="3462724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A74DDD-9795-4C76-A529-ACA89E75D203}" type="datetimeFigureOut">
              <a:rPr lang="en-US" smtClean="0"/>
              <a:t>12/31/2015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4056175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A74DDD-9795-4C76-A529-ACA89E75D203}" type="datetimeFigureOut">
              <a:rPr lang="en-US" smtClean="0"/>
              <a:t>12/31/2015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2514470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F1E71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9144000" cy="6858000"/>
          </a:xfrm>
          <a:prstGeom prst="rect">
            <a:avLst/>
          </a:prstGeom>
          <a:blipFill dpi="0" rotWithShape="1">
            <a:blip r:embed="rId2">
              <a:alphaModFix amt="77000"/>
              <a:extLst>
                <a:ext uri="{28A0092B-C50C-407E-A947-70E740481C1C}">
                  <a14:useLocalDpi xmlns:a14="http://schemas.microsoft.com/office/drawing/2010/main" val="0"/>
                </a:ext>
              </a:extLst>
            </a:blip>
            <a:srcRect/>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90A74DDD-9795-4C76-A529-ACA89E75D203}" type="datetimeFigureOut">
              <a:rPr lang="en-US" smtClean="0"/>
              <a:t>12/31/2015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219288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A74DDD-9795-4C76-A529-ACA89E75D203}" type="datetimeFigureOut">
              <a:rPr lang="en-US" smtClean="0"/>
              <a:t>12/31/2015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1631693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A74DDD-9795-4C76-A529-ACA89E75D203}" type="datetimeFigureOut">
              <a:rPr lang="en-US" smtClean="0"/>
              <a:t>12/31/2015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209509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A74DDD-9795-4C76-A529-ACA89E75D203}" type="datetimeFigureOut">
              <a:rPr lang="en-US" smtClean="0"/>
              <a:t>12/31/2015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1457855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A74DDD-9795-4C76-A529-ACA89E75D203}" type="datetimeFigureOut">
              <a:rPr lang="en-US" smtClean="0"/>
              <a:t>12/31/2015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2514302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A74DDD-9795-4C76-A529-ACA89E75D203}" type="datetimeFigureOut">
              <a:rPr lang="en-US" smtClean="0"/>
              <a:t>12/31/2015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3143121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A74DDD-9795-4C76-A529-ACA89E75D203}" type="datetimeFigureOut">
              <a:rPr lang="en-US" smtClean="0"/>
              <a:t>12/31/2015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1487309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A74DDD-9795-4C76-A529-ACA89E75D203}" type="datetimeFigureOut">
              <a:rPr lang="en-US" smtClean="0"/>
              <a:t>12/31/2015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2B4A9E-4080-4679-8D13-9C3B4FF7C141}" type="slidenum">
              <a:rPr lang="en-US" smtClean="0"/>
              <a:t>‹#›</a:t>
            </a:fld>
            <a:endParaRPr lang="en-US"/>
          </a:p>
        </p:txBody>
      </p:sp>
    </p:spTree>
    <p:extLst>
      <p:ext uri="{BB962C8B-B14F-4D97-AF65-F5344CB8AC3E}">
        <p14:creationId xmlns:p14="http://schemas.microsoft.com/office/powerpoint/2010/main" val="2756846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74DDD-9795-4C76-A529-ACA89E75D203}" type="datetimeFigureOut">
              <a:rPr lang="en-US" smtClean="0"/>
              <a:t>12/31/2015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2B4A9E-4080-4679-8D13-9C3B4FF7C141}" type="slidenum">
              <a:rPr lang="en-US" smtClean="0"/>
              <a:t>‹#›</a:t>
            </a:fld>
            <a:endParaRPr lang="en-US"/>
          </a:p>
        </p:txBody>
      </p:sp>
    </p:spTree>
    <p:extLst>
      <p:ext uri="{BB962C8B-B14F-4D97-AF65-F5344CB8AC3E}">
        <p14:creationId xmlns:p14="http://schemas.microsoft.com/office/powerpoint/2010/main" val="582659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6019800"/>
            <a:ext cx="9144000" cy="609600"/>
          </a:xfrm>
          <a:prstGeom prst="rect">
            <a:avLst/>
          </a:prstGeom>
          <a:solidFill>
            <a:schemeClr val="bg1">
              <a:lumMod val="85000"/>
              <a:alpha val="3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295400" y="1066800"/>
            <a:ext cx="6400800" cy="1981200"/>
          </a:xfrm>
        </p:spPr>
        <p:txBody>
          <a:bodyPr>
            <a:noAutofit/>
          </a:bodyPr>
          <a:lstStyle/>
          <a:p>
            <a:r>
              <a:rPr lang="en-US" sz="13800"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rPr>
              <a:t>Proverbs</a:t>
            </a:r>
            <a:endParaRPr lang="en-US" sz="13800"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endParaRPr>
          </a:p>
        </p:txBody>
      </p:sp>
      <p:sp>
        <p:nvSpPr>
          <p:cNvPr id="5" name="TextBox 4"/>
          <p:cNvSpPr txBox="1"/>
          <p:nvPr/>
        </p:nvSpPr>
        <p:spPr>
          <a:xfrm>
            <a:off x="304800" y="3886200"/>
            <a:ext cx="8382000" cy="1200329"/>
          </a:xfrm>
          <a:prstGeom prst="rect">
            <a:avLst/>
          </a:prstGeom>
          <a:noFill/>
        </p:spPr>
        <p:txBody>
          <a:bodyPr wrap="square" rtlCol="0">
            <a:spAutoFit/>
          </a:bodyPr>
          <a:lstStyle/>
          <a:p>
            <a:r>
              <a:rPr lang="en-US" sz="2400" b="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rPr>
              <a:t>Proverbs: Lesson </a:t>
            </a:r>
            <a:r>
              <a:rPr lang="en-US" sz="2400" b="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rPr>
              <a:t>5</a:t>
            </a:r>
            <a:endParaRPr lang="en-US" sz="2400" b="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endParaRPr>
          </a:p>
          <a:p>
            <a:r>
              <a:rPr lang="en-US" sz="2400" b="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rPr>
              <a:t>Wisdom in </a:t>
            </a:r>
            <a:r>
              <a:rPr lang="en-US" sz="2400" b="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rPr>
              <a:t>Teaching: </a:t>
            </a:r>
            <a:r>
              <a:rPr lang="en-US" sz="2400" b="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rPr>
              <a:t>Am I </a:t>
            </a:r>
            <a:r>
              <a:rPr lang="en-US" sz="2400" b="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rPr>
              <a:t>Sharing God’s Message? </a:t>
            </a:r>
            <a:endParaRPr lang="en-US" sz="2400" b="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endParaRPr>
          </a:p>
          <a:p>
            <a:r>
              <a:rPr lang="en-US" sz="2400" b="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rPr>
              <a:t>Proverbs </a:t>
            </a:r>
            <a:r>
              <a:rPr lang="en-US" sz="2400" b="1" dirty="0" smtClean="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rPr>
              <a:t>14-16</a:t>
            </a:r>
            <a:endParaRPr lang="en-US" sz="2400" b="1" dirty="0">
              <a:solidFill>
                <a:schemeClr val="bg1">
                  <a:lumMod val="95000"/>
                </a:schemeClr>
              </a:solidFill>
              <a:effectLst>
                <a:outerShdw blurRad="38100" dist="38100" dir="2700000" algn="tl">
                  <a:srgbClr val="000000">
                    <a:alpha val="43137"/>
                  </a:srgbClr>
                </a:outerShdw>
              </a:effectLst>
              <a:latin typeface="Garamond" panose="02020404030301010803" pitchFamily="18" charset="0"/>
              <a:cs typeface="Adobe Hebrew" pitchFamily="18" charset="-79"/>
            </a:endParaRPr>
          </a:p>
        </p:txBody>
      </p:sp>
      <p:sp>
        <p:nvSpPr>
          <p:cNvPr id="2" name="TextBox 1"/>
          <p:cNvSpPr txBox="1"/>
          <p:nvPr/>
        </p:nvSpPr>
        <p:spPr>
          <a:xfrm>
            <a:off x="2514600" y="914400"/>
            <a:ext cx="4114800" cy="923330"/>
          </a:xfrm>
          <a:prstGeom prst="rect">
            <a:avLst/>
          </a:prstGeom>
          <a:noFill/>
        </p:spPr>
        <p:txBody>
          <a:bodyPr wrap="square" rtlCol="0">
            <a:spAutoFit/>
          </a:bodyPr>
          <a:lstStyle/>
          <a:p>
            <a:r>
              <a:rPr lang="en-US" sz="5400" dirty="0" smtClean="0">
                <a:solidFill>
                  <a:schemeClr val="bg1"/>
                </a:solidFill>
                <a:effectLst>
                  <a:outerShdw blurRad="38100" dist="38100" dir="2700000" algn="tl">
                    <a:srgbClr val="000000">
                      <a:alpha val="43137"/>
                    </a:srgbClr>
                  </a:outerShdw>
                </a:effectLst>
                <a:latin typeface="Freestyle Script" panose="030804020302050B0404" pitchFamily="66" charset="0"/>
              </a:rPr>
              <a:t>A Ladies’ Study of </a:t>
            </a:r>
            <a:endParaRPr lang="en-US" sz="5400" dirty="0">
              <a:solidFill>
                <a:schemeClr val="bg1"/>
              </a:solidFill>
              <a:effectLst>
                <a:outerShdw blurRad="38100" dist="38100" dir="2700000" algn="tl">
                  <a:srgbClr val="000000">
                    <a:alpha val="43137"/>
                  </a:srgbClr>
                </a:outerShdw>
              </a:effectLst>
              <a:latin typeface="Freestyle Script" panose="030804020302050B0404" pitchFamily="66" charset="0"/>
            </a:endParaRPr>
          </a:p>
        </p:txBody>
      </p:sp>
      <p:sp>
        <p:nvSpPr>
          <p:cNvPr id="4" name="TextBox 3"/>
          <p:cNvSpPr txBox="1"/>
          <p:nvPr/>
        </p:nvSpPr>
        <p:spPr>
          <a:xfrm>
            <a:off x="381000" y="6019800"/>
            <a:ext cx="8077200" cy="338554"/>
          </a:xfrm>
          <a:prstGeom prst="rect">
            <a:avLst/>
          </a:prstGeom>
          <a:noFill/>
        </p:spPr>
        <p:txBody>
          <a:bodyPr wrap="square" rtlCol="0">
            <a:spAutoFit/>
          </a:bodyPr>
          <a:lstStyle/>
          <a:p>
            <a:r>
              <a:rPr lang="en-US" sz="1600" dirty="0" smtClean="0">
                <a:effectLst>
                  <a:outerShdw blurRad="38100" dist="38100" dir="2700000" algn="tl">
                    <a:srgbClr val="000000">
                      <a:alpha val="43137"/>
                    </a:srgbClr>
                  </a:outerShdw>
                </a:effectLst>
              </a:rPr>
              <a:t>Some materials for this lesson taken from </a:t>
            </a:r>
            <a:r>
              <a:rPr lang="en-US" sz="1600" u="sng" dirty="0" smtClean="0">
                <a:effectLst>
                  <a:outerShdw blurRad="38100" dist="38100" dir="2700000" algn="tl">
                    <a:srgbClr val="000000">
                      <a:alpha val="43137"/>
                    </a:srgbClr>
                  </a:outerShdw>
                </a:effectLst>
              </a:rPr>
              <a:t>BE WISE God’s Way </a:t>
            </a:r>
            <a:r>
              <a:rPr lang="en-US" sz="1600" dirty="0" smtClean="0">
                <a:effectLst>
                  <a:outerShdw blurRad="38100" dist="38100" dir="2700000" algn="tl">
                    <a:srgbClr val="000000">
                      <a:alpha val="43137"/>
                    </a:srgbClr>
                  </a:outerShdw>
                </a:effectLst>
              </a:rPr>
              <a:t>by Adam </a:t>
            </a:r>
            <a:r>
              <a:rPr lang="en-US" sz="1600" dirty="0" err="1" smtClean="0">
                <a:effectLst>
                  <a:outerShdw blurRad="38100" dist="38100" dir="2700000" algn="tl">
                    <a:srgbClr val="000000">
                      <a:alpha val="43137"/>
                    </a:srgbClr>
                  </a:outerShdw>
                </a:effectLst>
              </a:rPr>
              <a:t>Faughn</a:t>
            </a:r>
            <a:endParaRPr lang="en-US" sz="1600"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79968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60437"/>
          </a:xfrm>
        </p:spPr>
        <p:txBody>
          <a:bodyPr>
            <a:noAutofit/>
          </a:bodyPr>
          <a:lstStyle/>
          <a:p>
            <a:pPr algn="l"/>
            <a:r>
              <a:rPr lang="en-US" sz="3200" dirty="0" smtClean="0">
                <a:latin typeface="Garamond" panose="02020404030301010803" pitchFamily="18" charset="0"/>
                <a:cs typeface="Adobe Hebrew" pitchFamily="18" charset="-79"/>
              </a:rPr>
              <a:t>A Wise Woman </a:t>
            </a:r>
            <a:r>
              <a:rPr lang="en-US" sz="3200" dirty="0" smtClean="0">
                <a:latin typeface="Garamond" panose="02020404030301010803" pitchFamily="18" charset="0"/>
                <a:cs typeface="Adobe Hebrew" pitchFamily="18" charset="-79"/>
              </a:rPr>
              <a:t>Shares the Fear of God</a:t>
            </a:r>
            <a:endParaRPr lang="en-US" sz="3200"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381000" y="914400"/>
            <a:ext cx="8229600" cy="4327526"/>
          </a:xfrm>
        </p:spPr>
        <p:txBody>
          <a:bodyPr>
            <a:normAutofit/>
          </a:bodyPr>
          <a:lstStyle/>
          <a:p>
            <a:r>
              <a:rPr lang="en-US" sz="2400" dirty="0" smtClean="0">
                <a:effectLst>
                  <a:outerShdw blurRad="38100" dist="38100" dir="2700000" algn="tl">
                    <a:srgbClr val="000000">
                      <a:alpha val="43137"/>
                    </a:srgbClr>
                  </a:outerShdw>
                </a:effectLst>
              </a:rPr>
              <a:t>She </a:t>
            </a:r>
            <a:r>
              <a:rPr lang="en-US" sz="2400" dirty="0" smtClean="0">
                <a:effectLst>
                  <a:outerShdw blurRad="38100" dist="38100" dir="2700000" algn="tl">
                    <a:srgbClr val="000000">
                      <a:alpha val="43137"/>
                    </a:srgbClr>
                  </a:outerShdw>
                </a:effectLst>
              </a:rPr>
              <a:t>knows fearing </a:t>
            </a:r>
            <a:r>
              <a:rPr lang="en-US" sz="2400" dirty="0" smtClean="0">
                <a:effectLst>
                  <a:outerShdw blurRad="38100" dist="38100" dir="2700000" algn="tl">
                    <a:srgbClr val="000000">
                      <a:alpha val="43137"/>
                    </a:srgbClr>
                  </a:outerShdw>
                </a:effectLst>
              </a:rPr>
              <a:t>God </a:t>
            </a:r>
            <a:r>
              <a:rPr lang="en-US" sz="2400" dirty="0" smtClean="0">
                <a:effectLst>
                  <a:outerShdw blurRad="38100" dist="38100" dir="2700000" algn="tl">
                    <a:srgbClr val="000000">
                      <a:alpha val="43137"/>
                    </a:srgbClr>
                  </a:outerShdw>
                </a:effectLst>
              </a:rPr>
              <a:t>is a true respect for Him (Deut. 10:12):</a:t>
            </a:r>
            <a:endParaRPr lang="en-US" sz="2400" dirty="0" smtClean="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She considers the great things He has done (1 Samuel 12:24)</a:t>
            </a:r>
          </a:p>
          <a:p>
            <a:pPr lvl="1"/>
            <a:r>
              <a:rPr lang="en-US" sz="2000" dirty="0" smtClean="0">
                <a:effectLst>
                  <a:outerShdw blurRad="38100" dist="38100" dir="2700000" algn="tl">
                    <a:srgbClr val="000000">
                      <a:alpha val="43137"/>
                    </a:srgbClr>
                  </a:outerShdw>
                </a:effectLst>
              </a:rPr>
              <a:t>She finds confidence in following God (Prov. 14:26)</a:t>
            </a:r>
          </a:p>
          <a:p>
            <a:pPr lvl="1"/>
            <a:r>
              <a:rPr lang="en-US" sz="2000" dirty="0" smtClean="0">
                <a:effectLst>
                  <a:outerShdw blurRad="38100" dist="38100" dir="2700000" algn="tl">
                    <a:srgbClr val="000000">
                      <a:alpha val="43137"/>
                    </a:srgbClr>
                  </a:outerShdw>
                </a:effectLst>
              </a:rPr>
              <a:t>She knows that true life is found in fearing God (Prov. 14:27)</a:t>
            </a:r>
            <a:endParaRPr lang="en-US" sz="2000" dirty="0" smtClean="0">
              <a:effectLst>
                <a:outerShdw blurRad="38100" dist="38100" dir="2700000" algn="tl">
                  <a:srgbClr val="000000">
                    <a:alpha val="43137"/>
                  </a:srgbClr>
                </a:outerShdw>
              </a:effectLst>
            </a:endParaRPr>
          </a:p>
          <a:p>
            <a:r>
              <a:rPr lang="en-US" sz="2400" dirty="0">
                <a:effectLst>
                  <a:outerShdw blurRad="38100" dist="38100" dir="2700000" algn="tl">
                    <a:srgbClr val="000000">
                      <a:alpha val="43137"/>
                    </a:srgbClr>
                  </a:outerShdw>
                </a:effectLst>
              </a:rPr>
              <a:t>She knows fearing God leads to </a:t>
            </a:r>
            <a:r>
              <a:rPr lang="en-US" sz="2400" dirty="0" smtClean="0">
                <a:effectLst>
                  <a:outerShdw blurRad="38100" dist="38100" dir="2700000" algn="tl">
                    <a:srgbClr val="000000">
                      <a:alpha val="43137"/>
                    </a:srgbClr>
                  </a:outerShdw>
                </a:effectLst>
              </a:rPr>
              <a:t>shunning sin (Prov. 14:16):</a:t>
            </a:r>
            <a:endParaRPr lang="en-US" sz="2400" dirty="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She gathers strength from God to depart from evil (Prov. 16:6)</a:t>
            </a:r>
          </a:p>
          <a:p>
            <a:pPr lvl="1"/>
            <a:r>
              <a:rPr lang="en-US" sz="2000" dirty="0" smtClean="0">
                <a:effectLst>
                  <a:outerShdw blurRad="38100" dist="38100" dir="2700000" algn="tl">
                    <a:srgbClr val="000000">
                      <a:alpha val="43137"/>
                    </a:srgbClr>
                  </a:outerShdw>
                </a:effectLst>
              </a:rPr>
              <a:t>She looks to examples who shunned evil (Job 1:8)</a:t>
            </a:r>
          </a:p>
          <a:p>
            <a:pPr lvl="1"/>
            <a:r>
              <a:rPr lang="en-US" sz="2000" dirty="0" smtClean="0">
                <a:effectLst>
                  <a:outerShdw blurRad="38100" dist="38100" dir="2700000" algn="tl">
                    <a:srgbClr val="000000">
                      <a:alpha val="43137"/>
                    </a:srgbClr>
                  </a:outerShdw>
                </a:effectLst>
              </a:rPr>
              <a:t>She clings to God, but resists the devil (James 4:7)</a:t>
            </a:r>
            <a:endParaRPr lang="en-US" sz="2000" dirty="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She </a:t>
            </a:r>
            <a:r>
              <a:rPr lang="en-US" sz="2400" dirty="0" smtClean="0">
                <a:effectLst>
                  <a:outerShdw blurRad="38100" dist="38100" dir="2700000" algn="tl">
                    <a:srgbClr val="000000">
                      <a:alpha val="43137"/>
                    </a:srgbClr>
                  </a:outerShdw>
                </a:effectLst>
              </a:rPr>
              <a:t>knows </a:t>
            </a:r>
            <a:r>
              <a:rPr lang="en-US" sz="2400" dirty="0" smtClean="0">
                <a:effectLst>
                  <a:outerShdw blurRad="38100" dist="38100" dir="2700000" algn="tl">
                    <a:srgbClr val="000000">
                      <a:alpha val="43137"/>
                    </a:srgbClr>
                  </a:outerShdw>
                </a:effectLst>
              </a:rPr>
              <a:t>fearing God leads to obedience (Deut. 6:2):</a:t>
            </a:r>
            <a:endParaRPr lang="en-US" sz="2400" dirty="0" smtClean="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She keeps His commandments and obeys His voice (Deut. 13:4)</a:t>
            </a:r>
          </a:p>
          <a:p>
            <a:pPr lvl="1"/>
            <a:r>
              <a:rPr lang="en-US" sz="2000" dirty="0" smtClean="0">
                <a:effectLst>
                  <a:outerShdw blurRad="38100" dist="38100" dir="2700000" algn="tl">
                    <a:srgbClr val="000000">
                      <a:alpha val="43137"/>
                    </a:srgbClr>
                  </a:outerShdw>
                </a:effectLst>
              </a:rPr>
              <a:t>She trusts and relies upon God (Isaiah 50:10) </a:t>
            </a:r>
            <a:endParaRPr lang="en-US"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00716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458200" cy="762000"/>
          </a:xfrm>
        </p:spPr>
        <p:txBody>
          <a:bodyPr>
            <a:normAutofit fontScale="90000"/>
          </a:bodyPr>
          <a:lstStyle/>
          <a:p>
            <a:pPr algn="l"/>
            <a:r>
              <a:rPr lang="en-US" sz="3000" dirty="0">
                <a:latin typeface="Garamond" panose="02020404030301010803" pitchFamily="18" charset="0"/>
                <a:cs typeface="Adobe Hebrew" pitchFamily="18" charset="-79"/>
              </a:rPr>
              <a:t>A Wise </a:t>
            </a:r>
            <a:r>
              <a:rPr lang="en-US" sz="3000" dirty="0" smtClean="0">
                <a:latin typeface="Garamond" panose="02020404030301010803" pitchFamily="18" charset="0"/>
                <a:cs typeface="Adobe Hebrew" pitchFamily="18" charset="-79"/>
              </a:rPr>
              <a:t>Woman </a:t>
            </a:r>
            <a:r>
              <a:rPr lang="en-US" sz="3000" dirty="0" smtClean="0">
                <a:latin typeface="Garamond" panose="02020404030301010803" pitchFamily="18" charset="0"/>
                <a:cs typeface="Adobe Hebrew" pitchFamily="18" charset="-79"/>
              </a:rPr>
              <a:t>Shares A Life of Godly Living (Prov. 15)</a:t>
            </a:r>
            <a:endParaRPr lang="en-US" sz="3000"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304800" y="914400"/>
            <a:ext cx="8458200" cy="4457646"/>
          </a:xfrm>
        </p:spPr>
        <p:txBody>
          <a:bodyPr>
            <a:noAutofit/>
          </a:bodyPr>
          <a:lstStyle/>
          <a:p>
            <a:r>
              <a:rPr lang="en-US" sz="2800" dirty="0">
                <a:effectLst>
                  <a:outerShdw blurRad="38100" dist="38100" dir="2700000" algn="tl">
                    <a:srgbClr val="000000">
                      <a:alpha val="43137"/>
                    </a:srgbClr>
                  </a:outerShdw>
                </a:effectLst>
              </a:rPr>
              <a:t>She </a:t>
            </a:r>
            <a:r>
              <a:rPr lang="en-US" sz="2800" dirty="0" smtClean="0">
                <a:effectLst>
                  <a:outerShdw blurRad="38100" dist="38100" dir="2700000" algn="tl">
                    <a:srgbClr val="000000">
                      <a:alpha val="43137"/>
                    </a:srgbClr>
                  </a:outerShdw>
                </a:effectLst>
              </a:rPr>
              <a:t>is careful with her words (15:1</a:t>
            </a:r>
            <a:r>
              <a:rPr lang="en-US" sz="2800" dirty="0" smtClean="0">
                <a:effectLst>
                  <a:outerShdw blurRad="38100" dist="38100" dir="2700000" algn="tl">
                    <a:srgbClr val="000000">
                      <a:alpha val="43137"/>
                    </a:srgbClr>
                  </a:outerShdw>
                </a:effectLst>
              </a:rPr>
              <a:t>)</a:t>
            </a:r>
          </a:p>
          <a:p>
            <a:r>
              <a:rPr lang="en-US" sz="2800" dirty="0" smtClean="0">
                <a:effectLst>
                  <a:outerShdw blurRad="38100" dist="38100" dir="2700000" algn="tl">
                    <a:srgbClr val="000000">
                      <a:alpha val="43137"/>
                    </a:srgbClr>
                  </a:outerShdw>
                </a:effectLst>
              </a:rPr>
              <a:t>She listens to wise mentors (15:5, 22)</a:t>
            </a:r>
            <a:endParaRPr lang="en-US" sz="2800" dirty="0" smtClean="0">
              <a:effectLst>
                <a:outerShdw blurRad="38100" dist="38100" dir="2700000" algn="tl">
                  <a:srgbClr val="000000">
                    <a:alpha val="43137"/>
                  </a:srgbClr>
                </a:outerShdw>
              </a:effectLst>
            </a:endParaRPr>
          </a:p>
          <a:p>
            <a:r>
              <a:rPr lang="en-US" sz="2800" dirty="0" smtClean="0">
                <a:effectLst>
                  <a:outerShdw blurRad="38100" dist="38100" dir="2700000" algn="tl">
                    <a:srgbClr val="000000">
                      <a:alpha val="43137"/>
                    </a:srgbClr>
                  </a:outerShdw>
                </a:effectLst>
              </a:rPr>
              <a:t>She works hard (15:19)</a:t>
            </a:r>
          </a:p>
          <a:p>
            <a:r>
              <a:rPr lang="en-US" sz="2800" dirty="0" smtClean="0">
                <a:effectLst>
                  <a:outerShdw blurRad="38100" dist="38100" dir="2700000" algn="tl">
                    <a:srgbClr val="000000">
                      <a:alpha val="43137"/>
                    </a:srgbClr>
                  </a:outerShdw>
                </a:effectLst>
              </a:rPr>
              <a:t>She is careful about money (15:27)</a:t>
            </a:r>
          </a:p>
          <a:p>
            <a:r>
              <a:rPr lang="en-US" sz="2800" dirty="0" smtClean="0">
                <a:effectLst>
                  <a:outerShdw blurRad="38100" dist="38100" dir="2700000" algn="tl">
                    <a:srgbClr val="000000">
                      <a:alpha val="43137"/>
                    </a:srgbClr>
                  </a:outerShdw>
                </a:effectLst>
              </a:rPr>
              <a:t>She loves the word of God and studies it (15:28)</a:t>
            </a:r>
          </a:p>
          <a:p>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67408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Autofit/>
          </a:bodyPr>
          <a:lstStyle/>
          <a:p>
            <a:pPr algn="l"/>
            <a:r>
              <a:rPr lang="en-US" sz="3200" dirty="0">
                <a:latin typeface="Garamond" panose="02020404030301010803" pitchFamily="18" charset="0"/>
                <a:cs typeface="Adobe Hebrew" pitchFamily="18" charset="-79"/>
              </a:rPr>
              <a:t>A Wise </a:t>
            </a:r>
            <a:r>
              <a:rPr lang="en-US" sz="3200" dirty="0" smtClean="0">
                <a:latin typeface="Garamond" panose="02020404030301010803" pitchFamily="18" charset="0"/>
                <a:cs typeface="Adobe Hebrew" pitchFamily="18" charset="-79"/>
              </a:rPr>
              <a:t>Woman </a:t>
            </a:r>
            <a:r>
              <a:rPr lang="en-US" sz="3200" dirty="0" smtClean="0">
                <a:latin typeface="Garamond" panose="02020404030301010803" pitchFamily="18" charset="0"/>
                <a:cs typeface="Adobe Hebrew" pitchFamily="18" charset="-79"/>
              </a:rPr>
              <a:t>Shares the Providence of God</a:t>
            </a:r>
            <a:endParaRPr lang="en-US" sz="3200"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304800" y="914400"/>
            <a:ext cx="8534400" cy="4800600"/>
          </a:xfrm>
        </p:spPr>
        <p:txBody>
          <a:bodyPr>
            <a:normAutofit/>
          </a:bodyPr>
          <a:lstStyle/>
          <a:p>
            <a:r>
              <a:rPr lang="en-US" sz="2400" dirty="0" smtClean="0">
                <a:effectLst>
                  <a:outerShdw blurRad="38100" dist="38100" dir="2700000" algn="tl">
                    <a:srgbClr val="000000">
                      <a:alpha val="43137"/>
                    </a:srgbClr>
                  </a:outerShdw>
                </a:effectLst>
              </a:rPr>
              <a:t>She </a:t>
            </a:r>
            <a:r>
              <a:rPr lang="en-US" sz="2400" dirty="0" smtClean="0">
                <a:effectLst>
                  <a:outerShdw blurRad="38100" dist="38100" dir="2700000" algn="tl">
                    <a:srgbClr val="000000">
                      <a:alpha val="43137"/>
                    </a:srgbClr>
                  </a:outerShdw>
                </a:effectLst>
              </a:rPr>
              <a:t>trusts in God’s presence </a:t>
            </a:r>
          </a:p>
          <a:p>
            <a:pPr lvl="1"/>
            <a:r>
              <a:rPr lang="en-US" sz="2000" dirty="0" smtClean="0">
                <a:effectLst>
                  <a:outerShdw blurRad="38100" dist="38100" dir="2700000" algn="tl">
                    <a:srgbClr val="000000">
                      <a:alpha val="43137"/>
                    </a:srgbClr>
                  </a:outerShdw>
                </a:effectLst>
              </a:rPr>
              <a:t>She knows He watches over us (Proverbs 15:3)</a:t>
            </a:r>
          </a:p>
          <a:p>
            <a:pPr lvl="1"/>
            <a:r>
              <a:rPr lang="en-US" sz="2000" dirty="0" smtClean="0">
                <a:effectLst>
                  <a:outerShdw blurRad="38100" dist="38100" dir="2700000" algn="tl">
                    <a:srgbClr val="000000">
                      <a:alpha val="43137"/>
                    </a:srgbClr>
                  </a:outerShdw>
                </a:effectLst>
              </a:rPr>
              <a:t>She knows He hears us (Proverbs 15:29)</a:t>
            </a:r>
            <a:endParaRPr lang="en-US" sz="2000" dirty="0" smtClean="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She knows He guides </a:t>
            </a:r>
            <a:r>
              <a:rPr lang="en-US" sz="2000" dirty="0" smtClean="0">
                <a:effectLst>
                  <a:outerShdw blurRad="38100" dist="38100" dir="2700000" algn="tl">
                    <a:srgbClr val="000000">
                      <a:alpha val="43137"/>
                    </a:srgbClr>
                  </a:outerShdw>
                </a:effectLst>
              </a:rPr>
              <a:t>us </a:t>
            </a:r>
            <a:r>
              <a:rPr lang="en-US" sz="2000" dirty="0" smtClean="0">
                <a:effectLst>
                  <a:outerShdw blurRad="38100" dist="38100" dir="2700000" algn="tl">
                    <a:srgbClr val="000000">
                      <a:alpha val="43137"/>
                    </a:srgbClr>
                  </a:outerShdw>
                </a:effectLst>
              </a:rPr>
              <a:t>(Proverbs 16:9)</a:t>
            </a:r>
            <a:endParaRPr lang="en-US" sz="20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She </a:t>
            </a:r>
            <a:r>
              <a:rPr lang="en-US" sz="2400" dirty="0" smtClean="0">
                <a:effectLst>
                  <a:outerShdw blurRad="38100" dist="38100" dir="2700000" algn="tl">
                    <a:srgbClr val="000000">
                      <a:alpha val="43137"/>
                    </a:srgbClr>
                  </a:outerShdw>
                </a:effectLst>
              </a:rPr>
              <a:t>trusts in God’s </a:t>
            </a:r>
            <a:r>
              <a:rPr lang="en-US" sz="2400" dirty="0" smtClean="0">
                <a:effectLst>
                  <a:outerShdw blurRad="38100" dist="38100" dir="2700000" algn="tl">
                    <a:srgbClr val="000000">
                      <a:alpha val="43137"/>
                    </a:srgbClr>
                  </a:outerShdw>
                </a:effectLst>
              </a:rPr>
              <a:t>providence </a:t>
            </a:r>
            <a:endParaRPr lang="en-US" sz="2400" dirty="0">
              <a:effectLst>
                <a:outerShdw blurRad="38100" dist="38100" dir="2700000" algn="tl">
                  <a:srgbClr val="000000">
                    <a:alpha val="43137"/>
                  </a:srgbClr>
                </a:outerShdw>
              </a:effectLst>
            </a:endParaRPr>
          </a:p>
          <a:p>
            <a:pPr lvl="1"/>
            <a:r>
              <a:rPr lang="en-US" sz="2000" dirty="0" smtClean="0">
                <a:effectLst>
                  <a:outerShdw blurRad="38100" dist="38100" dir="2700000" algn="tl">
                    <a:srgbClr val="000000">
                      <a:alpha val="43137"/>
                    </a:srgbClr>
                  </a:outerShdw>
                </a:effectLst>
              </a:rPr>
              <a:t>She knows He wants the best for us (Proverbs 14:11)</a:t>
            </a:r>
          </a:p>
          <a:p>
            <a:pPr lvl="1"/>
            <a:r>
              <a:rPr lang="en-US" sz="2000" dirty="0" smtClean="0">
                <a:effectLst>
                  <a:outerShdw blurRad="38100" dist="38100" dir="2700000" algn="tl">
                    <a:srgbClr val="000000">
                      <a:alpha val="43137"/>
                    </a:srgbClr>
                  </a:outerShdw>
                </a:effectLst>
              </a:rPr>
              <a:t>She knows He satisfies from heaven (Proverbs 14:14)</a:t>
            </a:r>
          </a:p>
          <a:p>
            <a:pPr lvl="1"/>
            <a:r>
              <a:rPr lang="en-US" sz="2000" dirty="0" smtClean="0">
                <a:effectLst>
                  <a:outerShdw blurRad="38100" dist="38100" dir="2700000" algn="tl">
                    <a:srgbClr val="000000">
                      <a:alpha val="43137"/>
                    </a:srgbClr>
                  </a:outerShdw>
                </a:effectLst>
              </a:rPr>
              <a:t>She knows He gives wisdom (Proverbs 14:18, 15:32)</a:t>
            </a:r>
          </a:p>
          <a:p>
            <a:pPr lvl="1"/>
            <a:r>
              <a:rPr lang="en-US" sz="2000" dirty="0" smtClean="0">
                <a:effectLst>
                  <a:outerShdw blurRad="38100" dist="38100" dir="2700000" algn="tl">
                    <a:srgbClr val="000000">
                      <a:alpha val="43137"/>
                    </a:srgbClr>
                  </a:outerShdw>
                </a:effectLst>
              </a:rPr>
              <a:t>She knows He keeps us safe (Proverbs 14:32, 15:25)</a:t>
            </a:r>
          </a:p>
          <a:p>
            <a:pPr lvl="1"/>
            <a:r>
              <a:rPr lang="en-US" sz="2000" dirty="0" smtClean="0">
                <a:effectLst>
                  <a:outerShdw blurRad="38100" dist="38100" dir="2700000" algn="tl">
                    <a:srgbClr val="000000">
                      <a:alpha val="43137"/>
                    </a:srgbClr>
                  </a:outerShdw>
                </a:effectLst>
              </a:rPr>
              <a:t>She knows He offers peace (Proverbs 16:7)</a:t>
            </a:r>
          </a:p>
          <a:p>
            <a:pPr lvl="1"/>
            <a:r>
              <a:rPr lang="en-US" sz="2000" dirty="0" smtClean="0">
                <a:effectLst>
                  <a:outerShdw blurRad="38100" dist="38100" dir="2700000" algn="tl">
                    <a:srgbClr val="000000">
                      <a:alpha val="43137"/>
                    </a:srgbClr>
                  </a:outerShdw>
                </a:effectLst>
              </a:rPr>
              <a:t>She knows He gives salvation (Proverbs 16:6)</a:t>
            </a:r>
          </a:p>
          <a:p>
            <a:pPr lvl="1"/>
            <a:endParaRPr lang="en-US" sz="2000" dirty="0">
              <a:effectLst>
                <a:outerShdw blurRad="38100" dist="38100" dir="2700000" algn="tl">
                  <a:srgbClr val="000000">
                    <a:alpha val="43137"/>
                  </a:srgbClr>
                </a:outerShdw>
              </a:effectLst>
            </a:endParaRPr>
          </a:p>
          <a:p>
            <a:pPr marL="0" indent="0">
              <a:buNone/>
            </a:pPr>
            <a:endParaRPr lang="en-US"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8733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685800"/>
          </a:xfrm>
        </p:spPr>
        <p:txBody>
          <a:bodyPr>
            <a:noAutofit/>
          </a:bodyPr>
          <a:lstStyle/>
          <a:p>
            <a:pPr algn="l"/>
            <a:r>
              <a:rPr lang="en-US" sz="3200" dirty="0" smtClean="0">
                <a:latin typeface="Garamond" panose="02020404030301010803" pitchFamily="18" charset="0"/>
                <a:cs typeface="Adobe Hebrew" pitchFamily="18" charset="-79"/>
              </a:rPr>
              <a:t>Wise Women: Are We Sharing the Gospel of God?</a:t>
            </a:r>
            <a:endParaRPr lang="en-US" sz="3200" dirty="0">
              <a:latin typeface="Garamond" panose="02020404030301010803" pitchFamily="18" charset="0"/>
              <a:cs typeface="Adobe Hebrew" pitchFamily="18" charset="-79"/>
            </a:endParaRPr>
          </a:p>
        </p:txBody>
      </p:sp>
      <p:sp>
        <p:nvSpPr>
          <p:cNvPr id="3" name="Content Placeholder 2"/>
          <p:cNvSpPr>
            <a:spLocks noGrp="1"/>
          </p:cNvSpPr>
          <p:nvPr>
            <p:ph idx="1"/>
          </p:nvPr>
        </p:nvSpPr>
        <p:spPr>
          <a:xfrm>
            <a:off x="304800" y="1066800"/>
            <a:ext cx="8534400" cy="4800600"/>
          </a:xfrm>
        </p:spPr>
        <p:txBody>
          <a:bodyPr>
            <a:normAutofit/>
          </a:bodyPr>
          <a:lstStyle/>
          <a:p>
            <a:r>
              <a:rPr lang="en-US" sz="2400" dirty="0" smtClean="0">
                <a:effectLst>
                  <a:outerShdw blurRad="38100" dist="38100" dir="2700000" algn="tl">
                    <a:srgbClr val="000000">
                      <a:alpha val="43137"/>
                    </a:srgbClr>
                  </a:outerShdw>
                </a:effectLst>
              </a:rPr>
              <a:t>She accepts the commission of Christ (Matthew 28:20)</a:t>
            </a:r>
          </a:p>
          <a:p>
            <a:r>
              <a:rPr lang="en-US" sz="2400" dirty="0" smtClean="0">
                <a:effectLst>
                  <a:outerShdw blurRad="38100" dist="38100" dir="2700000" algn="tl">
                    <a:srgbClr val="000000">
                      <a:alpha val="43137"/>
                    </a:srgbClr>
                  </a:outerShdw>
                </a:effectLst>
              </a:rPr>
              <a:t>She prepares herself for defense (1 Peter 3:15)</a:t>
            </a:r>
          </a:p>
          <a:p>
            <a:r>
              <a:rPr lang="en-US" sz="2400" dirty="0" smtClean="0">
                <a:effectLst>
                  <a:outerShdw blurRad="38100" dist="38100" dir="2700000" algn="tl">
                    <a:srgbClr val="000000">
                      <a:alpha val="43137"/>
                    </a:srgbClr>
                  </a:outerShdw>
                </a:effectLst>
              </a:rPr>
              <a:t>She is not ashamed to speak up for Him (Romans 1:16)</a:t>
            </a:r>
          </a:p>
          <a:p>
            <a:r>
              <a:rPr lang="en-US" sz="2400" dirty="0" smtClean="0">
                <a:effectLst>
                  <a:outerShdw blurRad="38100" dist="38100" dir="2700000" algn="tl">
                    <a:srgbClr val="000000">
                      <a:alpha val="43137"/>
                    </a:srgbClr>
                  </a:outerShdw>
                </a:effectLst>
              </a:rPr>
              <a:t>She uses every opportunity to teach (Deuteronomy 6:7-9)</a:t>
            </a:r>
          </a:p>
          <a:p>
            <a:r>
              <a:rPr lang="en-US" sz="2400" dirty="0" smtClean="0">
                <a:effectLst>
                  <a:outerShdw blurRad="38100" dist="38100" dir="2700000" algn="tl">
                    <a:srgbClr val="000000">
                      <a:alpha val="43137"/>
                    </a:srgbClr>
                  </a:outerShdw>
                </a:effectLst>
              </a:rPr>
              <a:t>She cannot keep herself from talking about Him (Jeremiah 20:9)</a:t>
            </a:r>
          </a:p>
          <a:p>
            <a:r>
              <a:rPr lang="en-US" sz="2400" dirty="0" smtClean="0">
                <a:effectLst>
                  <a:outerShdw blurRad="38100" dist="38100" dir="2700000" algn="tl">
                    <a:srgbClr val="000000">
                      <a:alpha val="43137"/>
                    </a:srgbClr>
                  </a:outerShdw>
                </a:effectLst>
              </a:rPr>
              <a:t>She feels a debt, and is bound to teach others (Romans 1:14-15)</a:t>
            </a:r>
          </a:p>
          <a:p>
            <a:endParaRPr lang="en-US" sz="2400" dirty="0" smtClean="0">
              <a:effectLst>
                <a:outerShdw blurRad="38100" dist="38100" dir="2700000" algn="tl">
                  <a:srgbClr val="000000">
                    <a:alpha val="43137"/>
                  </a:srgbClr>
                </a:outerShdw>
              </a:effectLst>
            </a:endParaRPr>
          </a:p>
          <a:p>
            <a:endParaRPr lang="en-US" sz="2400" dirty="0" smtClean="0">
              <a:effectLst>
                <a:outerShdw blurRad="38100" dist="38100" dir="2700000" algn="tl">
                  <a:srgbClr val="000000">
                    <a:alpha val="43137"/>
                  </a:srgbClr>
                </a:outerShdw>
              </a:effectLst>
            </a:endParaRPr>
          </a:p>
          <a:p>
            <a:endParaRPr lang="en-US" sz="2400" dirty="0" smtClean="0">
              <a:effectLst>
                <a:outerShdw blurRad="38100" dist="38100" dir="2700000" algn="tl">
                  <a:srgbClr val="000000">
                    <a:alpha val="43137"/>
                  </a:srgbClr>
                </a:outerShdw>
              </a:effectLst>
            </a:endParaRPr>
          </a:p>
          <a:p>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68627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2440</TotalTime>
  <Words>548</Words>
  <Application>Microsoft Office PowerPoint</Application>
  <PresentationFormat>On-screen Show (4:3)</PresentationFormat>
  <Paragraphs>80</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Adobe Hebrew</vt:lpstr>
      <vt:lpstr>Arial</vt:lpstr>
      <vt:lpstr>Calibri</vt:lpstr>
      <vt:lpstr>Freestyle Script</vt:lpstr>
      <vt:lpstr>Garamond</vt:lpstr>
      <vt:lpstr>Office Theme</vt:lpstr>
      <vt:lpstr>PowerPoint Presentation</vt:lpstr>
      <vt:lpstr>A Wise Woman Shares the Fear of God</vt:lpstr>
      <vt:lpstr>A Wise Woman Shares A Life of Godly Living (Prov. 15)</vt:lpstr>
      <vt:lpstr>A Wise Woman Shares the Providence of God</vt:lpstr>
      <vt:lpstr>Wise Women: Are We Sharing the Gospel of God?</vt:lpstr>
    </vt:vector>
  </TitlesOfParts>
  <Company>Lockheed Martin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Sproule, Traci R</dc:creator>
  <cp:lastModifiedBy>Traci</cp:lastModifiedBy>
  <cp:revision>95</cp:revision>
  <cp:lastPrinted>2015-12-01T20:31:39Z</cp:lastPrinted>
  <dcterms:created xsi:type="dcterms:W3CDTF">2015-01-19T16:33:37Z</dcterms:created>
  <dcterms:modified xsi:type="dcterms:W3CDTF">2015-12-31T21:52:41Z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Author">
    <vt:lpwstr>ACCT03\tsproule</vt:lpwstr>
  </property>
  <property fmtid="{D5CDD505-2E9C-101B-9397-08002B2CF9AE}" pid="3" name="Document Sensitivity">
    <vt:lpwstr>1</vt:lpwstr>
  </property>
  <property fmtid="{D5CDD505-2E9C-101B-9397-08002B2CF9AE}" pid="4" name="ThirdParty">
    <vt:lpwstr/>
  </property>
  <property fmtid="{D5CDD505-2E9C-101B-9397-08002B2CF9AE}" pid="5" name="OCI Restriction">
    <vt:bool>false</vt:bool>
  </property>
  <property fmtid="{D5CDD505-2E9C-101B-9397-08002B2CF9AE}" pid="6" name="OCI Additional Info">
    <vt:lpwstr/>
  </property>
  <property fmtid="{D5CDD505-2E9C-101B-9397-08002B2CF9AE}" pid="7" name="Allow Header Overwrite">
    <vt:bool>false</vt:bool>
  </property>
  <property fmtid="{D5CDD505-2E9C-101B-9397-08002B2CF9AE}" pid="8" name="Allow Footer Overwrite">
    <vt:bool>false</vt:bool>
  </property>
  <property fmtid="{D5CDD505-2E9C-101B-9397-08002B2CF9AE}" pid="9" name="Multiple Selected">
    <vt:lpwstr>-1</vt:lpwstr>
  </property>
  <property fmtid="{D5CDD505-2E9C-101B-9397-08002B2CF9AE}" pid="10" name="SIPLongWording">
    <vt:lpwstr/>
  </property>
  <property fmtid="{D5CDD505-2E9C-101B-9397-08002B2CF9AE}" pid="11" name="checkedProgramsCount">
    <vt:i4>0</vt:i4>
  </property>
  <property fmtid="{D5CDD505-2E9C-101B-9397-08002B2CF9AE}" pid="12" name="ExpCountry">
    <vt:lpwstr/>
  </property>
</Properties>
</file>