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64" r:id="rId3"/>
    <p:sldId id="257" r:id="rId4"/>
    <p:sldId id="265" r:id="rId5"/>
    <p:sldId id="258" r:id="rId6"/>
    <p:sldId id="266" r:id="rId7"/>
    <p:sldId id="259" r:id="rId8"/>
    <p:sldId id="260" r:id="rId9"/>
    <p:sldId id="261" r:id="rId10"/>
    <p:sldId id="262"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E71B"/>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942" autoAdjust="0"/>
  </p:normalViewPr>
  <p:slideViewPr>
    <p:cSldViewPr>
      <p:cViewPr varScale="1">
        <p:scale>
          <a:sx n="91" d="100"/>
          <a:sy n="91" d="100"/>
        </p:scale>
        <p:origin x="1626" y="84"/>
      </p:cViewPr>
      <p:guideLst>
        <p:guide orient="horz" pos="2160"/>
        <p:guide pos="2880"/>
      </p:guideLst>
    </p:cSldViewPr>
  </p:slideViewPr>
  <p:notesTextViewPr>
    <p:cViewPr>
      <p:scale>
        <a:sx n="1" d="1"/>
        <a:sy n="1" d="1"/>
      </p:scale>
      <p:origin x="0" y="0"/>
    </p:cViewPr>
  </p:notesTextViewPr>
  <p:notesViewPr>
    <p:cSldViewPr>
      <p:cViewPr varScale="1">
        <p:scale>
          <a:sx n="88" d="100"/>
          <a:sy n="88" d="100"/>
        </p:scale>
        <p:origin x="382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2064EDB-BCC4-41A8-8D20-8191A287D1CF}" type="datetimeFigureOut">
              <a:rPr lang="en-US" smtClean="0"/>
              <a:t>12/2/2015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D08F71-38AF-4AAB-A82A-FA53CCB11B70}" type="slidenum">
              <a:rPr lang="en-US" smtClean="0"/>
              <a:t>‹#›</a:t>
            </a:fld>
            <a:endParaRPr lang="en-US"/>
          </a:p>
        </p:txBody>
      </p:sp>
    </p:spTree>
    <p:extLst>
      <p:ext uri="{BB962C8B-B14F-4D97-AF65-F5344CB8AC3E}">
        <p14:creationId xmlns:p14="http://schemas.microsoft.com/office/powerpoint/2010/main" val="10210953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AFAF50-6D3D-4BA4-89AF-24126C1F9D96}" type="datetimeFigureOut">
              <a:rPr lang="en-US" smtClean="0"/>
              <a:t>12/2/2015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7519CA-F07A-49F1-8724-8DC38D538FAC}" type="slidenum">
              <a:rPr lang="en-US" smtClean="0"/>
              <a:t>‹#›</a:t>
            </a:fld>
            <a:endParaRPr lang="en-US"/>
          </a:p>
        </p:txBody>
      </p:sp>
    </p:spTree>
    <p:extLst>
      <p:ext uri="{BB962C8B-B14F-4D97-AF65-F5344CB8AC3E}">
        <p14:creationId xmlns:p14="http://schemas.microsoft.com/office/powerpoint/2010/main" val="4101273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biblegateway.com/passage/?search=Luke+10:38-42&amp;version=NKJV#fen-NKJV-25403a"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s://www.biblegateway.com/passage/?search=Luke+10:38-42&amp;version=NKJV#fen-NKJV-25405b"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27519CA-F07A-49F1-8724-8DC38D538FAC}" type="slidenum">
              <a:rPr lang="en-US" smtClean="0"/>
              <a:t>1</a:t>
            </a:fld>
            <a:endParaRPr lang="en-US"/>
          </a:p>
        </p:txBody>
      </p:sp>
    </p:spTree>
    <p:extLst>
      <p:ext uri="{BB962C8B-B14F-4D97-AF65-F5344CB8AC3E}">
        <p14:creationId xmlns:p14="http://schemas.microsoft.com/office/powerpoint/2010/main" val="41660608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727519CA-F07A-49F1-8724-8DC38D538FAC}" type="slidenum">
              <a:rPr lang="en-US" smtClean="0"/>
              <a:t>10</a:t>
            </a:fld>
            <a:endParaRPr lang="en-US"/>
          </a:p>
        </p:txBody>
      </p:sp>
    </p:spTree>
    <p:extLst>
      <p:ext uri="{BB962C8B-B14F-4D97-AF65-F5344CB8AC3E}">
        <p14:creationId xmlns:p14="http://schemas.microsoft.com/office/powerpoint/2010/main" val="18770684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727519CA-F07A-49F1-8724-8DC38D538FAC}" type="slidenum">
              <a:rPr lang="en-US" smtClean="0"/>
              <a:t>11</a:t>
            </a:fld>
            <a:endParaRPr lang="en-US"/>
          </a:p>
        </p:txBody>
      </p:sp>
    </p:spTree>
    <p:extLst>
      <p:ext uri="{BB962C8B-B14F-4D97-AF65-F5344CB8AC3E}">
        <p14:creationId xmlns:p14="http://schemas.microsoft.com/office/powerpoint/2010/main" val="4082076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727519CA-F07A-49F1-8724-8DC38D538FAC}" type="slidenum">
              <a:rPr lang="en-US" smtClean="0"/>
              <a:t>2</a:t>
            </a:fld>
            <a:endParaRPr lang="en-US"/>
          </a:p>
        </p:txBody>
      </p:sp>
    </p:spTree>
    <p:extLst>
      <p:ext uri="{BB962C8B-B14F-4D97-AF65-F5344CB8AC3E}">
        <p14:creationId xmlns:p14="http://schemas.microsoft.com/office/powerpoint/2010/main" val="1568727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Mark 7:14</a:t>
            </a:r>
            <a:r>
              <a:rPr lang="en-US" b="1" baseline="0" dirty="0" smtClean="0"/>
              <a:t> </a:t>
            </a:r>
            <a:r>
              <a:rPr lang="en-US" dirty="0" smtClean="0"/>
              <a:t>When He had called all the multitude to </a:t>
            </a:r>
            <a:r>
              <a:rPr lang="en-US" i="1" dirty="0" smtClean="0"/>
              <a:t>Himself,</a:t>
            </a:r>
            <a:r>
              <a:rPr lang="en-US" dirty="0" smtClean="0"/>
              <a:t> He said to them, “Hear Me, everyone, and understand: </a:t>
            </a:r>
          </a:p>
          <a:p>
            <a:endParaRPr lang="en-US" dirty="0" smtClean="0"/>
          </a:p>
          <a:p>
            <a:r>
              <a:rPr lang="en-US" b="1" dirty="0" smtClean="0"/>
              <a:t>Romans 10:17 </a:t>
            </a:r>
            <a:r>
              <a:rPr lang="en-US" dirty="0" smtClean="0"/>
              <a:t>So then faith </a:t>
            </a:r>
            <a:r>
              <a:rPr lang="en-US" i="1" dirty="0" smtClean="0"/>
              <a:t>comes</a:t>
            </a:r>
            <a:r>
              <a:rPr lang="en-US" dirty="0" smtClean="0"/>
              <a:t> by hearing, and hearing by the word of God.</a:t>
            </a:r>
          </a:p>
          <a:p>
            <a:endParaRPr lang="en-US" dirty="0" smtClean="0"/>
          </a:p>
          <a:p>
            <a:r>
              <a:rPr lang="en-US" b="1" dirty="0" smtClean="0"/>
              <a:t>Luke 10:38-42 </a:t>
            </a:r>
            <a:r>
              <a:rPr lang="en-US" dirty="0" smtClean="0"/>
              <a:t>Now it happened as they went that He entered a certain village; and a certain woman named Martha welcomed Him into her house. </a:t>
            </a:r>
            <a:r>
              <a:rPr lang="en-US" baseline="30000" dirty="0" smtClean="0"/>
              <a:t>39 </a:t>
            </a:r>
            <a:r>
              <a:rPr lang="en-US" dirty="0" smtClean="0"/>
              <a:t>And she had a sister called Mary, who also sat at Jesus’</a:t>
            </a:r>
            <a:r>
              <a:rPr lang="en-US" baseline="30000" dirty="0" smtClean="0"/>
              <a:t>[</a:t>
            </a:r>
            <a:r>
              <a:rPr lang="en-US" baseline="30000" dirty="0" smtClean="0">
                <a:hlinkClick r:id="rId3" tooltip="See footnote a"/>
              </a:rPr>
              <a:t>a</a:t>
            </a:r>
            <a:r>
              <a:rPr lang="en-US" baseline="30000" dirty="0" smtClean="0"/>
              <a:t>]</a:t>
            </a:r>
            <a:r>
              <a:rPr lang="en-US" dirty="0" smtClean="0"/>
              <a:t> feet and heard His word. </a:t>
            </a:r>
            <a:r>
              <a:rPr lang="en-US" baseline="30000" dirty="0" smtClean="0"/>
              <a:t>40 </a:t>
            </a:r>
            <a:r>
              <a:rPr lang="en-US" dirty="0" smtClean="0"/>
              <a:t>But Martha was distracted with much serving, and she approached Him and said, “Lord, do You not care that my sister has left me to serve alone? Therefore tell her to help me.”</a:t>
            </a:r>
          </a:p>
          <a:p>
            <a:r>
              <a:rPr lang="en-US" baseline="30000" dirty="0" smtClean="0"/>
              <a:t>41 </a:t>
            </a:r>
            <a:r>
              <a:rPr lang="en-US" dirty="0" smtClean="0"/>
              <a:t>And Jesus</a:t>
            </a:r>
            <a:r>
              <a:rPr lang="en-US" baseline="30000" dirty="0" smtClean="0"/>
              <a:t>[</a:t>
            </a:r>
            <a:r>
              <a:rPr lang="en-US" baseline="30000" dirty="0" smtClean="0">
                <a:hlinkClick r:id="rId4" tooltip="See footnote b"/>
              </a:rPr>
              <a:t>b</a:t>
            </a:r>
            <a:r>
              <a:rPr lang="en-US" baseline="30000" dirty="0" smtClean="0"/>
              <a:t>]</a:t>
            </a:r>
            <a:r>
              <a:rPr lang="en-US" dirty="0" smtClean="0"/>
              <a:t> answered and said to her, “Martha, Martha, you are worried and troubled about many things. </a:t>
            </a:r>
            <a:r>
              <a:rPr lang="en-US" baseline="30000" dirty="0" smtClean="0"/>
              <a:t>42 </a:t>
            </a:r>
            <a:r>
              <a:rPr lang="en-US" dirty="0" smtClean="0"/>
              <a:t>But one thing is needed, and Mary has chosen that good part, which will not be taken away from her.”</a:t>
            </a:r>
          </a:p>
          <a:p>
            <a:endParaRPr lang="en-US" dirty="0" smtClean="0"/>
          </a:p>
          <a:p>
            <a:r>
              <a:rPr lang="en-US" b="1" dirty="0" smtClean="0"/>
              <a:t>Luke 11:28</a:t>
            </a:r>
            <a:r>
              <a:rPr lang="en-US" baseline="30000" dirty="0" smtClean="0"/>
              <a:t> </a:t>
            </a:r>
            <a:r>
              <a:rPr lang="en-US" dirty="0" smtClean="0"/>
              <a:t>But He said, “More than that, blessed </a:t>
            </a:r>
            <a:r>
              <a:rPr lang="en-US" i="1" dirty="0" smtClean="0"/>
              <a:t>are</a:t>
            </a:r>
            <a:r>
              <a:rPr lang="en-US" dirty="0" smtClean="0"/>
              <a:t> those who hear the word of God and keep it!”</a:t>
            </a:r>
          </a:p>
          <a:p>
            <a:endParaRPr lang="en-US" dirty="0" smtClean="0"/>
          </a:p>
          <a:p>
            <a:r>
              <a:rPr lang="en-US" b="1" dirty="0" smtClean="0"/>
              <a:t>James 1:22</a:t>
            </a:r>
            <a:r>
              <a:rPr lang="en-US" baseline="30000" dirty="0" smtClean="0"/>
              <a:t> </a:t>
            </a:r>
            <a:r>
              <a:rPr lang="en-US" dirty="0" smtClean="0"/>
              <a:t>But be doers of the word, and not hearers only, deceiving yourselves.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727519CA-F07A-49F1-8724-8DC38D538FAC}" type="slidenum">
              <a:rPr lang="en-US" smtClean="0"/>
              <a:t>3</a:t>
            </a:fld>
            <a:endParaRPr lang="en-US"/>
          </a:p>
        </p:txBody>
      </p:sp>
    </p:spTree>
    <p:extLst>
      <p:ext uri="{BB962C8B-B14F-4D97-AF65-F5344CB8AC3E}">
        <p14:creationId xmlns:p14="http://schemas.microsoft.com/office/powerpoint/2010/main" val="24721594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727519CA-F07A-49F1-8724-8DC38D538FAC}" type="slidenum">
              <a:rPr lang="en-US" smtClean="0"/>
              <a:t>4</a:t>
            </a:fld>
            <a:endParaRPr lang="en-US"/>
          </a:p>
        </p:txBody>
      </p:sp>
    </p:spTree>
    <p:extLst>
      <p:ext uri="{BB962C8B-B14F-4D97-AF65-F5344CB8AC3E}">
        <p14:creationId xmlns:p14="http://schemas.microsoft.com/office/powerpoint/2010/main" val="3519040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Matthew 11:29 </a:t>
            </a:r>
            <a:r>
              <a:rPr lang="en-US" dirty="0" smtClean="0"/>
              <a:t>Take My yoke upon you and learn from Me, for I am gentle and lowly in heart, and you will find rest for your souls. </a:t>
            </a:r>
          </a:p>
          <a:p>
            <a:endParaRPr lang="en-US" dirty="0" smtClean="0"/>
          </a:p>
          <a:p>
            <a:r>
              <a:rPr lang="en-US" b="1" dirty="0" smtClean="0"/>
              <a:t>2 Peter 1:10</a:t>
            </a:r>
            <a:r>
              <a:rPr lang="en-US" baseline="30000" dirty="0" smtClean="0"/>
              <a:t> </a:t>
            </a:r>
            <a:r>
              <a:rPr lang="en-US" dirty="0" smtClean="0"/>
              <a:t>Therefore, brethren, be even more diligent to make your call and election sure, for if you do these things you will never stumble; </a:t>
            </a:r>
          </a:p>
          <a:p>
            <a:endParaRPr lang="en-US" dirty="0" smtClean="0"/>
          </a:p>
          <a:p>
            <a:r>
              <a:rPr lang="en-US" b="1" dirty="0" smtClean="0"/>
              <a:t>2 Peter 1:5-7 </a:t>
            </a:r>
            <a:r>
              <a:rPr lang="en-US" dirty="0" smtClean="0"/>
              <a:t>But also for this very reason, giving all diligence, add to your faith virtue, to virtue knowledge, </a:t>
            </a:r>
            <a:r>
              <a:rPr lang="en-US" baseline="30000" dirty="0" smtClean="0"/>
              <a:t>6 </a:t>
            </a:r>
            <a:r>
              <a:rPr lang="en-US" dirty="0" smtClean="0"/>
              <a:t>to knowledge self-control, to self-control perseverance, to perseverance godliness, </a:t>
            </a:r>
            <a:r>
              <a:rPr lang="en-US" baseline="30000" dirty="0" smtClean="0"/>
              <a:t>7 </a:t>
            </a:r>
            <a:r>
              <a:rPr lang="en-US" dirty="0" smtClean="0"/>
              <a:t>to godliness brotherly kindness, and to brotherly kindness love. </a:t>
            </a:r>
          </a:p>
          <a:p>
            <a:endParaRPr lang="en-US" dirty="0" smtClean="0"/>
          </a:p>
          <a:p>
            <a:r>
              <a:rPr lang="en-US" b="1" dirty="0" smtClean="0"/>
              <a:t>Jeremiah 12:16 </a:t>
            </a:r>
            <a:r>
              <a:rPr lang="en-US" dirty="0" smtClean="0"/>
              <a:t>And it shall be, if they will learn carefully the ways of My people, to swear by My name, ‘As the </a:t>
            </a:r>
            <a:r>
              <a:rPr lang="en-US" cap="small" dirty="0" smtClean="0">
                <a:effectLst/>
              </a:rPr>
              <a:t>Lord</a:t>
            </a:r>
            <a:r>
              <a:rPr lang="en-US" dirty="0" smtClean="0"/>
              <a:t> lives,’ as they taught My people to swear by Baal, then they shall be established in the midst of My people. </a:t>
            </a:r>
          </a:p>
          <a:p>
            <a:endParaRPr lang="en-US" dirty="0" smtClean="0"/>
          </a:p>
          <a:p>
            <a:r>
              <a:rPr lang="en-US" b="1" dirty="0" smtClean="0"/>
              <a:t>Romans 15:4 </a:t>
            </a:r>
            <a:r>
              <a:rPr lang="en-US" dirty="0" smtClean="0"/>
              <a:t>For whatever things were written before were written for our learning, that we through the patience and comfort of the Scriptures might have hope. </a:t>
            </a:r>
          </a:p>
          <a:p>
            <a:endParaRPr lang="en-US" dirty="0"/>
          </a:p>
        </p:txBody>
      </p:sp>
      <p:sp>
        <p:nvSpPr>
          <p:cNvPr id="4" name="Slide Number Placeholder 3"/>
          <p:cNvSpPr>
            <a:spLocks noGrp="1"/>
          </p:cNvSpPr>
          <p:nvPr>
            <p:ph type="sldNum" sz="quarter" idx="10"/>
          </p:nvPr>
        </p:nvSpPr>
        <p:spPr/>
        <p:txBody>
          <a:bodyPr/>
          <a:lstStyle/>
          <a:p>
            <a:fld id="{727519CA-F07A-49F1-8724-8DC38D538FAC}" type="slidenum">
              <a:rPr lang="en-US" smtClean="0"/>
              <a:t>5</a:t>
            </a:fld>
            <a:endParaRPr lang="en-US"/>
          </a:p>
        </p:txBody>
      </p:sp>
    </p:spTree>
    <p:extLst>
      <p:ext uri="{BB962C8B-B14F-4D97-AF65-F5344CB8AC3E}">
        <p14:creationId xmlns:p14="http://schemas.microsoft.com/office/powerpoint/2010/main" val="24721594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727519CA-F07A-49F1-8724-8DC38D538FAC}" type="slidenum">
              <a:rPr lang="en-US" smtClean="0"/>
              <a:t>6</a:t>
            </a:fld>
            <a:endParaRPr lang="en-US"/>
          </a:p>
        </p:txBody>
      </p:sp>
    </p:spTree>
    <p:extLst>
      <p:ext uri="{BB962C8B-B14F-4D97-AF65-F5344CB8AC3E}">
        <p14:creationId xmlns:p14="http://schemas.microsoft.com/office/powerpoint/2010/main" val="417359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191000"/>
            <a:ext cx="5486400" cy="4114800"/>
          </a:xfrm>
        </p:spPr>
        <p:txBody>
          <a:bodyPr/>
          <a:lstStyle/>
          <a:p>
            <a:r>
              <a:rPr lang="en-US" sz="1100" b="1" dirty="0" smtClean="0"/>
              <a:t>James 1:5 </a:t>
            </a:r>
            <a:r>
              <a:rPr lang="en-US" sz="1100" baseline="30000" dirty="0" smtClean="0"/>
              <a:t> </a:t>
            </a:r>
            <a:r>
              <a:rPr lang="en-US" sz="1100" dirty="0" smtClean="0"/>
              <a:t>If any of you lacks wisdom, let him ask of God, who gives to all liberally and without reproach, and it will be given to him. </a:t>
            </a:r>
          </a:p>
          <a:p>
            <a:pPr marL="228600" indent="-228600">
              <a:buAutoNum type="arabicPeriod"/>
            </a:pPr>
            <a:endParaRPr lang="en-US" sz="1100" dirty="0" smtClean="0"/>
          </a:p>
          <a:p>
            <a:r>
              <a:rPr lang="en-US" sz="1100" b="1" dirty="0" smtClean="0"/>
              <a:t>James 3:13-17 </a:t>
            </a:r>
            <a:r>
              <a:rPr lang="en-US" sz="1100" baseline="30000" dirty="0" smtClean="0"/>
              <a:t> </a:t>
            </a:r>
            <a:r>
              <a:rPr lang="en-US" sz="1100" dirty="0" smtClean="0"/>
              <a:t>Who </a:t>
            </a:r>
            <a:r>
              <a:rPr lang="en-US" sz="1100" i="1" dirty="0" smtClean="0"/>
              <a:t>is</a:t>
            </a:r>
            <a:r>
              <a:rPr lang="en-US" sz="1100" dirty="0" smtClean="0"/>
              <a:t> wise and understanding among you? Let him show by good conduct </a:t>
            </a:r>
            <a:r>
              <a:rPr lang="en-US" sz="1100" i="1" dirty="0" smtClean="0"/>
              <a:t>that</a:t>
            </a:r>
            <a:r>
              <a:rPr lang="en-US" sz="1100" dirty="0" smtClean="0"/>
              <a:t> his works </a:t>
            </a:r>
            <a:r>
              <a:rPr lang="en-US" sz="1100" i="1" dirty="0" smtClean="0"/>
              <a:t>are done</a:t>
            </a:r>
            <a:r>
              <a:rPr lang="en-US" sz="1100" dirty="0" smtClean="0"/>
              <a:t> in the meekness of wisdom. </a:t>
            </a:r>
            <a:r>
              <a:rPr lang="en-US" sz="1100" baseline="30000" dirty="0" smtClean="0"/>
              <a:t>14 </a:t>
            </a:r>
            <a:r>
              <a:rPr lang="en-US" sz="1100" dirty="0" smtClean="0"/>
              <a:t>But if you have bitter envy and self-seeking in your hearts, do not boast and lie against the truth. </a:t>
            </a:r>
            <a:r>
              <a:rPr lang="en-US" sz="1100" baseline="30000" dirty="0" smtClean="0"/>
              <a:t>15 </a:t>
            </a:r>
            <a:r>
              <a:rPr lang="en-US" sz="1100" dirty="0" smtClean="0"/>
              <a:t>This wisdom does not descend from above, but </a:t>
            </a:r>
            <a:r>
              <a:rPr lang="en-US" sz="1100" i="1" dirty="0" smtClean="0"/>
              <a:t>is</a:t>
            </a:r>
            <a:r>
              <a:rPr lang="en-US" sz="1100" dirty="0" smtClean="0"/>
              <a:t> earthly, sensual, demonic. </a:t>
            </a:r>
            <a:r>
              <a:rPr lang="en-US" sz="1100" baseline="30000" dirty="0" smtClean="0"/>
              <a:t>16 </a:t>
            </a:r>
            <a:r>
              <a:rPr lang="en-US" sz="1100" dirty="0" smtClean="0"/>
              <a:t>For where envy and self-seeking </a:t>
            </a:r>
            <a:r>
              <a:rPr lang="en-US" sz="1100" i="1" dirty="0" smtClean="0"/>
              <a:t>exist,</a:t>
            </a:r>
            <a:r>
              <a:rPr lang="en-US" sz="1100" dirty="0" smtClean="0"/>
              <a:t> confusion and every evil thing </a:t>
            </a:r>
            <a:r>
              <a:rPr lang="en-US" sz="1100" i="1" dirty="0" smtClean="0"/>
              <a:t>are</a:t>
            </a:r>
            <a:r>
              <a:rPr lang="en-US" sz="1100" dirty="0" smtClean="0"/>
              <a:t> there. </a:t>
            </a:r>
            <a:r>
              <a:rPr lang="en-US" sz="1100" baseline="30000" dirty="0" smtClean="0"/>
              <a:t>17 </a:t>
            </a:r>
            <a:r>
              <a:rPr lang="en-US" sz="1100" dirty="0" smtClean="0"/>
              <a:t>But the wisdom that is from above is first pure, then peaceable, gentle, willing to yield, full of mercy and good fruits, without partiality and without hypocrisy. </a:t>
            </a:r>
          </a:p>
          <a:p>
            <a:endParaRPr lang="en-US" sz="1100" dirty="0" smtClean="0"/>
          </a:p>
          <a:p>
            <a:r>
              <a:rPr lang="en-US" sz="1100" b="1" dirty="0" smtClean="0"/>
              <a:t>Titus 2:4-5 </a:t>
            </a:r>
            <a:r>
              <a:rPr lang="en-US" sz="1100" dirty="0" smtClean="0"/>
              <a:t>that they admonish the young women to love their husbands, to love their children, </a:t>
            </a:r>
            <a:r>
              <a:rPr lang="en-US" sz="1100" baseline="30000" dirty="0" smtClean="0"/>
              <a:t>5 </a:t>
            </a:r>
            <a:r>
              <a:rPr lang="en-US" sz="1100" i="1" dirty="0" smtClean="0"/>
              <a:t>to be</a:t>
            </a:r>
            <a:r>
              <a:rPr lang="en-US" sz="1100" dirty="0" smtClean="0"/>
              <a:t> discreet, chaste, homemakers, good, obedient to their own husbands, that the word of God may not be blasphemed.</a:t>
            </a:r>
          </a:p>
          <a:p>
            <a:endParaRPr lang="en-US" sz="1100" dirty="0" smtClean="0"/>
          </a:p>
          <a:p>
            <a:r>
              <a:rPr lang="en-US" sz="1100" b="1" dirty="0" smtClean="0"/>
              <a:t>1 Corinthians 15:33 </a:t>
            </a:r>
            <a:r>
              <a:rPr lang="en-US" sz="1100" dirty="0" smtClean="0"/>
              <a:t>Do not be deceived: “Evil company corrupts good habits.” </a:t>
            </a:r>
          </a:p>
          <a:p>
            <a:endParaRPr lang="en-US" sz="1100" dirty="0" smtClean="0"/>
          </a:p>
          <a:p>
            <a:r>
              <a:rPr lang="en-US" sz="1100" b="1" dirty="0" smtClean="0"/>
              <a:t>Jeremiah 10:2 </a:t>
            </a:r>
            <a:r>
              <a:rPr lang="en-US" sz="1100" dirty="0" smtClean="0"/>
              <a:t>Thus says the </a:t>
            </a:r>
            <a:r>
              <a:rPr lang="en-US" sz="1100" cap="small" dirty="0" smtClean="0">
                <a:effectLst/>
              </a:rPr>
              <a:t>Lord</a:t>
            </a:r>
            <a:r>
              <a:rPr lang="en-US" sz="1100" dirty="0" smtClean="0"/>
              <a:t>: “Do not learn the way of the Gentiles; Do not be dismayed at the signs of heaven, For the Gentiles are dismayed at them.</a:t>
            </a:r>
          </a:p>
          <a:p>
            <a:endParaRPr lang="en-US" sz="1100" dirty="0" smtClean="0"/>
          </a:p>
          <a:p>
            <a:r>
              <a:rPr lang="en-US" sz="1100" b="1" dirty="0" smtClean="0"/>
              <a:t>Romans 12:2 </a:t>
            </a:r>
            <a:r>
              <a:rPr lang="en-US" sz="1100" baseline="30000" dirty="0" smtClean="0"/>
              <a:t> </a:t>
            </a:r>
            <a:r>
              <a:rPr lang="en-US" sz="1100" dirty="0" smtClean="0"/>
              <a:t>And do not be conformed to this world, but be transformed by the renewing of your mind, that you may prove what </a:t>
            </a:r>
            <a:r>
              <a:rPr lang="en-US" sz="1100" i="1" dirty="0" smtClean="0"/>
              <a:t>is</a:t>
            </a:r>
            <a:r>
              <a:rPr lang="en-US" sz="1100" dirty="0" smtClean="0"/>
              <a:t> that good and acceptable and perfect will of God.</a:t>
            </a:r>
          </a:p>
          <a:p>
            <a:endParaRPr lang="en-US" sz="1100" dirty="0" smtClean="0"/>
          </a:p>
          <a:p>
            <a:r>
              <a:rPr lang="en-US" sz="1100" b="1" dirty="0" smtClean="0"/>
              <a:t>1 John 2:15 </a:t>
            </a:r>
            <a:r>
              <a:rPr lang="en-US" sz="1100" dirty="0" smtClean="0"/>
              <a:t>Do not love the world or the things in the world. If anyone loves the world, the love of the Father is not in him. </a:t>
            </a:r>
          </a:p>
          <a:p>
            <a:endParaRPr lang="en-US" sz="1100" dirty="0" smtClean="0"/>
          </a:p>
          <a:p>
            <a:endParaRPr lang="en-US" sz="1100" dirty="0" smtClean="0"/>
          </a:p>
          <a:p>
            <a:endParaRPr lang="en-US" sz="1100" dirty="0" smtClean="0"/>
          </a:p>
          <a:p>
            <a:pPr marL="228600" indent="-228600">
              <a:buAutoNum type="arabicPeriod"/>
            </a:pPr>
            <a:endParaRPr lang="en-US" sz="1100" dirty="0"/>
          </a:p>
        </p:txBody>
      </p:sp>
      <p:sp>
        <p:nvSpPr>
          <p:cNvPr id="4" name="Slide Number Placeholder 3"/>
          <p:cNvSpPr>
            <a:spLocks noGrp="1"/>
          </p:cNvSpPr>
          <p:nvPr>
            <p:ph type="sldNum" sz="quarter" idx="10"/>
          </p:nvPr>
        </p:nvSpPr>
        <p:spPr/>
        <p:txBody>
          <a:bodyPr/>
          <a:lstStyle/>
          <a:p>
            <a:fld id="{727519CA-F07A-49F1-8724-8DC38D538FAC}" type="slidenum">
              <a:rPr lang="en-US" smtClean="0"/>
              <a:t>7</a:t>
            </a:fld>
            <a:endParaRPr lang="en-US"/>
          </a:p>
        </p:txBody>
      </p:sp>
    </p:spTree>
    <p:extLst>
      <p:ext uri="{BB962C8B-B14F-4D97-AF65-F5344CB8AC3E}">
        <p14:creationId xmlns:p14="http://schemas.microsoft.com/office/powerpoint/2010/main" val="2472159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727519CA-F07A-49F1-8724-8DC38D538FAC}" type="slidenum">
              <a:rPr lang="en-US" smtClean="0"/>
              <a:t>8</a:t>
            </a:fld>
            <a:endParaRPr lang="en-US"/>
          </a:p>
        </p:txBody>
      </p:sp>
    </p:spTree>
    <p:extLst>
      <p:ext uri="{BB962C8B-B14F-4D97-AF65-F5344CB8AC3E}">
        <p14:creationId xmlns:p14="http://schemas.microsoft.com/office/powerpoint/2010/main" val="24721594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727519CA-F07A-49F1-8724-8DC38D538FAC}" type="slidenum">
              <a:rPr lang="en-US" smtClean="0"/>
              <a:t>9</a:t>
            </a:fld>
            <a:endParaRPr lang="en-US"/>
          </a:p>
        </p:txBody>
      </p:sp>
    </p:spTree>
    <p:extLst>
      <p:ext uri="{BB962C8B-B14F-4D97-AF65-F5344CB8AC3E}">
        <p14:creationId xmlns:p14="http://schemas.microsoft.com/office/powerpoint/2010/main" val="37379370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0A74DDD-9795-4C76-A529-ACA89E75D203}"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2B4A9E-4080-4679-8D13-9C3B4FF7C141}"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723" y="0"/>
            <a:ext cx="9144000" cy="6858000"/>
          </a:xfrm>
          <a:prstGeom prst="rect">
            <a:avLst/>
          </a:prstGeom>
        </p:spPr>
      </p:pic>
    </p:spTree>
    <p:extLst>
      <p:ext uri="{BB962C8B-B14F-4D97-AF65-F5344CB8AC3E}">
        <p14:creationId xmlns:p14="http://schemas.microsoft.com/office/powerpoint/2010/main" val="3462724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A74DDD-9795-4C76-A529-ACA89E75D203}"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2B4A9E-4080-4679-8D13-9C3B4FF7C141}" type="slidenum">
              <a:rPr lang="en-US" smtClean="0"/>
              <a:t>‹#›</a:t>
            </a:fld>
            <a:endParaRPr lang="en-US"/>
          </a:p>
        </p:txBody>
      </p:sp>
    </p:spTree>
    <p:extLst>
      <p:ext uri="{BB962C8B-B14F-4D97-AF65-F5344CB8AC3E}">
        <p14:creationId xmlns:p14="http://schemas.microsoft.com/office/powerpoint/2010/main" val="4056175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A74DDD-9795-4C76-A529-ACA89E75D203}"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2B4A9E-4080-4679-8D13-9C3B4FF7C141}" type="slidenum">
              <a:rPr lang="en-US" smtClean="0"/>
              <a:t>‹#›</a:t>
            </a:fld>
            <a:endParaRPr lang="en-US"/>
          </a:p>
        </p:txBody>
      </p:sp>
    </p:spTree>
    <p:extLst>
      <p:ext uri="{BB962C8B-B14F-4D97-AF65-F5344CB8AC3E}">
        <p14:creationId xmlns:p14="http://schemas.microsoft.com/office/powerpoint/2010/main" val="2514470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F1E7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0"/>
            <a:ext cx="9144000" cy="6858000"/>
          </a:xfrm>
          <a:prstGeom prst="rect">
            <a:avLst/>
          </a:prstGeom>
          <a:blipFill dpi="0" rotWithShape="1">
            <a:blip r:embed="rId2">
              <a:alphaModFix amt="77000"/>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90A74DDD-9795-4C76-A529-ACA89E75D203}"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2B4A9E-4080-4679-8D13-9C3B4FF7C141}" type="slidenum">
              <a:rPr lang="en-US" smtClean="0"/>
              <a:t>‹#›</a:t>
            </a:fld>
            <a:endParaRPr lang="en-US"/>
          </a:p>
        </p:txBody>
      </p:sp>
    </p:spTree>
    <p:extLst>
      <p:ext uri="{BB962C8B-B14F-4D97-AF65-F5344CB8AC3E}">
        <p14:creationId xmlns:p14="http://schemas.microsoft.com/office/powerpoint/2010/main" val="2192884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A74DDD-9795-4C76-A529-ACA89E75D203}"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2B4A9E-4080-4679-8D13-9C3B4FF7C141}" type="slidenum">
              <a:rPr lang="en-US" smtClean="0"/>
              <a:t>‹#›</a:t>
            </a:fld>
            <a:endParaRPr lang="en-US"/>
          </a:p>
        </p:txBody>
      </p:sp>
    </p:spTree>
    <p:extLst>
      <p:ext uri="{BB962C8B-B14F-4D97-AF65-F5344CB8AC3E}">
        <p14:creationId xmlns:p14="http://schemas.microsoft.com/office/powerpoint/2010/main" val="1631693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0A74DDD-9795-4C76-A529-ACA89E75D203}"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2B4A9E-4080-4679-8D13-9C3B4FF7C141}" type="slidenum">
              <a:rPr lang="en-US" smtClean="0"/>
              <a:t>‹#›</a:t>
            </a:fld>
            <a:endParaRPr lang="en-US"/>
          </a:p>
        </p:txBody>
      </p:sp>
    </p:spTree>
    <p:extLst>
      <p:ext uri="{BB962C8B-B14F-4D97-AF65-F5344CB8AC3E}">
        <p14:creationId xmlns:p14="http://schemas.microsoft.com/office/powerpoint/2010/main" val="209509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0A74DDD-9795-4C76-A529-ACA89E75D203}" type="datetimeFigureOut">
              <a:rPr lang="en-US" smtClean="0"/>
              <a:t>12/2/2015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2B4A9E-4080-4679-8D13-9C3B4FF7C141}" type="slidenum">
              <a:rPr lang="en-US" smtClean="0"/>
              <a:t>‹#›</a:t>
            </a:fld>
            <a:endParaRPr lang="en-US"/>
          </a:p>
        </p:txBody>
      </p:sp>
    </p:spTree>
    <p:extLst>
      <p:ext uri="{BB962C8B-B14F-4D97-AF65-F5344CB8AC3E}">
        <p14:creationId xmlns:p14="http://schemas.microsoft.com/office/powerpoint/2010/main" val="1457855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0A74DDD-9795-4C76-A529-ACA89E75D203}" type="datetimeFigureOut">
              <a:rPr lang="en-US" smtClean="0"/>
              <a:t>12/2/2015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2B4A9E-4080-4679-8D13-9C3B4FF7C141}" type="slidenum">
              <a:rPr lang="en-US" smtClean="0"/>
              <a:t>‹#›</a:t>
            </a:fld>
            <a:endParaRPr lang="en-US"/>
          </a:p>
        </p:txBody>
      </p:sp>
    </p:spTree>
    <p:extLst>
      <p:ext uri="{BB962C8B-B14F-4D97-AF65-F5344CB8AC3E}">
        <p14:creationId xmlns:p14="http://schemas.microsoft.com/office/powerpoint/2010/main" val="2514302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A74DDD-9795-4C76-A529-ACA89E75D203}" type="datetimeFigureOut">
              <a:rPr lang="en-US" smtClean="0"/>
              <a:t>12/2/2015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2B4A9E-4080-4679-8D13-9C3B4FF7C141}" type="slidenum">
              <a:rPr lang="en-US" smtClean="0"/>
              <a:t>‹#›</a:t>
            </a:fld>
            <a:endParaRPr lang="en-US"/>
          </a:p>
        </p:txBody>
      </p:sp>
    </p:spTree>
    <p:extLst>
      <p:ext uri="{BB962C8B-B14F-4D97-AF65-F5344CB8AC3E}">
        <p14:creationId xmlns:p14="http://schemas.microsoft.com/office/powerpoint/2010/main" val="3143121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A74DDD-9795-4C76-A529-ACA89E75D203}"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2B4A9E-4080-4679-8D13-9C3B4FF7C141}" type="slidenum">
              <a:rPr lang="en-US" smtClean="0"/>
              <a:t>‹#›</a:t>
            </a:fld>
            <a:endParaRPr lang="en-US"/>
          </a:p>
        </p:txBody>
      </p:sp>
    </p:spTree>
    <p:extLst>
      <p:ext uri="{BB962C8B-B14F-4D97-AF65-F5344CB8AC3E}">
        <p14:creationId xmlns:p14="http://schemas.microsoft.com/office/powerpoint/2010/main" val="1487309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A74DDD-9795-4C76-A529-ACA89E75D203}"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2B4A9E-4080-4679-8D13-9C3B4FF7C141}" type="slidenum">
              <a:rPr lang="en-US" smtClean="0"/>
              <a:t>‹#›</a:t>
            </a:fld>
            <a:endParaRPr lang="en-US"/>
          </a:p>
        </p:txBody>
      </p:sp>
    </p:spTree>
    <p:extLst>
      <p:ext uri="{BB962C8B-B14F-4D97-AF65-F5344CB8AC3E}">
        <p14:creationId xmlns:p14="http://schemas.microsoft.com/office/powerpoint/2010/main" val="2756846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A74DDD-9795-4C76-A529-ACA89E75D203}" type="datetimeFigureOut">
              <a:rPr lang="en-US" smtClean="0"/>
              <a:t>12/2/2015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2B4A9E-4080-4679-8D13-9C3B4FF7C141}" type="slidenum">
              <a:rPr lang="en-US" smtClean="0"/>
              <a:t>‹#›</a:t>
            </a:fld>
            <a:endParaRPr lang="en-US"/>
          </a:p>
        </p:txBody>
      </p:sp>
    </p:spTree>
    <p:extLst>
      <p:ext uri="{BB962C8B-B14F-4D97-AF65-F5344CB8AC3E}">
        <p14:creationId xmlns:p14="http://schemas.microsoft.com/office/powerpoint/2010/main" val="5826591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1066800"/>
            <a:ext cx="6400800" cy="1981200"/>
          </a:xfrm>
        </p:spPr>
        <p:txBody>
          <a:bodyPr>
            <a:noAutofit/>
          </a:bodyPr>
          <a:lstStyle/>
          <a:p>
            <a:r>
              <a:rPr lang="en-US" sz="13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Proverbs</a:t>
            </a:r>
            <a:endParaRPr lang="en-US" sz="13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ndParaRPr>
          </a:p>
        </p:txBody>
      </p:sp>
      <p:sp>
        <p:nvSpPr>
          <p:cNvPr id="5" name="TextBox 4"/>
          <p:cNvSpPr txBox="1"/>
          <p:nvPr/>
        </p:nvSpPr>
        <p:spPr>
          <a:xfrm>
            <a:off x="381000" y="3962400"/>
            <a:ext cx="8686800" cy="830997"/>
          </a:xfrm>
          <a:prstGeom prst="rect">
            <a:avLst/>
          </a:prstGeom>
          <a:noFill/>
        </p:spPr>
        <p:txBody>
          <a:bodyPr wrap="square" rtlCol="0">
            <a:spAutoFit/>
          </a:bodyPr>
          <a:lstStyle/>
          <a:p>
            <a:r>
              <a:rPr lang="en-US" sz="2400" b="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Adobe Hebrew" pitchFamily="18" charset="-79"/>
              </a:rPr>
              <a:t>Proverbs</a:t>
            </a:r>
          </a:p>
          <a:p>
            <a:r>
              <a:rPr lang="en-US" sz="2400" b="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Adobe Hebrew" pitchFamily="18" charset="-79"/>
              </a:rPr>
              <a:t>Wisdom in the Word: Studying Your Bible to Retain Knowledge</a:t>
            </a:r>
            <a:endParaRPr lang="en-US" sz="2400" b="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Adobe Hebrew" pitchFamily="18" charset="-79"/>
            </a:endParaRPr>
          </a:p>
        </p:txBody>
      </p:sp>
      <p:sp>
        <p:nvSpPr>
          <p:cNvPr id="2" name="TextBox 1"/>
          <p:cNvSpPr txBox="1"/>
          <p:nvPr/>
        </p:nvSpPr>
        <p:spPr>
          <a:xfrm>
            <a:off x="2514600" y="914400"/>
            <a:ext cx="4114800" cy="923330"/>
          </a:xfrm>
          <a:prstGeom prst="rect">
            <a:avLst/>
          </a:prstGeom>
          <a:noFill/>
        </p:spPr>
        <p:txBody>
          <a:bodyPr wrap="square" rtlCol="0">
            <a:spAutoFit/>
          </a:bodyPr>
          <a:lstStyle/>
          <a:p>
            <a:r>
              <a:rPr lang="en-US" sz="5400" dirty="0" smtClean="0">
                <a:solidFill>
                  <a:schemeClr val="bg1"/>
                </a:solidFill>
                <a:effectLst>
                  <a:outerShdw blurRad="38100" dist="38100" dir="2700000" algn="tl">
                    <a:srgbClr val="000000">
                      <a:alpha val="43137"/>
                    </a:srgbClr>
                  </a:outerShdw>
                </a:effectLst>
                <a:latin typeface="Freestyle Script" panose="030804020302050B0404" pitchFamily="66" charset="0"/>
              </a:rPr>
              <a:t>A Ladies’ Study of </a:t>
            </a:r>
            <a:endParaRPr lang="en-US" sz="5400" dirty="0">
              <a:solidFill>
                <a:schemeClr val="bg1"/>
              </a:solidFill>
              <a:effectLst>
                <a:outerShdw blurRad="38100" dist="38100" dir="2700000" algn="tl">
                  <a:srgbClr val="000000">
                    <a:alpha val="43137"/>
                  </a:srgbClr>
                </a:outerShdw>
              </a:effectLst>
              <a:latin typeface="Freestyle Script" panose="030804020302050B0404" pitchFamily="66" charset="0"/>
            </a:endParaRPr>
          </a:p>
        </p:txBody>
      </p:sp>
    </p:spTree>
    <p:extLst>
      <p:ext uri="{BB962C8B-B14F-4D97-AF65-F5344CB8AC3E}">
        <p14:creationId xmlns:p14="http://schemas.microsoft.com/office/powerpoint/2010/main" val="42799689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pPr algn="l"/>
            <a:r>
              <a:rPr lang="en-US" dirty="0" smtClean="0">
                <a:latin typeface="Garamond" panose="02020404030301010803" pitchFamily="18" charset="0"/>
                <a:cs typeface="Adobe Hebrew" pitchFamily="18" charset="-79"/>
              </a:rPr>
              <a:t>A Wise Woman Studies Her Bible!</a:t>
            </a:r>
            <a:endParaRPr lang="en-US" dirty="0">
              <a:latin typeface="Garamond" panose="02020404030301010803" pitchFamily="18" charset="0"/>
              <a:cs typeface="Adobe Hebrew" pitchFamily="18" charset="-79"/>
            </a:endParaRPr>
          </a:p>
        </p:txBody>
      </p:sp>
      <p:sp>
        <p:nvSpPr>
          <p:cNvPr id="3" name="Content Placeholder 2"/>
          <p:cNvSpPr>
            <a:spLocks noGrp="1"/>
          </p:cNvSpPr>
          <p:nvPr>
            <p:ph idx="1"/>
          </p:nvPr>
        </p:nvSpPr>
        <p:spPr>
          <a:xfrm>
            <a:off x="381000" y="1066800"/>
            <a:ext cx="8229600" cy="4953000"/>
          </a:xfrm>
        </p:spPr>
        <p:txBody>
          <a:bodyPr>
            <a:normAutofit/>
          </a:bodyPr>
          <a:lstStyle/>
          <a:p>
            <a:r>
              <a:rPr lang="en-US" sz="2800" dirty="0" smtClean="0">
                <a:effectLst>
                  <a:outerShdw blurRad="38100" dist="38100" dir="2700000" algn="tl">
                    <a:srgbClr val="000000">
                      <a:alpha val="43137"/>
                    </a:srgbClr>
                  </a:outerShdw>
                </a:effectLst>
              </a:rPr>
              <a:t>Practice the S-O-A-K Method</a:t>
            </a:r>
          </a:p>
          <a:p>
            <a:pPr lvl="1"/>
            <a:r>
              <a:rPr lang="en-US" sz="2400" dirty="0" smtClean="0">
                <a:effectLst>
                  <a:outerShdw blurRad="38100" dist="38100" dir="2700000" algn="tl">
                    <a:srgbClr val="000000">
                      <a:alpha val="43137"/>
                    </a:srgbClr>
                  </a:outerShdw>
                </a:effectLst>
              </a:rPr>
              <a:t>Scripture – Choose Your Section of the Bible for the Day</a:t>
            </a:r>
          </a:p>
          <a:p>
            <a:pPr lvl="1"/>
            <a:r>
              <a:rPr lang="en-US" sz="2400" dirty="0" smtClean="0">
                <a:effectLst>
                  <a:outerShdw blurRad="38100" dist="38100" dir="2700000" algn="tl">
                    <a:srgbClr val="000000">
                      <a:alpha val="43137"/>
                    </a:srgbClr>
                  </a:outerShdw>
                </a:effectLst>
              </a:rPr>
              <a:t>Observation – Write out 1 or 2 things that stood out</a:t>
            </a:r>
          </a:p>
          <a:p>
            <a:pPr lvl="1"/>
            <a:r>
              <a:rPr lang="en-US" sz="2400" dirty="0" smtClean="0">
                <a:effectLst>
                  <a:outerShdw blurRad="38100" dist="38100" dir="2700000" algn="tl">
                    <a:srgbClr val="000000">
                      <a:alpha val="43137"/>
                    </a:srgbClr>
                  </a:outerShdw>
                </a:effectLst>
              </a:rPr>
              <a:t>Application – Personalize the verses to your life!</a:t>
            </a:r>
          </a:p>
          <a:p>
            <a:pPr lvl="1"/>
            <a:r>
              <a:rPr lang="en-US" sz="2400" dirty="0" smtClean="0">
                <a:effectLst>
                  <a:outerShdw blurRad="38100" dist="38100" dir="2700000" algn="tl">
                    <a:srgbClr val="000000">
                      <a:alpha val="43137"/>
                    </a:srgbClr>
                  </a:outerShdw>
                </a:effectLst>
              </a:rPr>
              <a:t>Kneel in Prayer – Pray about the verses that you just read!</a:t>
            </a:r>
          </a:p>
          <a:p>
            <a:r>
              <a:rPr lang="en-US" sz="2800" dirty="0" smtClean="0">
                <a:effectLst>
                  <a:outerShdw blurRad="38100" dist="38100" dir="2700000" algn="tl">
                    <a:srgbClr val="000000">
                      <a:alpha val="43137"/>
                    </a:srgbClr>
                  </a:outerShdw>
                </a:effectLst>
              </a:rPr>
              <a:t>Write your own Devotional Method</a:t>
            </a:r>
          </a:p>
          <a:p>
            <a:pPr lvl="1"/>
            <a:r>
              <a:rPr lang="en-US" sz="2400" dirty="0" smtClean="0">
                <a:effectLst>
                  <a:outerShdw blurRad="38100" dist="38100" dir="2700000" algn="tl">
                    <a:srgbClr val="000000">
                      <a:alpha val="43137"/>
                    </a:srgbClr>
                  </a:outerShdw>
                </a:effectLst>
              </a:rPr>
              <a:t>Choose a verse or part of a verse each day</a:t>
            </a:r>
          </a:p>
          <a:p>
            <a:pPr lvl="1"/>
            <a:r>
              <a:rPr lang="en-US" sz="2400" dirty="0" smtClean="0">
                <a:effectLst>
                  <a:outerShdw blurRad="38100" dist="38100" dir="2700000" algn="tl">
                    <a:srgbClr val="000000">
                      <a:alpha val="43137"/>
                    </a:srgbClr>
                  </a:outerShdw>
                </a:effectLst>
              </a:rPr>
              <a:t>Write a short paragraph about the verse, designed to encourage you or someone else</a:t>
            </a:r>
          </a:p>
          <a:p>
            <a:pPr lvl="1"/>
            <a:endParaRPr lang="en-US" sz="2400" dirty="0">
              <a:effectLst>
                <a:outerShdw blurRad="38100" dist="38100" dir="2700000" algn="tl">
                  <a:srgbClr val="000000">
                    <a:alpha val="43137"/>
                  </a:srgbClr>
                </a:outerShdw>
              </a:effectLst>
            </a:endParaRPr>
          </a:p>
          <a:p>
            <a:pPr lvl="1"/>
            <a:endParaRPr lang="en-US" sz="2400" dirty="0" smtClean="0">
              <a:effectLst>
                <a:outerShdw blurRad="38100" dist="38100" dir="2700000" algn="tl">
                  <a:srgbClr val="000000">
                    <a:alpha val="43137"/>
                  </a:srgbClr>
                </a:outerShdw>
              </a:effectLst>
            </a:endParaRPr>
          </a:p>
          <a:p>
            <a:pPr marL="0" indent="0">
              <a:buNone/>
            </a:pP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50797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latin typeface="Garamond" panose="02020404030301010803" pitchFamily="18" charset="0"/>
                <a:cs typeface="Adobe Hebrew" pitchFamily="18" charset="-79"/>
              </a:rPr>
              <a:t>A Wise Woman Studies Her Bible!</a:t>
            </a:r>
            <a:endParaRPr lang="en-US" dirty="0">
              <a:latin typeface="Garamond" panose="02020404030301010803" pitchFamily="18" charset="0"/>
              <a:cs typeface="Adobe Hebrew" pitchFamily="18" charset="-79"/>
            </a:endParaRPr>
          </a:p>
        </p:txBody>
      </p:sp>
      <p:sp>
        <p:nvSpPr>
          <p:cNvPr id="3" name="Content Placeholder 2"/>
          <p:cNvSpPr>
            <a:spLocks noGrp="1"/>
          </p:cNvSpPr>
          <p:nvPr>
            <p:ph idx="1"/>
          </p:nvPr>
        </p:nvSpPr>
        <p:spPr>
          <a:xfrm>
            <a:off x="381000" y="1417638"/>
            <a:ext cx="8229600" cy="4678362"/>
          </a:xfrm>
        </p:spPr>
        <p:txBody>
          <a:bodyPr>
            <a:normAutofit/>
          </a:bodyPr>
          <a:lstStyle/>
          <a:p>
            <a:r>
              <a:rPr lang="en-US" sz="2400" dirty="0" smtClean="0">
                <a:effectLst>
                  <a:outerShdw blurRad="38100" dist="38100" dir="2700000" algn="tl">
                    <a:srgbClr val="000000">
                      <a:alpha val="43137"/>
                    </a:srgbClr>
                  </a:outerShdw>
                </a:effectLst>
              </a:rPr>
              <a:t>Practice the Bible-marking Method</a:t>
            </a:r>
          </a:p>
          <a:p>
            <a:pPr lvl="1"/>
            <a:r>
              <a:rPr lang="en-US" sz="2000" dirty="0" smtClean="0">
                <a:effectLst>
                  <a:outerShdw blurRad="38100" dist="38100" dir="2700000" algn="tl">
                    <a:srgbClr val="000000">
                      <a:alpha val="43137"/>
                    </a:srgbClr>
                  </a:outerShdw>
                </a:effectLst>
              </a:rPr>
              <a:t>Color code your Bible!</a:t>
            </a:r>
          </a:p>
          <a:p>
            <a:pPr lvl="1"/>
            <a:r>
              <a:rPr lang="en-US" sz="2000" dirty="0" smtClean="0">
                <a:effectLst>
                  <a:outerShdw blurRad="38100" dist="38100" dir="2700000" algn="tl">
                    <a:srgbClr val="000000">
                      <a:alpha val="43137"/>
                    </a:srgbClr>
                  </a:outerShdw>
                </a:effectLst>
              </a:rPr>
              <a:t>Use one of the Bible-marking guides provided, or personalize your own method to fit your own personal topical studies</a:t>
            </a:r>
            <a:endParaRPr lang="en-US" sz="2000" dirty="0">
              <a:effectLst>
                <a:outerShdw blurRad="38100" dist="38100" dir="2700000" algn="tl">
                  <a:srgbClr val="000000">
                    <a:alpha val="43137"/>
                  </a:srgbClr>
                </a:outerShdw>
              </a:effectLst>
            </a:endParaRPr>
          </a:p>
          <a:p>
            <a:r>
              <a:rPr lang="en-US" sz="2400" dirty="0">
                <a:effectLst>
                  <a:outerShdw blurRad="38100" dist="38100" dir="2700000" algn="tl">
                    <a:srgbClr val="000000">
                      <a:alpha val="43137"/>
                    </a:srgbClr>
                  </a:outerShdw>
                </a:effectLst>
              </a:rPr>
              <a:t>Write it Down</a:t>
            </a:r>
          </a:p>
          <a:p>
            <a:pPr lvl="1"/>
            <a:r>
              <a:rPr lang="en-US" sz="2000" dirty="0">
                <a:effectLst>
                  <a:outerShdw blurRad="38100" dist="38100" dir="2700000" algn="tl">
                    <a:srgbClr val="000000">
                      <a:alpha val="43137"/>
                    </a:srgbClr>
                  </a:outerShdw>
                </a:effectLst>
              </a:rPr>
              <a:t>Copy a specific passage, writing it down in your own handwriting, adding the words to your heart as you add them to your page.</a:t>
            </a:r>
          </a:p>
          <a:p>
            <a:r>
              <a:rPr lang="en-US" sz="2400" dirty="0" smtClean="0">
                <a:effectLst>
                  <a:outerShdw blurRad="38100" dist="38100" dir="2700000" algn="tl">
                    <a:srgbClr val="000000">
                      <a:alpha val="43137"/>
                    </a:srgbClr>
                  </a:outerShdw>
                </a:effectLst>
              </a:rPr>
              <a:t>Just read it!</a:t>
            </a:r>
            <a:endParaRPr lang="en-US" sz="2400" dirty="0">
              <a:effectLst>
                <a:outerShdw blurRad="38100" dist="38100" dir="2700000" algn="tl">
                  <a:srgbClr val="000000">
                    <a:alpha val="43137"/>
                  </a:srgbClr>
                </a:outerShdw>
              </a:effectLst>
            </a:endParaRPr>
          </a:p>
          <a:p>
            <a:pPr lvl="1"/>
            <a:r>
              <a:rPr lang="en-US" sz="2000" dirty="0" smtClean="0">
                <a:effectLst>
                  <a:outerShdw blurRad="38100" dist="38100" dir="2700000" algn="tl">
                    <a:srgbClr val="000000">
                      <a:alpha val="43137"/>
                    </a:srgbClr>
                  </a:outerShdw>
                </a:effectLst>
              </a:rPr>
              <a:t>The Bible is the greatest book ever written – just read it!</a:t>
            </a:r>
            <a:endParaRPr lang="en-US" sz="2000" dirty="0">
              <a:effectLst>
                <a:outerShdw blurRad="38100" dist="38100" dir="2700000" algn="tl">
                  <a:srgbClr val="000000">
                    <a:alpha val="43137"/>
                  </a:srgbClr>
                </a:outerShdw>
              </a:effectLst>
            </a:endParaRPr>
          </a:p>
          <a:p>
            <a:pPr marL="0" indent="0">
              <a:buNone/>
            </a:pP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90726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latin typeface="Garamond" panose="02020404030301010803" pitchFamily="18" charset="0"/>
                <a:cs typeface="Adobe Hebrew" pitchFamily="18" charset="-79"/>
              </a:rPr>
              <a:t>Proverbs 1:5</a:t>
            </a:r>
            <a:endParaRPr lang="en-US" dirty="0">
              <a:latin typeface="Garamond" panose="02020404030301010803" pitchFamily="18" charset="0"/>
              <a:cs typeface="Adobe Hebrew" pitchFamily="18" charset="-79"/>
            </a:endParaRPr>
          </a:p>
        </p:txBody>
      </p:sp>
      <p:sp>
        <p:nvSpPr>
          <p:cNvPr id="3" name="Content Placeholder 2"/>
          <p:cNvSpPr>
            <a:spLocks noGrp="1"/>
          </p:cNvSpPr>
          <p:nvPr>
            <p:ph idx="1"/>
          </p:nvPr>
        </p:nvSpPr>
        <p:spPr>
          <a:xfrm>
            <a:off x="457200" y="2209800"/>
            <a:ext cx="8229600" cy="1981200"/>
          </a:xfrm>
        </p:spPr>
        <p:txBody>
          <a:bodyPr>
            <a:normAutofit/>
          </a:bodyPr>
          <a:lstStyle/>
          <a:p>
            <a:pPr marL="0" indent="0">
              <a:buNone/>
            </a:pPr>
            <a:r>
              <a:rPr lang="en-US" sz="2800" dirty="0"/>
              <a:t>A wise </a:t>
            </a:r>
            <a:r>
              <a:rPr lang="en-US" sz="2800" i="1" dirty="0"/>
              <a:t>man</a:t>
            </a:r>
            <a:r>
              <a:rPr lang="en-US" sz="2800" dirty="0"/>
              <a:t> will hear and increase learning,</a:t>
            </a:r>
            <a:br>
              <a:rPr lang="en-US" sz="2800" dirty="0"/>
            </a:br>
            <a:r>
              <a:rPr lang="en-US" sz="2800" dirty="0"/>
              <a:t>And a man of understanding will attain wise counsel,</a:t>
            </a:r>
            <a:endParaRPr lang="en-US" sz="2400" dirty="0" smtClean="0">
              <a:effectLst>
                <a:outerShdw blurRad="38100" dist="38100" dir="2700000" algn="tl">
                  <a:srgbClr val="000000">
                    <a:alpha val="43137"/>
                  </a:srgbClr>
                </a:outerShdw>
              </a:effectLst>
            </a:endParaRPr>
          </a:p>
          <a:p>
            <a:pPr marL="0" indent="0">
              <a:buNone/>
            </a:pPr>
            <a:endParaRPr lang="en-US" dirty="0">
              <a:effectLst>
                <a:outerShdw blurRad="38100" dist="38100" dir="2700000" algn="tl">
                  <a:srgbClr val="000000">
                    <a:alpha val="43137"/>
                  </a:srgbClr>
                </a:outerShdw>
              </a:effectLst>
            </a:endParaRPr>
          </a:p>
        </p:txBody>
      </p:sp>
      <p:sp>
        <p:nvSpPr>
          <p:cNvPr id="4" name="Rectangle 3"/>
          <p:cNvSpPr/>
          <p:nvPr/>
        </p:nvSpPr>
        <p:spPr>
          <a:xfrm>
            <a:off x="2819400" y="2286000"/>
            <a:ext cx="762000" cy="3810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694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pPr algn="l"/>
            <a:r>
              <a:rPr lang="en-US" dirty="0" smtClean="0">
                <a:latin typeface="Garamond" panose="02020404030301010803" pitchFamily="18" charset="0"/>
                <a:cs typeface="Adobe Hebrew" pitchFamily="18" charset="-79"/>
              </a:rPr>
              <a:t>A Wise Woman Hears </a:t>
            </a:r>
            <a:endParaRPr lang="en-US" dirty="0">
              <a:latin typeface="Garamond" panose="02020404030301010803" pitchFamily="18" charset="0"/>
              <a:cs typeface="Adobe Hebrew" pitchFamily="18" charset="-79"/>
            </a:endParaRPr>
          </a:p>
        </p:txBody>
      </p:sp>
      <p:sp>
        <p:nvSpPr>
          <p:cNvPr id="3" name="Content Placeholder 2"/>
          <p:cNvSpPr>
            <a:spLocks noGrp="1"/>
          </p:cNvSpPr>
          <p:nvPr>
            <p:ph idx="1"/>
          </p:nvPr>
        </p:nvSpPr>
        <p:spPr>
          <a:xfrm>
            <a:off x="381000" y="1036637"/>
            <a:ext cx="8229600" cy="4525963"/>
          </a:xfrm>
        </p:spPr>
        <p:txBody>
          <a:bodyPr>
            <a:normAutofit/>
          </a:bodyPr>
          <a:lstStyle/>
          <a:p>
            <a:r>
              <a:rPr lang="en-US" sz="2400" dirty="0" smtClean="0">
                <a:effectLst>
                  <a:outerShdw blurRad="38100" dist="38100" dir="2700000" algn="tl">
                    <a:srgbClr val="000000">
                      <a:alpha val="43137"/>
                    </a:srgbClr>
                  </a:outerShdw>
                </a:effectLst>
              </a:rPr>
              <a:t>She obeys the command of Christ:</a:t>
            </a:r>
          </a:p>
          <a:p>
            <a:pPr lvl="1"/>
            <a:r>
              <a:rPr lang="en-US" sz="2000" dirty="0" smtClean="0">
                <a:effectLst>
                  <a:outerShdw blurRad="38100" dist="38100" dir="2700000" algn="tl">
                    <a:srgbClr val="000000">
                      <a:alpha val="43137"/>
                    </a:srgbClr>
                  </a:outerShdw>
                </a:effectLst>
              </a:rPr>
              <a:t>“</a:t>
            </a:r>
            <a:r>
              <a:rPr lang="en-US" sz="2000" dirty="0">
                <a:effectLst>
                  <a:outerShdw blurRad="38100" dist="38100" dir="2700000" algn="tl">
                    <a:srgbClr val="000000">
                      <a:alpha val="43137"/>
                    </a:srgbClr>
                  </a:outerShdw>
                </a:effectLst>
              </a:rPr>
              <a:t>He who has ears to </a:t>
            </a:r>
            <a:r>
              <a:rPr lang="en-US" sz="2000" b="1" dirty="0">
                <a:effectLst>
                  <a:outerShdw blurRad="38100" dist="38100" dir="2700000" algn="tl">
                    <a:srgbClr val="000000">
                      <a:alpha val="43137"/>
                    </a:srgbClr>
                  </a:outerShdw>
                </a:effectLst>
              </a:rPr>
              <a:t>hear</a:t>
            </a:r>
            <a:r>
              <a:rPr lang="en-US" sz="2000" dirty="0">
                <a:effectLst>
                  <a:outerShdw blurRad="38100" dist="38100" dir="2700000" algn="tl">
                    <a:srgbClr val="000000">
                      <a:alpha val="43137"/>
                    </a:srgbClr>
                  </a:outerShdw>
                </a:effectLst>
              </a:rPr>
              <a:t>, let him </a:t>
            </a:r>
            <a:r>
              <a:rPr lang="en-US" sz="2000" b="1" dirty="0">
                <a:effectLst>
                  <a:outerShdw blurRad="38100" dist="38100" dir="2700000" algn="tl">
                    <a:srgbClr val="000000">
                      <a:alpha val="43137"/>
                    </a:srgbClr>
                  </a:outerShdw>
                </a:effectLst>
              </a:rPr>
              <a:t>hear</a:t>
            </a:r>
            <a:r>
              <a:rPr lang="en-US" sz="2000" dirty="0" smtClean="0">
                <a:effectLst>
                  <a:outerShdw blurRad="38100" dist="38100" dir="2700000" algn="tl">
                    <a:srgbClr val="000000">
                      <a:alpha val="43137"/>
                    </a:srgbClr>
                  </a:outerShdw>
                </a:effectLst>
              </a:rPr>
              <a:t>!” (Matthew 11:15; 13:9, 43; Mark 4:9; Luke 8:8, 14:35)</a:t>
            </a:r>
          </a:p>
          <a:p>
            <a:pPr lvl="1"/>
            <a:r>
              <a:rPr lang="en-US" sz="2000" dirty="0" smtClean="0">
                <a:effectLst>
                  <a:outerShdw blurRad="38100" dist="38100" dir="2700000" algn="tl">
                    <a:srgbClr val="000000">
                      <a:alpha val="43137"/>
                    </a:srgbClr>
                  </a:outerShdw>
                </a:effectLst>
              </a:rPr>
              <a:t>“</a:t>
            </a:r>
            <a:r>
              <a:rPr lang="en-US" sz="2000" b="1" dirty="0">
                <a:effectLst>
                  <a:outerShdw blurRad="38100" dist="38100" dir="2700000" algn="tl">
                    <a:srgbClr val="000000">
                      <a:alpha val="43137"/>
                    </a:srgbClr>
                  </a:outerShdw>
                </a:effectLst>
              </a:rPr>
              <a:t>Hear</a:t>
            </a:r>
            <a:r>
              <a:rPr lang="en-US" sz="2000" dirty="0">
                <a:effectLst>
                  <a:outerShdw blurRad="38100" dist="38100" dir="2700000" algn="tl">
                    <a:srgbClr val="000000">
                      <a:alpha val="43137"/>
                    </a:srgbClr>
                  </a:outerShdw>
                </a:effectLst>
              </a:rPr>
              <a:t> Me, everyone, and </a:t>
            </a:r>
            <a:r>
              <a:rPr lang="en-US" sz="2000" dirty="0" smtClean="0">
                <a:effectLst>
                  <a:outerShdw blurRad="38100" dist="38100" dir="2700000" algn="tl">
                    <a:srgbClr val="000000">
                      <a:alpha val="43137"/>
                    </a:srgbClr>
                  </a:outerShdw>
                </a:effectLst>
              </a:rPr>
              <a:t>understand” (Mark 7:14)</a:t>
            </a:r>
          </a:p>
          <a:p>
            <a:r>
              <a:rPr lang="en-US" sz="2400" dirty="0" smtClean="0">
                <a:effectLst>
                  <a:outerShdw blurRad="38100" dist="38100" dir="2700000" algn="tl">
                    <a:srgbClr val="000000">
                      <a:alpha val="43137"/>
                    </a:srgbClr>
                  </a:outerShdw>
                </a:effectLst>
              </a:rPr>
              <a:t>She looks for opportunities to hear His words:</a:t>
            </a:r>
          </a:p>
          <a:p>
            <a:pPr lvl="1"/>
            <a:r>
              <a:rPr lang="en-US" sz="2000" dirty="0" smtClean="0">
                <a:effectLst>
                  <a:outerShdw blurRad="38100" dist="38100" dir="2700000" algn="tl">
                    <a:srgbClr val="000000">
                      <a:alpha val="43137"/>
                    </a:srgbClr>
                  </a:outerShdw>
                </a:effectLst>
              </a:rPr>
              <a:t>“Faith comes by hearing” (Romans 10:17)</a:t>
            </a:r>
            <a:endParaRPr lang="en-US" sz="2000" dirty="0">
              <a:effectLst>
                <a:outerShdw blurRad="38100" dist="38100" dir="2700000" algn="tl">
                  <a:srgbClr val="000000">
                    <a:alpha val="43137"/>
                  </a:srgbClr>
                </a:outerShdw>
              </a:effectLst>
            </a:endParaRPr>
          </a:p>
          <a:p>
            <a:pPr lvl="1"/>
            <a:r>
              <a:rPr lang="en-US" sz="2000" dirty="0" smtClean="0">
                <a:effectLst>
                  <a:outerShdw blurRad="38100" dist="38100" dir="2700000" algn="tl">
                    <a:srgbClr val="000000">
                      <a:alpha val="43137"/>
                    </a:srgbClr>
                  </a:outerShdw>
                </a:effectLst>
              </a:rPr>
              <a:t>“Mary…sat at &lt;His&gt; feet and heard His word…” (Luke 10:38-42)</a:t>
            </a:r>
          </a:p>
          <a:p>
            <a:r>
              <a:rPr lang="en-US" sz="2400" dirty="0" smtClean="0">
                <a:effectLst>
                  <a:outerShdw blurRad="38100" dist="38100" dir="2700000" algn="tl">
                    <a:srgbClr val="000000">
                      <a:alpha val="43137"/>
                    </a:srgbClr>
                  </a:outerShdw>
                </a:effectLst>
              </a:rPr>
              <a:t>She hears the words of God, and puts them into action</a:t>
            </a:r>
          </a:p>
          <a:p>
            <a:pPr lvl="1"/>
            <a:r>
              <a:rPr lang="en-US" sz="2000" dirty="0" smtClean="0">
                <a:effectLst>
                  <a:outerShdw blurRad="38100" dist="38100" dir="2700000" algn="tl">
                    <a:srgbClr val="000000">
                      <a:alpha val="43137"/>
                    </a:srgbClr>
                  </a:outerShdw>
                </a:effectLst>
              </a:rPr>
              <a:t>“blessed </a:t>
            </a:r>
            <a:r>
              <a:rPr lang="en-US" sz="2000" i="1" dirty="0">
                <a:effectLst>
                  <a:outerShdw blurRad="38100" dist="38100" dir="2700000" algn="tl">
                    <a:srgbClr val="000000">
                      <a:alpha val="43137"/>
                    </a:srgbClr>
                  </a:outerShdw>
                </a:effectLst>
              </a:rPr>
              <a:t>are</a:t>
            </a:r>
            <a:r>
              <a:rPr lang="en-US" sz="2000" dirty="0">
                <a:effectLst>
                  <a:outerShdw blurRad="38100" dist="38100" dir="2700000" algn="tl">
                    <a:srgbClr val="000000">
                      <a:alpha val="43137"/>
                    </a:srgbClr>
                  </a:outerShdw>
                </a:effectLst>
              </a:rPr>
              <a:t> those who </a:t>
            </a:r>
            <a:r>
              <a:rPr lang="en-US" sz="2000" b="1" dirty="0">
                <a:effectLst>
                  <a:outerShdw blurRad="38100" dist="38100" dir="2700000" algn="tl">
                    <a:srgbClr val="000000">
                      <a:alpha val="43137"/>
                    </a:srgbClr>
                  </a:outerShdw>
                </a:effectLst>
              </a:rPr>
              <a:t>hear</a:t>
            </a:r>
            <a:r>
              <a:rPr lang="en-US" sz="2000" dirty="0">
                <a:effectLst>
                  <a:outerShdw blurRad="38100" dist="38100" dir="2700000" algn="tl">
                    <a:srgbClr val="000000">
                      <a:alpha val="43137"/>
                    </a:srgbClr>
                  </a:outerShdw>
                </a:effectLst>
              </a:rPr>
              <a:t> the word of God and keep it</a:t>
            </a:r>
            <a:r>
              <a:rPr lang="en-US" sz="2000" dirty="0" smtClean="0">
                <a:effectLst>
                  <a:outerShdw blurRad="38100" dist="38100" dir="2700000" algn="tl">
                    <a:srgbClr val="000000">
                      <a:alpha val="43137"/>
                    </a:srgbClr>
                  </a:outerShdw>
                </a:effectLst>
              </a:rPr>
              <a:t>!” </a:t>
            </a:r>
            <a:r>
              <a:rPr lang="en-US" sz="2000" smtClean="0">
                <a:effectLst>
                  <a:outerShdw blurRad="38100" dist="38100" dir="2700000" algn="tl">
                    <a:srgbClr val="000000">
                      <a:alpha val="43137"/>
                    </a:srgbClr>
                  </a:outerShdw>
                </a:effectLst>
              </a:rPr>
              <a:t>(Lk. </a:t>
            </a:r>
            <a:r>
              <a:rPr lang="en-US" sz="2000" dirty="0" smtClean="0">
                <a:effectLst>
                  <a:outerShdw blurRad="38100" dist="38100" dir="2700000" algn="tl">
                    <a:srgbClr val="000000">
                      <a:alpha val="43137"/>
                    </a:srgbClr>
                  </a:outerShdw>
                </a:effectLst>
              </a:rPr>
              <a:t>11:28)</a:t>
            </a:r>
          </a:p>
          <a:p>
            <a:pPr lvl="1"/>
            <a:r>
              <a:rPr lang="en-US" sz="2000" dirty="0" smtClean="0">
                <a:effectLst>
                  <a:outerShdw blurRad="38100" dist="38100" dir="2700000" algn="tl">
                    <a:srgbClr val="000000">
                      <a:alpha val="43137"/>
                    </a:srgbClr>
                  </a:outerShdw>
                </a:effectLst>
              </a:rPr>
              <a:t>“But </a:t>
            </a:r>
            <a:r>
              <a:rPr lang="en-US" sz="2000" dirty="0">
                <a:effectLst>
                  <a:outerShdw blurRad="38100" dist="38100" dir="2700000" algn="tl">
                    <a:srgbClr val="000000">
                      <a:alpha val="43137"/>
                    </a:srgbClr>
                  </a:outerShdw>
                </a:effectLst>
              </a:rPr>
              <a:t>be doers of the word, and not </a:t>
            </a:r>
            <a:r>
              <a:rPr lang="en-US" sz="2000" b="1" dirty="0">
                <a:effectLst>
                  <a:outerShdw blurRad="38100" dist="38100" dir="2700000" algn="tl">
                    <a:srgbClr val="000000">
                      <a:alpha val="43137"/>
                    </a:srgbClr>
                  </a:outerShdw>
                </a:effectLst>
              </a:rPr>
              <a:t>hearer</a:t>
            </a:r>
            <a:r>
              <a:rPr lang="en-US" sz="2000" dirty="0">
                <a:effectLst>
                  <a:outerShdw blurRad="38100" dist="38100" dir="2700000" algn="tl">
                    <a:srgbClr val="000000">
                      <a:alpha val="43137"/>
                    </a:srgbClr>
                  </a:outerShdw>
                </a:effectLst>
              </a:rPr>
              <a:t>s </a:t>
            </a:r>
            <a:r>
              <a:rPr lang="en-US" sz="2000" dirty="0" smtClean="0">
                <a:effectLst>
                  <a:outerShdw blurRad="38100" dist="38100" dir="2700000" algn="tl">
                    <a:srgbClr val="000000">
                      <a:alpha val="43137"/>
                    </a:srgbClr>
                  </a:outerShdw>
                </a:effectLst>
              </a:rPr>
              <a:t>only” (James 1:22)</a:t>
            </a:r>
          </a:p>
          <a:p>
            <a:pPr marL="0" indent="0">
              <a:buNone/>
            </a:pP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00716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latin typeface="Garamond" panose="02020404030301010803" pitchFamily="18" charset="0"/>
                <a:cs typeface="Adobe Hebrew" pitchFamily="18" charset="-79"/>
              </a:rPr>
              <a:t>Proverbs 1:5</a:t>
            </a:r>
            <a:endParaRPr lang="en-US" dirty="0">
              <a:latin typeface="Garamond" panose="02020404030301010803" pitchFamily="18" charset="0"/>
              <a:cs typeface="Adobe Hebrew" pitchFamily="18" charset="-79"/>
            </a:endParaRPr>
          </a:p>
        </p:txBody>
      </p:sp>
      <p:sp>
        <p:nvSpPr>
          <p:cNvPr id="3" name="Content Placeholder 2"/>
          <p:cNvSpPr>
            <a:spLocks noGrp="1"/>
          </p:cNvSpPr>
          <p:nvPr>
            <p:ph idx="1"/>
          </p:nvPr>
        </p:nvSpPr>
        <p:spPr>
          <a:xfrm>
            <a:off x="457200" y="2209800"/>
            <a:ext cx="8229600" cy="1981200"/>
          </a:xfrm>
        </p:spPr>
        <p:txBody>
          <a:bodyPr>
            <a:normAutofit/>
          </a:bodyPr>
          <a:lstStyle/>
          <a:p>
            <a:pPr marL="0" indent="0">
              <a:buNone/>
            </a:pPr>
            <a:r>
              <a:rPr lang="en-US" sz="2800" dirty="0"/>
              <a:t>A wise </a:t>
            </a:r>
            <a:r>
              <a:rPr lang="en-US" sz="2800" i="1" dirty="0"/>
              <a:t>man</a:t>
            </a:r>
            <a:r>
              <a:rPr lang="en-US" sz="2800" dirty="0"/>
              <a:t> will hear and increase learning,</a:t>
            </a:r>
            <a:br>
              <a:rPr lang="en-US" sz="2800" dirty="0"/>
            </a:br>
            <a:r>
              <a:rPr lang="en-US" sz="2800" dirty="0"/>
              <a:t>And a man of understanding will attain wise counsel,</a:t>
            </a:r>
            <a:endParaRPr lang="en-US" sz="2400" dirty="0" smtClean="0">
              <a:effectLst>
                <a:outerShdw blurRad="38100" dist="38100" dir="2700000" algn="tl">
                  <a:srgbClr val="000000">
                    <a:alpha val="43137"/>
                  </a:srgbClr>
                </a:outerShdw>
              </a:effectLst>
            </a:endParaRPr>
          </a:p>
          <a:p>
            <a:pPr marL="0" indent="0">
              <a:buNone/>
            </a:pPr>
            <a:endParaRPr lang="en-US" dirty="0">
              <a:effectLst>
                <a:outerShdw blurRad="38100" dist="38100" dir="2700000" algn="tl">
                  <a:srgbClr val="000000">
                    <a:alpha val="43137"/>
                  </a:srgbClr>
                </a:outerShdw>
              </a:effectLst>
            </a:endParaRPr>
          </a:p>
        </p:txBody>
      </p:sp>
      <p:sp>
        <p:nvSpPr>
          <p:cNvPr id="4" name="Rectangle 3"/>
          <p:cNvSpPr/>
          <p:nvPr/>
        </p:nvSpPr>
        <p:spPr>
          <a:xfrm>
            <a:off x="4191000" y="2286000"/>
            <a:ext cx="2590800" cy="4572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1301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algn="l"/>
            <a:r>
              <a:rPr lang="en-US" dirty="0">
                <a:latin typeface="Garamond" panose="02020404030301010803" pitchFamily="18" charset="0"/>
                <a:cs typeface="Adobe Hebrew" pitchFamily="18" charset="-79"/>
              </a:rPr>
              <a:t>A Wise </a:t>
            </a:r>
            <a:r>
              <a:rPr lang="en-US" dirty="0" smtClean="0">
                <a:latin typeface="Garamond" panose="02020404030301010803" pitchFamily="18" charset="0"/>
                <a:cs typeface="Adobe Hebrew" pitchFamily="18" charset="-79"/>
              </a:rPr>
              <a:t>Woman Increases Learning</a:t>
            </a:r>
            <a:endParaRPr lang="en-US" dirty="0">
              <a:latin typeface="Garamond" panose="02020404030301010803" pitchFamily="18" charset="0"/>
              <a:cs typeface="Adobe Hebrew" pitchFamily="18" charset="-79"/>
            </a:endParaRPr>
          </a:p>
        </p:txBody>
      </p:sp>
      <p:sp>
        <p:nvSpPr>
          <p:cNvPr id="3" name="Content Placeholder 2"/>
          <p:cNvSpPr>
            <a:spLocks noGrp="1"/>
          </p:cNvSpPr>
          <p:nvPr>
            <p:ph idx="1"/>
          </p:nvPr>
        </p:nvSpPr>
        <p:spPr>
          <a:xfrm>
            <a:off x="457200" y="914400"/>
            <a:ext cx="8229600" cy="4525963"/>
          </a:xfrm>
        </p:spPr>
        <p:txBody>
          <a:bodyPr>
            <a:noAutofit/>
          </a:bodyPr>
          <a:lstStyle/>
          <a:p>
            <a:r>
              <a:rPr lang="en-US" sz="2400" dirty="0" smtClean="0">
                <a:effectLst>
                  <a:outerShdw blurRad="38100" dist="38100" dir="2700000" algn="tl">
                    <a:srgbClr val="000000">
                      <a:alpha val="43137"/>
                    </a:srgbClr>
                  </a:outerShdw>
                </a:effectLst>
              </a:rPr>
              <a:t>She is careful to learn the right things</a:t>
            </a:r>
          </a:p>
          <a:p>
            <a:pPr lvl="1"/>
            <a:r>
              <a:rPr lang="en-US" sz="2000" dirty="0" smtClean="0">
                <a:effectLst>
                  <a:outerShdw blurRad="38100" dist="38100" dir="2700000" algn="tl">
                    <a:srgbClr val="000000">
                      <a:alpha val="43137"/>
                    </a:srgbClr>
                  </a:outerShdw>
                </a:effectLst>
              </a:rPr>
              <a:t>Jesus says, “Learn from Me!” (Matthew 11:29)</a:t>
            </a:r>
          </a:p>
          <a:p>
            <a:pPr lvl="1"/>
            <a:r>
              <a:rPr lang="en-US" sz="2000" dirty="0" smtClean="0">
                <a:effectLst>
                  <a:outerShdw blurRad="38100" dist="38100" dir="2700000" algn="tl">
                    <a:srgbClr val="000000">
                      <a:alpha val="43137"/>
                    </a:srgbClr>
                  </a:outerShdw>
                </a:effectLst>
              </a:rPr>
              <a:t>These things were written for our learning (Romans 15:4)</a:t>
            </a:r>
          </a:p>
          <a:p>
            <a:r>
              <a:rPr lang="en-US" sz="2400" dirty="0" smtClean="0">
                <a:effectLst>
                  <a:outerShdw blurRad="38100" dist="38100" dir="2700000" algn="tl">
                    <a:srgbClr val="000000">
                      <a:alpha val="43137"/>
                    </a:srgbClr>
                  </a:outerShdw>
                </a:effectLst>
              </a:rPr>
              <a:t>She works hard to learn God’s will</a:t>
            </a:r>
          </a:p>
          <a:p>
            <a:pPr lvl="1"/>
            <a:r>
              <a:rPr lang="en-US" sz="2000" dirty="0" smtClean="0">
                <a:effectLst>
                  <a:outerShdw blurRad="38100" dist="38100" dir="2700000" algn="tl">
                    <a:srgbClr val="000000">
                      <a:alpha val="43137"/>
                    </a:srgbClr>
                  </a:outerShdw>
                </a:effectLst>
              </a:rPr>
              <a:t>“Be diligent to show yourself approved, a </a:t>
            </a:r>
            <a:r>
              <a:rPr lang="en-US" sz="2000" u="sng" dirty="0" smtClean="0">
                <a:effectLst>
                  <a:outerShdw blurRad="38100" dist="38100" dir="2700000" algn="tl">
                    <a:srgbClr val="000000">
                      <a:alpha val="43137"/>
                    </a:srgbClr>
                  </a:outerShdw>
                </a:effectLst>
              </a:rPr>
              <a:t>work</a:t>
            </a:r>
            <a:r>
              <a:rPr lang="en-US" sz="2000" dirty="0" smtClean="0">
                <a:effectLst>
                  <a:outerShdw blurRad="38100" dist="38100" dir="2700000" algn="tl">
                    <a:srgbClr val="000000">
                      <a:alpha val="43137"/>
                    </a:srgbClr>
                  </a:outerShdw>
                </a:effectLst>
              </a:rPr>
              <a:t>man…” (2 Tim. 2:15)</a:t>
            </a:r>
            <a:endParaRPr lang="en-US" sz="2000" dirty="0">
              <a:effectLst>
                <a:outerShdw blurRad="38100" dist="38100" dir="2700000" algn="tl">
                  <a:srgbClr val="000000">
                    <a:alpha val="43137"/>
                  </a:srgbClr>
                </a:outerShdw>
              </a:effectLst>
            </a:endParaRPr>
          </a:p>
          <a:p>
            <a:pPr lvl="1"/>
            <a:r>
              <a:rPr lang="en-US" sz="2000" dirty="0" smtClean="0">
                <a:effectLst>
                  <a:outerShdw blurRad="38100" dist="38100" dir="2700000" algn="tl">
                    <a:srgbClr val="000000">
                      <a:alpha val="43137"/>
                    </a:srgbClr>
                  </a:outerShdw>
                </a:effectLst>
              </a:rPr>
              <a:t>“Be even </a:t>
            </a:r>
            <a:r>
              <a:rPr lang="en-US" sz="2000" u="sng" dirty="0" smtClean="0">
                <a:effectLst>
                  <a:outerShdw blurRad="38100" dist="38100" dir="2700000" algn="tl">
                    <a:srgbClr val="000000">
                      <a:alpha val="43137"/>
                    </a:srgbClr>
                  </a:outerShdw>
                </a:effectLst>
              </a:rPr>
              <a:t>more</a:t>
            </a:r>
            <a:r>
              <a:rPr lang="en-US" sz="2000" dirty="0" smtClean="0">
                <a:effectLst>
                  <a:outerShdw blurRad="38100" dist="38100" dir="2700000" algn="tl">
                    <a:srgbClr val="000000">
                      <a:alpha val="43137"/>
                    </a:srgbClr>
                  </a:outerShdw>
                </a:effectLst>
              </a:rPr>
              <a:t> diligent…” (2 Peter 1:10)</a:t>
            </a:r>
          </a:p>
          <a:p>
            <a:pPr lvl="1"/>
            <a:r>
              <a:rPr lang="en-US" sz="2000" dirty="0" smtClean="0">
                <a:effectLst>
                  <a:outerShdw blurRad="38100" dist="38100" dir="2700000" algn="tl">
                    <a:srgbClr val="000000">
                      <a:alpha val="43137"/>
                    </a:srgbClr>
                  </a:outerShdw>
                </a:effectLst>
              </a:rPr>
              <a:t>“Give all diligence…adding knowledge….” (2 Peter 1:5-7)</a:t>
            </a:r>
          </a:p>
          <a:p>
            <a:r>
              <a:rPr lang="en-US" sz="2400" dirty="0">
                <a:effectLst>
                  <a:outerShdw blurRad="38100" dist="38100" dir="2700000" algn="tl">
                    <a:srgbClr val="000000">
                      <a:alpha val="43137"/>
                    </a:srgbClr>
                  </a:outerShdw>
                </a:effectLst>
              </a:rPr>
              <a:t>She </a:t>
            </a:r>
            <a:r>
              <a:rPr lang="en-US" sz="2400" dirty="0" smtClean="0">
                <a:effectLst>
                  <a:outerShdw blurRad="38100" dist="38100" dir="2700000" algn="tl">
                    <a:srgbClr val="000000">
                      <a:alpha val="43137"/>
                    </a:srgbClr>
                  </a:outerShdw>
                </a:effectLst>
              </a:rPr>
              <a:t>knows learning will be rewarded</a:t>
            </a:r>
            <a:endParaRPr lang="en-US" sz="2400" dirty="0">
              <a:effectLst>
                <a:outerShdw blurRad="38100" dist="38100" dir="2700000" algn="tl">
                  <a:srgbClr val="000000">
                    <a:alpha val="43137"/>
                  </a:srgbClr>
                </a:outerShdw>
              </a:effectLst>
            </a:endParaRPr>
          </a:p>
          <a:p>
            <a:pPr lvl="1"/>
            <a:r>
              <a:rPr lang="en-US" sz="2000" dirty="0" smtClean="0">
                <a:effectLst>
                  <a:outerShdw blurRad="38100" dist="38100" dir="2700000" algn="tl">
                    <a:srgbClr val="000000">
                      <a:alpha val="43137"/>
                    </a:srgbClr>
                  </a:outerShdw>
                </a:effectLst>
              </a:rPr>
              <a:t>“If they will learn…they will be established” (Jer. 12:16)</a:t>
            </a:r>
            <a:endParaRPr lang="en-US" sz="2000" dirty="0">
              <a:effectLst>
                <a:outerShdw blurRad="38100" dist="38100" dir="2700000" algn="tl">
                  <a:srgbClr val="000000">
                    <a:alpha val="43137"/>
                  </a:srgbClr>
                </a:outerShdw>
              </a:effectLst>
            </a:endParaRPr>
          </a:p>
          <a:p>
            <a:pPr lvl="1"/>
            <a:r>
              <a:rPr lang="en-US" sz="2000" dirty="0" smtClean="0">
                <a:effectLst>
                  <a:outerShdw blurRad="38100" dist="38100" dir="2700000" algn="tl">
                    <a:srgbClr val="000000">
                      <a:alpha val="43137"/>
                    </a:srgbClr>
                  </a:outerShdw>
                </a:effectLst>
              </a:rPr>
              <a:t>“Learn from me…find rest for your souls” (Matthew 11:29)</a:t>
            </a:r>
          </a:p>
          <a:p>
            <a:pPr lvl="1"/>
            <a:r>
              <a:rPr lang="en-US" sz="2000" dirty="0" smtClean="0">
                <a:effectLst>
                  <a:outerShdw blurRad="38100" dist="38100" dir="2700000" algn="tl">
                    <a:srgbClr val="000000">
                      <a:alpha val="43137"/>
                    </a:srgbClr>
                  </a:outerShdw>
                </a:effectLst>
              </a:rPr>
              <a:t>“Through the patience and comfort of the Scriptures might have hope” (Romans 15:4 </a:t>
            </a:r>
            <a:endParaRPr lang="en-US" sz="2000" dirty="0">
              <a:effectLst>
                <a:outerShdw blurRad="38100" dist="38100" dir="2700000" algn="tl">
                  <a:srgbClr val="000000">
                    <a:alpha val="43137"/>
                  </a:srgbClr>
                </a:outerShdw>
              </a:effectLst>
            </a:endParaRPr>
          </a:p>
          <a:p>
            <a:pPr marL="0" indent="0">
              <a:buNone/>
            </a:pP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67408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latin typeface="Garamond" panose="02020404030301010803" pitchFamily="18" charset="0"/>
                <a:cs typeface="Adobe Hebrew" pitchFamily="18" charset="-79"/>
              </a:rPr>
              <a:t>Proverbs 1:5</a:t>
            </a:r>
            <a:endParaRPr lang="en-US" dirty="0">
              <a:latin typeface="Garamond" panose="02020404030301010803" pitchFamily="18" charset="0"/>
              <a:cs typeface="Adobe Hebrew" pitchFamily="18" charset="-79"/>
            </a:endParaRPr>
          </a:p>
        </p:txBody>
      </p:sp>
      <p:sp>
        <p:nvSpPr>
          <p:cNvPr id="3" name="Content Placeholder 2"/>
          <p:cNvSpPr>
            <a:spLocks noGrp="1"/>
          </p:cNvSpPr>
          <p:nvPr>
            <p:ph idx="1"/>
          </p:nvPr>
        </p:nvSpPr>
        <p:spPr>
          <a:xfrm>
            <a:off x="457200" y="2209800"/>
            <a:ext cx="8229600" cy="1981200"/>
          </a:xfrm>
        </p:spPr>
        <p:txBody>
          <a:bodyPr>
            <a:normAutofit/>
          </a:bodyPr>
          <a:lstStyle/>
          <a:p>
            <a:pPr marL="0" indent="0">
              <a:buNone/>
            </a:pPr>
            <a:r>
              <a:rPr lang="en-US" sz="2800" dirty="0"/>
              <a:t>A wise </a:t>
            </a:r>
            <a:r>
              <a:rPr lang="en-US" sz="2800" i="1" dirty="0"/>
              <a:t>man</a:t>
            </a:r>
            <a:r>
              <a:rPr lang="en-US" sz="2800" dirty="0"/>
              <a:t> will hear and increase learning,</a:t>
            </a:r>
            <a:br>
              <a:rPr lang="en-US" sz="2800" dirty="0"/>
            </a:br>
            <a:r>
              <a:rPr lang="en-US" sz="2800" dirty="0"/>
              <a:t>And a man of understanding will attain wise counsel,</a:t>
            </a:r>
            <a:endParaRPr lang="en-US" sz="2400" dirty="0" smtClean="0">
              <a:effectLst>
                <a:outerShdw blurRad="38100" dist="38100" dir="2700000" algn="tl">
                  <a:srgbClr val="000000">
                    <a:alpha val="43137"/>
                  </a:srgbClr>
                </a:outerShdw>
              </a:effectLst>
            </a:endParaRPr>
          </a:p>
          <a:p>
            <a:pPr marL="0" indent="0">
              <a:buNone/>
            </a:pPr>
            <a:endParaRPr lang="en-US" dirty="0">
              <a:effectLst>
                <a:outerShdw blurRad="38100" dist="38100" dir="2700000" algn="tl">
                  <a:srgbClr val="000000">
                    <a:alpha val="43137"/>
                  </a:srgbClr>
                </a:outerShdw>
              </a:effectLst>
            </a:endParaRPr>
          </a:p>
        </p:txBody>
      </p:sp>
      <p:sp>
        <p:nvSpPr>
          <p:cNvPr id="4" name="Rectangle 3"/>
          <p:cNvSpPr/>
          <p:nvPr/>
        </p:nvSpPr>
        <p:spPr>
          <a:xfrm>
            <a:off x="5257800" y="2667000"/>
            <a:ext cx="2971800" cy="4572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5601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60438"/>
          </a:xfrm>
        </p:spPr>
        <p:txBody>
          <a:bodyPr>
            <a:normAutofit fontScale="90000"/>
          </a:bodyPr>
          <a:lstStyle/>
          <a:p>
            <a:pPr algn="l"/>
            <a:r>
              <a:rPr lang="en-US" dirty="0">
                <a:latin typeface="Garamond" panose="02020404030301010803" pitchFamily="18" charset="0"/>
                <a:cs typeface="Adobe Hebrew" pitchFamily="18" charset="-79"/>
              </a:rPr>
              <a:t>A Wise </a:t>
            </a:r>
            <a:r>
              <a:rPr lang="en-US" dirty="0" smtClean="0">
                <a:latin typeface="Garamond" panose="02020404030301010803" pitchFamily="18" charset="0"/>
                <a:cs typeface="Adobe Hebrew" pitchFamily="18" charset="-79"/>
              </a:rPr>
              <a:t>Woman Attains Wise Counsel</a:t>
            </a:r>
            <a:endParaRPr lang="en-US" dirty="0">
              <a:latin typeface="Garamond" panose="02020404030301010803" pitchFamily="18" charset="0"/>
              <a:cs typeface="Adobe Hebrew" pitchFamily="18" charset="-79"/>
            </a:endParaRPr>
          </a:p>
        </p:txBody>
      </p:sp>
      <p:sp>
        <p:nvSpPr>
          <p:cNvPr id="3" name="Content Placeholder 2"/>
          <p:cNvSpPr>
            <a:spLocks noGrp="1"/>
          </p:cNvSpPr>
          <p:nvPr>
            <p:ph idx="1"/>
          </p:nvPr>
        </p:nvSpPr>
        <p:spPr>
          <a:xfrm>
            <a:off x="457200" y="1066800"/>
            <a:ext cx="8229600" cy="4953000"/>
          </a:xfrm>
        </p:spPr>
        <p:txBody>
          <a:bodyPr>
            <a:normAutofit/>
          </a:bodyPr>
          <a:lstStyle/>
          <a:p>
            <a:r>
              <a:rPr lang="en-US" sz="2400" dirty="0" smtClean="0">
                <a:effectLst>
                  <a:outerShdw blurRad="38100" dist="38100" dir="2700000" algn="tl">
                    <a:srgbClr val="000000">
                      <a:alpha val="43137"/>
                    </a:srgbClr>
                  </a:outerShdw>
                </a:effectLst>
              </a:rPr>
              <a:t>She seeks the wisdom of God</a:t>
            </a:r>
          </a:p>
          <a:p>
            <a:pPr lvl="1"/>
            <a:r>
              <a:rPr lang="en-US" sz="2000" dirty="0" smtClean="0">
                <a:effectLst>
                  <a:outerShdw blurRad="38100" dist="38100" dir="2700000" algn="tl">
                    <a:srgbClr val="000000">
                      <a:alpha val="43137"/>
                    </a:srgbClr>
                  </a:outerShdw>
                </a:effectLst>
              </a:rPr>
              <a:t>“If any lack wisdom…ask of God” (James 1:5)</a:t>
            </a:r>
          </a:p>
          <a:p>
            <a:pPr lvl="1"/>
            <a:r>
              <a:rPr lang="en-US" sz="2000" dirty="0" smtClean="0">
                <a:effectLst>
                  <a:outerShdw blurRad="38100" dist="38100" dir="2700000" algn="tl">
                    <a:srgbClr val="000000">
                      <a:alpha val="43137"/>
                    </a:srgbClr>
                  </a:outerShdw>
                </a:effectLst>
              </a:rPr>
              <a:t>“Wisdom </a:t>
            </a:r>
            <a:r>
              <a:rPr lang="en-US" sz="2000" dirty="0">
                <a:effectLst>
                  <a:outerShdw blurRad="38100" dist="38100" dir="2700000" algn="tl">
                    <a:srgbClr val="000000">
                      <a:alpha val="43137"/>
                    </a:srgbClr>
                  </a:outerShdw>
                </a:effectLst>
              </a:rPr>
              <a:t>that is from above </a:t>
            </a:r>
            <a:r>
              <a:rPr lang="en-US" sz="2000" dirty="0" smtClean="0">
                <a:effectLst>
                  <a:outerShdw blurRad="38100" dist="38100" dir="2700000" algn="tl">
                    <a:srgbClr val="000000">
                      <a:alpha val="43137"/>
                    </a:srgbClr>
                  </a:outerShdw>
                </a:effectLst>
              </a:rPr>
              <a:t>is…pure” (James 3:17)</a:t>
            </a:r>
          </a:p>
          <a:p>
            <a:r>
              <a:rPr lang="en-US" sz="2400" dirty="0">
                <a:effectLst>
                  <a:outerShdw blurRad="38100" dist="38100" dir="2700000" algn="tl">
                    <a:srgbClr val="000000">
                      <a:alpha val="43137"/>
                    </a:srgbClr>
                  </a:outerShdw>
                </a:effectLst>
              </a:rPr>
              <a:t>She </a:t>
            </a:r>
            <a:r>
              <a:rPr lang="en-US" sz="2400" dirty="0" smtClean="0">
                <a:effectLst>
                  <a:outerShdw blurRad="38100" dist="38100" dir="2700000" algn="tl">
                    <a:srgbClr val="000000">
                      <a:alpha val="43137"/>
                    </a:srgbClr>
                  </a:outerShdw>
                </a:effectLst>
              </a:rPr>
              <a:t>solicits advice from godly mentors</a:t>
            </a:r>
            <a:endParaRPr lang="en-US" sz="2400" dirty="0">
              <a:effectLst>
                <a:outerShdw blurRad="38100" dist="38100" dir="2700000" algn="tl">
                  <a:srgbClr val="000000">
                    <a:alpha val="43137"/>
                  </a:srgbClr>
                </a:outerShdw>
              </a:effectLst>
            </a:endParaRPr>
          </a:p>
          <a:p>
            <a:pPr lvl="1"/>
            <a:r>
              <a:rPr lang="en-US" sz="2000" dirty="0" smtClean="0">
                <a:effectLst>
                  <a:outerShdw blurRad="38100" dist="38100" dir="2700000" algn="tl">
                    <a:srgbClr val="000000">
                      <a:alpha val="43137"/>
                    </a:srgbClr>
                  </a:outerShdw>
                </a:effectLst>
              </a:rPr>
              <a:t>Accepting teaching from older Christians (Titus 2:4-5)</a:t>
            </a:r>
            <a:endParaRPr lang="en-US" sz="2000" dirty="0">
              <a:effectLst>
                <a:outerShdw blurRad="38100" dist="38100" dir="2700000" algn="tl">
                  <a:srgbClr val="000000">
                    <a:alpha val="43137"/>
                  </a:srgbClr>
                </a:outerShdw>
              </a:effectLst>
            </a:endParaRPr>
          </a:p>
          <a:p>
            <a:pPr lvl="1"/>
            <a:r>
              <a:rPr lang="en-US" sz="2000" dirty="0" smtClean="0">
                <a:effectLst>
                  <a:outerShdw blurRad="38100" dist="38100" dir="2700000" algn="tl">
                    <a:srgbClr val="000000">
                      <a:alpha val="43137"/>
                    </a:srgbClr>
                  </a:outerShdw>
                </a:effectLst>
              </a:rPr>
              <a:t>Keeping wise company (1 Corinthians 15:33)</a:t>
            </a:r>
            <a:endParaRPr lang="en-US" sz="2000" dirty="0">
              <a:effectLst>
                <a:outerShdw blurRad="38100" dist="38100" dir="2700000" algn="tl">
                  <a:srgbClr val="000000">
                    <a:alpha val="43137"/>
                  </a:srgbClr>
                </a:outerShdw>
              </a:effectLst>
            </a:endParaRPr>
          </a:p>
          <a:p>
            <a:r>
              <a:rPr lang="en-US" sz="2400" dirty="0">
                <a:effectLst>
                  <a:outerShdw blurRad="38100" dist="38100" dir="2700000" algn="tl">
                    <a:srgbClr val="000000">
                      <a:alpha val="43137"/>
                    </a:srgbClr>
                  </a:outerShdw>
                </a:effectLst>
              </a:rPr>
              <a:t>She </a:t>
            </a:r>
            <a:r>
              <a:rPr lang="en-US" sz="2400" dirty="0" smtClean="0">
                <a:effectLst>
                  <a:outerShdw blurRad="38100" dist="38100" dir="2700000" algn="tl">
                    <a:srgbClr val="000000">
                      <a:alpha val="43137"/>
                    </a:srgbClr>
                  </a:outerShdw>
                </a:effectLst>
              </a:rPr>
              <a:t>does </a:t>
            </a:r>
            <a:r>
              <a:rPr lang="en-US" sz="2400" i="1" u="sng" dirty="0" smtClean="0">
                <a:effectLst>
                  <a:outerShdw blurRad="38100" dist="38100" dir="2700000" algn="tl">
                    <a:srgbClr val="000000">
                      <a:alpha val="43137"/>
                    </a:srgbClr>
                  </a:outerShdw>
                </a:effectLst>
              </a:rPr>
              <a:t>not</a:t>
            </a:r>
            <a:r>
              <a:rPr lang="en-US" sz="2400" dirty="0" smtClean="0">
                <a:effectLst>
                  <a:outerShdw blurRad="38100" dist="38100" dir="2700000" algn="tl">
                    <a:srgbClr val="000000">
                      <a:alpha val="43137"/>
                    </a:srgbClr>
                  </a:outerShdw>
                </a:effectLst>
              </a:rPr>
              <a:t> listen to worldly advice</a:t>
            </a:r>
            <a:endParaRPr lang="en-US" sz="2400" dirty="0">
              <a:effectLst>
                <a:outerShdw blurRad="38100" dist="38100" dir="2700000" algn="tl">
                  <a:srgbClr val="000000">
                    <a:alpha val="43137"/>
                  </a:srgbClr>
                </a:outerShdw>
              </a:effectLst>
            </a:endParaRPr>
          </a:p>
          <a:p>
            <a:pPr lvl="1"/>
            <a:r>
              <a:rPr lang="en-US" sz="2000" dirty="0" smtClean="0">
                <a:effectLst>
                  <a:outerShdw blurRad="38100" dist="38100" dir="2700000" algn="tl">
                    <a:srgbClr val="000000">
                      <a:alpha val="43137"/>
                    </a:srgbClr>
                  </a:outerShdw>
                </a:effectLst>
              </a:rPr>
              <a:t>“Do not learn the ways of the Gentiles” (Jer. 10:2)</a:t>
            </a:r>
            <a:endParaRPr lang="en-US" sz="2000" dirty="0">
              <a:effectLst>
                <a:outerShdw blurRad="38100" dist="38100" dir="2700000" algn="tl">
                  <a:srgbClr val="000000">
                    <a:alpha val="43137"/>
                  </a:srgbClr>
                </a:outerShdw>
              </a:effectLst>
            </a:endParaRPr>
          </a:p>
          <a:p>
            <a:pPr lvl="1"/>
            <a:r>
              <a:rPr lang="en-US" sz="2000" dirty="0" smtClean="0">
                <a:effectLst>
                  <a:outerShdw blurRad="38100" dist="38100" dir="2700000" algn="tl">
                    <a:srgbClr val="000000">
                      <a:alpha val="43137"/>
                    </a:srgbClr>
                  </a:outerShdw>
                </a:effectLst>
              </a:rPr>
              <a:t>“Do not be conformed to this world” (Romans 12:2)</a:t>
            </a:r>
          </a:p>
          <a:p>
            <a:pPr lvl="1"/>
            <a:r>
              <a:rPr lang="en-US" sz="2000" dirty="0" smtClean="0">
                <a:effectLst>
                  <a:outerShdw blurRad="38100" dist="38100" dir="2700000" algn="tl">
                    <a:srgbClr val="000000">
                      <a:alpha val="43137"/>
                    </a:srgbClr>
                  </a:outerShdw>
                </a:effectLst>
              </a:rPr>
              <a:t>“Do not love the world” (1 John 2:15)</a:t>
            </a:r>
            <a:endParaRPr lang="en-US" sz="2000" dirty="0">
              <a:effectLst>
                <a:outerShdw blurRad="38100" dist="38100" dir="2700000" algn="tl">
                  <a:srgbClr val="000000">
                    <a:alpha val="43137"/>
                  </a:srgbClr>
                </a:outerShdw>
              </a:effectLst>
            </a:endParaRPr>
          </a:p>
          <a:p>
            <a:pPr marL="0" indent="0">
              <a:buNone/>
            </a:pP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87330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latin typeface="Garamond" panose="02020404030301010803" pitchFamily="18" charset="0"/>
                <a:cs typeface="Adobe Hebrew" pitchFamily="18" charset="-79"/>
              </a:rPr>
              <a:t>Remember:</a:t>
            </a:r>
            <a:endParaRPr lang="en-US" dirty="0">
              <a:latin typeface="Garamond" panose="02020404030301010803" pitchFamily="18" charset="0"/>
              <a:cs typeface="Adobe Hebrew" pitchFamily="18" charset="-79"/>
            </a:endParaRPr>
          </a:p>
        </p:txBody>
      </p:sp>
      <p:sp>
        <p:nvSpPr>
          <p:cNvPr id="3" name="Content Placeholder 2"/>
          <p:cNvSpPr>
            <a:spLocks noGrp="1"/>
          </p:cNvSpPr>
          <p:nvPr>
            <p:ph idx="1"/>
          </p:nvPr>
        </p:nvSpPr>
        <p:spPr>
          <a:xfrm>
            <a:off x="457200" y="1295400"/>
            <a:ext cx="8229600" cy="4953000"/>
          </a:xfrm>
        </p:spPr>
        <p:txBody>
          <a:bodyPr>
            <a:normAutofit/>
          </a:bodyPr>
          <a:lstStyle/>
          <a:p>
            <a:r>
              <a:rPr lang="en-US" sz="2800" dirty="0" smtClean="0">
                <a:effectLst>
                  <a:outerShdw blurRad="38100" dist="38100" dir="2700000" algn="tl">
                    <a:srgbClr val="000000">
                      <a:alpha val="43137"/>
                    </a:srgbClr>
                  </a:outerShdw>
                </a:effectLst>
              </a:rPr>
              <a:t>Knowledge begins with the fear of the Lord</a:t>
            </a:r>
          </a:p>
          <a:p>
            <a:r>
              <a:rPr lang="en-US" sz="2800" dirty="0" smtClean="0">
                <a:effectLst>
                  <a:outerShdw blurRad="38100" dist="38100" dir="2700000" algn="tl">
                    <a:srgbClr val="000000">
                      <a:alpha val="43137"/>
                    </a:srgbClr>
                  </a:outerShdw>
                </a:effectLst>
              </a:rPr>
              <a:t>Foolishness despises wisdom and instruction</a:t>
            </a:r>
          </a:p>
          <a:p>
            <a:endParaRPr lang="en-US" sz="2800" dirty="0">
              <a:effectLst>
                <a:outerShdw blurRad="38100" dist="38100" dir="2700000" algn="tl">
                  <a:srgbClr val="000000">
                    <a:alpha val="43137"/>
                  </a:srgbClr>
                </a:outerShdw>
              </a:effectLst>
            </a:endParaRPr>
          </a:p>
          <a:p>
            <a:pPr marL="0" indent="0">
              <a:buNone/>
            </a:pPr>
            <a:r>
              <a:rPr lang="en-US" sz="2400" dirty="0" smtClean="0"/>
              <a:t>“The </a:t>
            </a:r>
            <a:r>
              <a:rPr lang="en-US" sz="2400" dirty="0"/>
              <a:t>fear of the </a:t>
            </a:r>
            <a:r>
              <a:rPr lang="en-US" sz="2400" cap="small" dirty="0"/>
              <a:t>Lord</a:t>
            </a:r>
            <a:r>
              <a:rPr lang="en-US" sz="2400" dirty="0"/>
              <a:t> </a:t>
            </a:r>
            <a:r>
              <a:rPr lang="en-US" sz="2400" i="1" dirty="0"/>
              <a:t>is</a:t>
            </a:r>
            <a:r>
              <a:rPr lang="en-US" sz="2400" dirty="0"/>
              <a:t> the beginning of knowledge,</a:t>
            </a:r>
            <a:br>
              <a:rPr lang="en-US" sz="2400" dirty="0"/>
            </a:br>
            <a:r>
              <a:rPr lang="en-US" sz="2400" i="1" dirty="0"/>
              <a:t>But</a:t>
            </a:r>
            <a:r>
              <a:rPr lang="en-US" sz="2400" dirty="0"/>
              <a:t> fools despise wisdom and instruction</a:t>
            </a:r>
            <a:r>
              <a:rPr lang="en-US" sz="2400" dirty="0" smtClean="0"/>
              <a:t>.”</a:t>
            </a:r>
            <a:endParaRPr lang="en-US" sz="2400" dirty="0">
              <a:effectLst>
                <a:outerShdw blurRad="38100" dist="38100" dir="2700000" algn="tl">
                  <a:srgbClr val="000000">
                    <a:alpha val="43137"/>
                  </a:srgbClr>
                </a:outerShdw>
              </a:effectLst>
            </a:endParaRPr>
          </a:p>
          <a:p>
            <a:pPr lvl="1"/>
            <a:r>
              <a:rPr lang="en-US" sz="2400" dirty="0" smtClean="0">
                <a:effectLst>
                  <a:outerShdw blurRad="38100" dist="38100" dir="2700000" algn="tl">
                    <a:srgbClr val="000000">
                      <a:alpha val="43137"/>
                    </a:srgbClr>
                  </a:outerShdw>
                </a:effectLst>
              </a:rPr>
              <a:t>Proverbs 1:7</a:t>
            </a:r>
          </a:p>
          <a:p>
            <a:pPr marL="0" indent="0">
              <a:buNone/>
            </a:pP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23604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pPr algn="l"/>
            <a:r>
              <a:rPr lang="en-US" dirty="0" smtClean="0">
                <a:latin typeface="Garamond" panose="02020404030301010803" pitchFamily="18" charset="0"/>
                <a:cs typeface="Adobe Hebrew" pitchFamily="18" charset="-79"/>
              </a:rPr>
              <a:t>A Wise Woman Studies Her Bible!</a:t>
            </a:r>
            <a:endParaRPr lang="en-US" dirty="0">
              <a:latin typeface="Garamond" panose="02020404030301010803" pitchFamily="18" charset="0"/>
              <a:cs typeface="Adobe Hebrew" pitchFamily="18" charset="-79"/>
            </a:endParaRPr>
          </a:p>
        </p:txBody>
      </p:sp>
      <p:sp>
        <p:nvSpPr>
          <p:cNvPr id="3" name="Content Placeholder 2"/>
          <p:cNvSpPr>
            <a:spLocks noGrp="1"/>
          </p:cNvSpPr>
          <p:nvPr>
            <p:ph idx="1"/>
          </p:nvPr>
        </p:nvSpPr>
        <p:spPr>
          <a:xfrm>
            <a:off x="381000" y="1143000"/>
            <a:ext cx="8229600" cy="4953000"/>
          </a:xfrm>
        </p:spPr>
        <p:txBody>
          <a:bodyPr>
            <a:normAutofit/>
          </a:bodyPr>
          <a:lstStyle/>
          <a:p>
            <a:r>
              <a:rPr lang="en-US" sz="2800" dirty="0" smtClean="0">
                <a:effectLst>
                  <a:outerShdw blurRad="38100" dist="38100" dir="2700000" algn="tl">
                    <a:srgbClr val="000000">
                      <a:alpha val="43137"/>
                    </a:srgbClr>
                  </a:outerShdw>
                </a:effectLst>
              </a:rPr>
              <a:t>Tips for Study</a:t>
            </a:r>
          </a:p>
          <a:p>
            <a:pPr lvl="1"/>
            <a:r>
              <a:rPr lang="en-US" sz="2400" dirty="0" smtClean="0">
                <a:effectLst>
                  <a:outerShdw blurRad="38100" dist="38100" dir="2700000" algn="tl">
                    <a:srgbClr val="000000">
                      <a:alpha val="43137"/>
                    </a:srgbClr>
                  </a:outerShdw>
                </a:effectLst>
              </a:rPr>
              <a:t>Use a good translation! </a:t>
            </a:r>
          </a:p>
          <a:p>
            <a:pPr lvl="1"/>
            <a:r>
              <a:rPr lang="en-US" sz="2400" dirty="0" smtClean="0">
                <a:effectLst>
                  <a:outerShdw blurRad="38100" dist="38100" dir="2700000" algn="tl">
                    <a:srgbClr val="000000">
                      <a:alpha val="43137"/>
                    </a:srgbClr>
                  </a:outerShdw>
                </a:effectLst>
              </a:rPr>
              <a:t>Have a Bible notebook and a set of pens for Bible study</a:t>
            </a:r>
          </a:p>
          <a:p>
            <a:pPr lvl="1"/>
            <a:r>
              <a:rPr lang="en-US" sz="2400" dirty="0" smtClean="0">
                <a:effectLst>
                  <a:outerShdw blurRad="38100" dist="38100" dir="2700000" algn="tl">
                    <a:srgbClr val="000000">
                      <a:alpha val="43137"/>
                    </a:srgbClr>
                  </a:outerShdw>
                </a:effectLst>
              </a:rPr>
              <a:t>Make a habit! Set aside a time that is especially for study</a:t>
            </a:r>
          </a:p>
          <a:p>
            <a:r>
              <a:rPr lang="en-US" sz="2800" dirty="0" smtClean="0">
                <a:effectLst>
                  <a:outerShdw blurRad="38100" dist="38100" dir="2700000" algn="tl">
                    <a:srgbClr val="000000">
                      <a:alpha val="43137"/>
                    </a:srgbClr>
                  </a:outerShdw>
                </a:effectLst>
              </a:rPr>
              <a:t>Choose a Method</a:t>
            </a:r>
          </a:p>
          <a:p>
            <a:pPr lvl="1"/>
            <a:r>
              <a:rPr lang="en-US" sz="2400" dirty="0" smtClean="0">
                <a:effectLst>
                  <a:outerShdw blurRad="38100" dist="38100" dir="2700000" algn="tl">
                    <a:srgbClr val="000000">
                      <a:alpha val="43137"/>
                    </a:srgbClr>
                  </a:outerShdw>
                </a:effectLst>
              </a:rPr>
              <a:t>Through-The-Bible-Plans</a:t>
            </a:r>
          </a:p>
          <a:p>
            <a:pPr lvl="2"/>
            <a:r>
              <a:rPr lang="en-US" sz="2000" dirty="0" smtClean="0">
                <a:effectLst>
                  <a:outerShdw blurRad="38100" dist="38100" dir="2700000" algn="tl">
                    <a:srgbClr val="000000">
                      <a:alpha val="43137"/>
                    </a:srgbClr>
                  </a:outerShdw>
                </a:effectLst>
              </a:rPr>
              <a:t>In Bible order</a:t>
            </a:r>
          </a:p>
          <a:p>
            <a:pPr lvl="2"/>
            <a:r>
              <a:rPr lang="en-US" sz="2000" dirty="0" smtClean="0">
                <a:effectLst>
                  <a:outerShdw blurRad="38100" dist="38100" dir="2700000" algn="tl">
                    <a:srgbClr val="000000">
                      <a:alpha val="43137"/>
                    </a:srgbClr>
                  </a:outerShdw>
                </a:effectLst>
              </a:rPr>
              <a:t>In Chronological Order</a:t>
            </a:r>
          </a:p>
          <a:p>
            <a:pPr lvl="1"/>
            <a:r>
              <a:rPr lang="en-US" sz="2400" dirty="0" smtClean="0">
                <a:effectLst>
                  <a:outerShdw blurRad="38100" dist="38100" dir="2700000" algn="tl">
                    <a:srgbClr val="000000">
                      <a:alpha val="43137"/>
                    </a:srgbClr>
                  </a:outerShdw>
                </a:effectLst>
              </a:rPr>
              <a:t>Topical Studies, Online Plans, Devotional Books, Blogs</a:t>
            </a:r>
          </a:p>
          <a:p>
            <a:pPr lvl="1"/>
            <a:endParaRPr lang="en-US" sz="2400" dirty="0">
              <a:effectLst>
                <a:outerShdw blurRad="38100" dist="38100" dir="2700000" algn="tl">
                  <a:srgbClr val="000000">
                    <a:alpha val="43137"/>
                  </a:srgbClr>
                </a:outerShdw>
              </a:effectLst>
            </a:endParaRPr>
          </a:p>
          <a:p>
            <a:pPr lvl="1"/>
            <a:endParaRPr lang="en-US" sz="2400" dirty="0" smtClean="0">
              <a:effectLst>
                <a:outerShdw blurRad="38100" dist="38100" dir="2700000" algn="tl">
                  <a:srgbClr val="000000">
                    <a:alpha val="43137"/>
                  </a:srgbClr>
                </a:outerShdw>
              </a:effectLst>
            </a:endParaRPr>
          </a:p>
          <a:p>
            <a:pPr marL="0" indent="0">
              <a:buNone/>
            </a:pP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98199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919</TotalTime>
  <Words>795</Words>
  <Application>Microsoft Office PowerPoint</Application>
  <PresentationFormat>On-screen Show (4:3)</PresentationFormat>
  <Paragraphs>123</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Adobe Hebrew</vt:lpstr>
      <vt:lpstr>Arial</vt:lpstr>
      <vt:lpstr>Calibri</vt:lpstr>
      <vt:lpstr>Freestyle Script</vt:lpstr>
      <vt:lpstr>Garamond</vt:lpstr>
      <vt:lpstr>Office Theme</vt:lpstr>
      <vt:lpstr>PowerPoint Presentation</vt:lpstr>
      <vt:lpstr>Proverbs 1:5</vt:lpstr>
      <vt:lpstr>A Wise Woman Hears </vt:lpstr>
      <vt:lpstr>Proverbs 1:5</vt:lpstr>
      <vt:lpstr>A Wise Woman Increases Learning</vt:lpstr>
      <vt:lpstr>Proverbs 1:5</vt:lpstr>
      <vt:lpstr>A Wise Woman Attains Wise Counsel</vt:lpstr>
      <vt:lpstr>Remember:</vt:lpstr>
      <vt:lpstr>A Wise Woman Studies Her Bible!</vt:lpstr>
      <vt:lpstr>A Wise Woman Studies Her Bible!</vt:lpstr>
      <vt:lpstr>A Wise Woman Studies Her Bible!</vt:lpstr>
    </vt:vector>
  </TitlesOfParts>
  <Company>Lockheed Martin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Sproule, Traci R</dc:creator>
  <cp:lastModifiedBy>Traci</cp:lastModifiedBy>
  <cp:revision>36</cp:revision>
  <cp:lastPrinted>2015-12-01T20:31:39Z</cp:lastPrinted>
  <dcterms:created xsi:type="dcterms:W3CDTF">2015-01-19T16:33:37Z</dcterms:created>
  <dcterms:modified xsi:type="dcterms:W3CDTF">2015-12-02T17:53:54Z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 Author">
    <vt:lpwstr>ACCT03\tsproule</vt:lpwstr>
  </property>
  <property fmtid="{D5CDD505-2E9C-101B-9397-08002B2CF9AE}" pid="3" name="Document Sensitivity">
    <vt:lpwstr>1</vt:lpwstr>
  </property>
  <property fmtid="{D5CDD505-2E9C-101B-9397-08002B2CF9AE}" pid="4" name="ThirdParty">
    <vt:lpwstr/>
  </property>
  <property fmtid="{D5CDD505-2E9C-101B-9397-08002B2CF9AE}" pid="5" name="OCI Restriction">
    <vt:bool>false</vt:bool>
  </property>
  <property fmtid="{D5CDD505-2E9C-101B-9397-08002B2CF9AE}" pid="6" name="OCI Additional Info">
    <vt:lpwstr/>
  </property>
  <property fmtid="{D5CDD505-2E9C-101B-9397-08002B2CF9AE}" pid="7" name="Allow Header Overwrite">
    <vt:bool>false</vt:bool>
  </property>
  <property fmtid="{D5CDD505-2E9C-101B-9397-08002B2CF9AE}" pid="8" name="Allow Footer Overwrite">
    <vt:bool>false</vt:bool>
  </property>
  <property fmtid="{D5CDD505-2E9C-101B-9397-08002B2CF9AE}" pid="9" name="Multiple Selected">
    <vt:lpwstr>-1</vt:lpwstr>
  </property>
  <property fmtid="{D5CDD505-2E9C-101B-9397-08002B2CF9AE}" pid="10" name="SIPLongWording">
    <vt:lpwstr/>
  </property>
  <property fmtid="{D5CDD505-2E9C-101B-9397-08002B2CF9AE}" pid="11" name="checkedProgramsCount">
    <vt:i4>0</vt:i4>
  </property>
  <property fmtid="{D5CDD505-2E9C-101B-9397-08002B2CF9AE}" pid="12" name="ExpCountry">
    <vt:lpwstr/>
  </property>
</Properties>
</file>