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62" r:id="rId4"/>
    <p:sldId id="263" r:id="rId5"/>
    <p:sldId id="264" r:id="rId6"/>
    <p:sldId id="265" r:id="rId7"/>
    <p:sldId id="266" r:id="rId8"/>
    <p:sldId id="267" r:id="rId9"/>
    <p:sldId id="268" r:id="rId10"/>
    <p:sldId id="269" r:id="rId11"/>
    <p:sldId id="270" r:id="rId12"/>
    <p:sldId id="271" r:id="rId13"/>
    <p:sldId id="272"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01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2" autoAdjust="0"/>
    <p:restoredTop sz="94660"/>
  </p:normalViewPr>
  <p:slideViewPr>
    <p:cSldViewPr snapToGrid="0">
      <p:cViewPr varScale="1">
        <p:scale>
          <a:sx n="113" d="100"/>
          <a:sy n="113" d="100"/>
        </p:scale>
        <p:origin x="1398"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ECA0E5-27D4-4ED3-BC72-8F6685BF0628}" type="datetimeFigureOut">
              <a:rPr lang="en-US" smtClean="0"/>
              <a:t>12/3/2015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DA3C30-8B31-4D25-9DC4-85FB26078EC1}" type="slidenum">
              <a:rPr lang="en-US" smtClean="0"/>
              <a:t>‹#›</a:t>
            </a:fld>
            <a:endParaRPr lang="en-US"/>
          </a:p>
        </p:txBody>
      </p:sp>
    </p:spTree>
    <p:extLst>
      <p:ext uri="{BB962C8B-B14F-4D97-AF65-F5344CB8AC3E}">
        <p14:creationId xmlns:p14="http://schemas.microsoft.com/office/powerpoint/2010/main" val="3718344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9470DE-66A2-4441-86B7-1C1133C09B0B}"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9E86F-F85D-4EE6-AB24-600E34C8ACE7}"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2701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9470DE-66A2-4441-86B7-1C1133C09B0B}"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19E86F-F85D-4EE6-AB24-600E34C8ACE7}" type="slidenum">
              <a:rPr lang="en-US" smtClean="0"/>
              <a:t>‹#›</a:t>
            </a:fld>
            <a:endParaRPr lang="en-US"/>
          </a:p>
        </p:txBody>
      </p:sp>
    </p:spTree>
    <p:extLst>
      <p:ext uri="{BB962C8B-B14F-4D97-AF65-F5344CB8AC3E}">
        <p14:creationId xmlns:p14="http://schemas.microsoft.com/office/powerpoint/2010/main" val="858457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9470DE-66A2-4441-86B7-1C1133C09B0B}"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9E86F-F85D-4EE6-AB24-600E34C8ACE7}" type="slidenum">
              <a:rPr lang="en-US" smtClean="0"/>
              <a:t>‹#›</a:t>
            </a:fld>
            <a:endParaRPr lang="en-US"/>
          </a:p>
        </p:txBody>
      </p:sp>
    </p:spTree>
    <p:extLst>
      <p:ext uri="{BB962C8B-B14F-4D97-AF65-F5344CB8AC3E}">
        <p14:creationId xmlns:p14="http://schemas.microsoft.com/office/powerpoint/2010/main" val="2133646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9470DE-66A2-4441-86B7-1C1133C09B0B}"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9E86F-F85D-4EE6-AB24-600E34C8ACE7}" type="slidenum">
              <a:rPr lang="en-US" smtClean="0"/>
              <a:t>‹#›</a:t>
            </a:fld>
            <a:endParaRPr lang="en-US"/>
          </a:p>
        </p:txBody>
      </p:sp>
    </p:spTree>
    <p:extLst>
      <p:ext uri="{BB962C8B-B14F-4D97-AF65-F5344CB8AC3E}">
        <p14:creationId xmlns:p14="http://schemas.microsoft.com/office/powerpoint/2010/main" val="398076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82878" y="764136"/>
            <a:ext cx="8778242" cy="779462"/>
          </a:xfrm>
        </p:spPr>
        <p:txBody>
          <a:bodyPr>
            <a:normAutofit/>
          </a:bodyPr>
          <a:lstStyle>
            <a:lvl1pPr>
              <a:defRPr sz="4000" b="1">
                <a:solidFill>
                  <a:schemeClr val="tx1"/>
                </a:solidFill>
                <a:effectLst/>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878" y="1845425"/>
            <a:ext cx="8703428" cy="4854633"/>
          </a:xfrm>
        </p:spPr>
        <p:txBody>
          <a:bodyPr/>
          <a:lstStyle>
            <a:lvl1pPr>
              <a:defRPr b="1">
                <a:solidFill>
                  <a:schemeClr val="tx1"/>
                </a:solidFill>
                <a:effectLst/>
              </a:defRPr>
            </a:lvl1pPr>
            <a:lvl2pPr marL="685800" indent="-287338">
              <a:buFont typeface="Calibri" panose="020F0502020204030204" pitchFamily="34" charset="0"/>
              <a:buChar char="−"/>
              <a:defRPr b="1">
                <a:solidFill>
                  <a:srgbClr val="AD0102"/>
                </a:solidFill>
                <a:effectLst/>
              </a:defRPr>
            </a:lvl2pPr>
            <a:lvl3pPr>
              <a:defRPr b="1">
                <a:solidFill>
                  <a:schemeClr val="tx1"/>
                </a:solidFill>
                <a:effectLst/>
              </a:defRPr>
            </a:lvl3pPr>
            <a:lvl4pPr>
              <a:defRPr b="1">
                <a:solidFill>
                  <a:schemeClr val="tx1"/>
                </a:solidFill>
                <a:effectLst/>
              </a:defRPr>
            </a:lvl4pPr>
            <a:lvl5pPr>
              <a:defRPr b="1">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109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41069" y="365127"/>
            <a:ext cx="8711738" cy="77946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9470DE-66A2-4441-86B7-1C1133C09B0B}"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9E86F-F85D-4EE6-AB24-600E34C8ACE7}" type="slidenum">
              <a:rPr lang="en-US" smtClean="0"/>
              <a:t>‹#›</a:t>
            </a:fld>
            <a:endParaRPr lang="en-US"/>
          </a:p>
        </p:txBody>
      </p:sp>
    </p:spTree>
    <p:extLst>
      <p:ext uri="{BB962C8B-B14F-4D97-AF65-F5344CB8AC3E}">
        <p14:creationId xmlns:p14="http://schemas.microsoft.com/office/powerpoint/2010/main" val="1131072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9470DE-66A2-4441-86B7-1C1133C09B0B}"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9E86F-F85D-4EE6-AB24-600E34C8ACE7}" type="slidenum">
              <a:rPr lang="en-US" smtClean="0"/>
              <a:t>‹#›</a:t>
            </a:fld>
            <a:endParaRPr lang="en-US"/>
          </a:p>
        </p:txBody>
      </p:sp>
    </p:spTree>
    <p:extLst>
      <p:ext uri="{BB962C8B-B14F-4D97-AF65-F5344CB8AC3E}">
        <p14:creationId xmlns:p14="http://schemas.microsoft.com/office/powerpoint/2010/main" val="500259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9470DE-66A2-4441-86B7-1C1133C09B0B}"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19E86F-F85D-4EE6-AB24-600E34C8ACE7}" type="slidenum">
              <a:rPr lang="en-US" smtClean="0"/>
              <a:t>‹#›</a:t>
            </a:fld>
            <a:endParaRPr lang="en-US"/>
          </a:p>
        </p:txBody>
      </p:sp>
    </p:spTree>
    <p:extLst>
      <p:ext uri="{BB962C8B-B14F-4D97-AF65-F5344CB8AC3E}">
        <p14:creationId xmlns:p14="http://schemas.microsoft.com/office/powerpoint/2010/main" val="386505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9470DE-66A2-4441-86B7-1C1133C09B0B}" type="datetimeFigureOut">
              <a:rPr lang="en-US" smtClean="0"/>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19E86F-F85D-4EE6-AB24-600E34C8ACE7}" type="slidenum">
              <a:rPr lang="en-US" smtClean="0"/>
              <a:t>‹#›</a:t>
            </a:fld>
            <a:endParaRPr lang="en-US"/>
          </a:p>
        </p:txBody>
      </p:sp>
    </p:spTree>
    <p:extLst>
      <p:ext uri="{BB962C8B-B14F-4D97-AF65-F5344CB8AC3E}">
        <p14:creationId xmlns:p14="http://schemas.microsoft.com/office/powerpoint/2010/main" val="387741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9470DE-66A2-4441-86B7-1C1133C09B0B}" type="datetimeFigureOut">
              <a:rPr lang="en-US" smtClean="0"/>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19E86F-F85D-4EE6-AB24-600E34C8ACE7}" type="slidenum">
              <a:rPr lang="en-US" smtClean="0"/>
              <a:t>‹#›</a:t>
            </a:fld>
            <a:endParaRPr lang="en-US"/>
          </a:p>
        </p:txBody>
      </p:sp>
    </p:spTree>
    <p:extLst>
      <p:ext uri="{BB962C8B-B14F-4D97-AF65-F5344CB8AC3E}">
        <p14:creationId xmlns:p14="http://schemas.microsoft.com/office/powerpoint/2010/main" val="1107948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9470DE-66A2-4441-86B7-1C1133C09B0B}" type="datetimeFigureOut">
              <a:rPr lang="en-US" smtClean="0"/>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19E86F-F85D-4EE6-AB24-600E34C8ACE7}" type="slidenum">
              <a:rPr lang="en-US" smtClean="0"/>
              <a:t>‹#›</a:t>
            </a:fld>
            <a:endParaRPr lang="en-US"/>
          </a:p>
        </p:txBody>
      </p:sp>
    </p:spTree>
    <p:extLst>
      <p:ext uri="{BB962C8B-B14F-4D97-AF65-F5344CB8AC3E}">
        <p14:creationId xmlns:p14="http://schemas.microsoft.com/office/powerpoint/2010/main" val="1819210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9470DE-66A2-4441-86B7-1C1133C09B0B}"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19E86F-F85D-4EE6-AB24-600E34C8ACE7}" type="slidenum">
              <a:rPr lang="en-US" smtClean="0"/>
              <a:t>‹#›</a:t>
            </a:fld>
            <a:endParaRPr lang="en-US"/>
          </a:p>
        </p:txBody>
      </p:sp>
    </p:spTree>
    <p:extLst>
      <p:ext uri="{BB962C8B-B14F-4D97-AF65-F5344CB8AC3E}">
        <p14:creationId xmlns:p14="http://schemas.microsoft.com/office/powerpoint/2010/main" val="1236390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470DE-66A2-4441-86B7-1C1133C09B0B}" type="datetimeFigureOut">
              <a:rPr lang="en-US" smtClean="0"/>
              <a:t>12/3/2015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9E86F-F85D-4EE6-AB24-600E34C8ACE7}" type="slidenum">
              <a:rPr lang="en-US" smtClean="0"/>
              <a:t>‹#›</a:t>
            </a:fld>
            <a:endParaRPr lang="en-US"/>
          </a:p>
        </p:txBody>
      </p:sp>
    </p:spTree>
    <p:extLst>
      <p:ext uri="{BB962C8B-B14F-4D97-AF65-F5344CB8AC3E}">
        <p14:creationId xmlns:p14="http://schemas.microsoft.com/office/powerpoint/2010/main" val="2769097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8089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50" y="503339"/>
            <a:ext cx="3791823" cy="1192456"/>
          </a:xfrm>
        </p:spPr>
        <p:txBody>
          <a:bodyPr>
            <a:normAutofit/>
          </a:bodyPr>
          <a:lstStyle/>
          <a:p>
            <a:r>
              <a:rPr lang="en-US" dirty="0" smtClean="0"/>
              <a:t>Introduction</a:t>
            </a:r>
            <a:br>
              <a:rPr lang="en-US" dirty="0" smtClean="0"/>
            </a:br>
            <a:r>
              <a:rPr lang="en-US" dirty="0" smtClean="0"/>
              <a:t>to the Book</a:t>
            </a:r>
            <a:endParaRPr lang="en-US" dirty="0"/>
          </a:p>
        </p:txBody>
      </p:sp>
      <p:sp>
        <p:nvSpPr>
          <p:cNvPr id="3" name="Content Placeholder 2"/>
          <p:cNvSpPr>
            <a:spLocks noGrp="1"/>
          </p:cNvSpPr>
          <p:nvPr>
            <p:ph idx="1"/>
          </p:nvPr>
        </p:nvSpPr>
        <p:spPr/>
        <p:txBody>
          <a:bodyPr>
            <a:normAutofit/>
          </a:bodyPr>
          <a:lstStyle/>
          <a:p>
            <a:pPr lvl="0"/>
            <a:r>
              <a:rPr lang="en-US" dirty="0"/>
              <a:t>The </a:t>
            </a:r>
            <a:r>
              <a:rPr lang="en-US" dirty="0" smtClean="0"/>
              <a:t>Gist of the Book of Hebrews</a:t>
            </a:r>
            <a:endParaRPr lang="en-US" dirty="0"/>
          </a:p>
          <a:p>
            <a:pPr lvl="1"/>
            <a:r>
              <a:rPr lang="en-US" dirty="0"/>
              <a:t>The writer refers to the epistle as “the word of </a:t>
            </a:r>
            <a:r>
              <a:rPr lang="en-US" dirty="0" smtClean="0"/>
              <a:t/>
            </a:r>
            <a:br>
              <a:rPr lang="en-US" dirty="0" smtClean="0"/>
            </a:br>
            <a:r>
              <a:rPr lang="en-US" dirty="0" smtClean="0"/>
              <a:t>exhortation</a:t>
            </a:r>
            <a:r>
              <a:rPr lang="en-US" dirty="0"/>
              <a:t>” (13:22</a:t>
            </a:r>
            <a:r>
              <a:rPr lang="en-US" dirty="0" smtClean="0"/>
              <a:t>).</a:t>
            </a:r>
            <a:endParaRPr lang="en-US" dirty="0"/>
          </a:p>
          <a:p>
            <a:pPr lvl="1"/>
            <a:r>
              <a:rPr lang="en-US" dirty="0"/>
              <a:t>The theme of the book can be summarized as, </a:t>
            </a:r>
            <a:br>
              <a:rPr lang="en-US" dirty="0"/>
            </a:br>
            <a:r>
              <a:rPr lang="en-US" dirty="0"/>
              <a:t>“An exhortation to faithfulness and a warning against </a:t>
            </a:r>
            <a:br>
              <a:rPr lang="en-US" dirty="0"/>
            </a:br>
            <a:r>
              <a:rPr lang="en-US" dirty="0"/>
              <a:t>the danger of </a:t>
            </a:r>
            <a:r>
              <a:rPr lang="en-US" dirty="0" smtClean="0"/>
              <a:t>apostasy by appealing </a:t>
            </a:r>
            <a:r>
              <a:rPr lang="en-US" dirty="0"/>
              <a:t>to the superiority of Christ and His new covenant over the old covenant.”</a:t>
            </a:r>
          </a:p>
        </p:txBody>
      </p:sp>
    </p:spTree>
    <p:extLst>
      <p:ext uri="{BB962C8B-B14F-4D97-AF65-F5344CB8AC3E}">
        <p14:creationId xmlns:p14="http://schemas.microsoft.com/office/powerpoint/2010/main" val="3261682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50" y="503339"/>
            <a:ext cx="3791823" cy="1192456"/>
          </a:xfrm>
        </p:spPr>
        <p:txBody>
          <a:bodyPr>
            <a:normAutofit/>
          </a:bodyPr>
          <a:lstStyle/>
          <a:p>
            <a:r>
              <a:rPr lang="en-US" dirty="0" smtClean="0"/>
              <a:t>Introduction</a:t>
            </a:r>
            <a:br>
              <a:rPr lang="en-US" dirty="0" smtClean="0"/>
            </a:br>
            <a:r>
              <a:rPr lang="en-US" dirty="0" smtClean="0"/>
              <a:t>to the Book</a:t>
            </a:r>
            <a:endParaRPr lang="en-US" dirty="0"/>
          </a:p>
        </p:txBody>
      </p:sp>
      <p:sp>
        <p:nvSpPr>
          <p:cNvPr id="3" name="Content Placeholder 2"/>
          <p:cNvSpPr>
            <a:spLocks noGrp="1"/>
          </p:cNvSpPr>
          <p:nvPr>
            <p:ph idx="1"/>
          </p:nvPr>
        </p:nvSpPr>
        <p:spPr/>
        <p:txBody>
          <a:bodyPr>
            <a:normAutofit/>
          </a:bodyPr>
          <a:lstStyle/>
          <a:p>
            <a:pPr lvl="0"/>
            <a:r>
              <a:rPr lang="en-US" dirty="0"/>
              <a:t>The </a:t>
            </a:r>
            <a:r>
              <a:rPr lang="en-US" dirty="0" smtClean="0"/>
              <a:t>Gist of the Book of Hebrews</a:t>
            </a:r>
            <a:endParaRPr lang="en-US" dirty="0"/>
          </a:p>
          <a:p>
            <a:pPr lvl="1"/>
            <a:r>
              <a:rPr lang="en-US" dirty="0" smtClean="0"/>
              <a:t>By </a:t>
            </a:r>
            <a:r>
              <a:rPr lang="en-US" dirty="0"/>
              <a:t>the time this letter was written, </a:t>
            </a:r>
            <a:r>
              <a:rPr lang="en-US" dirty="0" smtClean="0"/>
              <a:t/>
            </a:r>
            <a:br>
              <a:rPr lang="en-US" dirty="0" smtClean="0"/>
            </a:br>
            <a:r>
              <a:rPr lang="en-US" dirty="0" smtClean="0"/>
              <a:t>the </a:t>
            </a:r>
            <a:r>
              <a:rPr lang="en-US" dirty="0"/>
              <a:t>original recipients </a:t>
            </a:r>
            <a:r>
              <a:rPr lang="en-US" dirty="0" smtClean="0"/>
              <a:t>were:</a:t>
            </a:r>
            <a:endParaRPr lang="en-US" dirty="0"/>
          </a:p>
          <a:p>
            <a:pPr lvl="2"/>
            <a:r>
              <a:rPr lang="en-US" dirty="0"/>
              <a:t>Neglectful (2:3), sluggish (6:12), dull of hearing (5:11), spiritually immature (5:12-13), careless in forsaking the assembly (10:25), and in need of being taught the first principles of God’s Word (5:12).</a:t>
            </a:r>
          </a:p>
          <a:p>
            <a:pPr lvl="2"/>
            <a:r>
              <a:rPr lang="en-US" dirty="0"/>
              <a:t>In danger of unbelief (3:12), drifting (2:10), casting away their first confidence (10:35), being hardened by the deceitfulness of sin (3:13), being led astray by false teaching (13:9), returning to the Jewish sacrificial system (10:26-31), failing to obtain the grace of God (12:15), and missing the eternal rest (4:1-3).</a:t>
            </a:r>
          </a:p>
          <a:p>
            <a:pPr lvl="2"/>
            <a:r>
              <a:rPr lang="en-US" dirty="0"/>
              <a:t>On the verge of spiritual destruction (10:39), struggling with whether to continue following Jesus Christ or return to their Jewish roots.</a:t>
            </a:r>
          </a:p>
        </p:txBody>
      </p:sp>
    </p:spTree>
    <p:extLst>
      <p:ext uri="{BB962C8B-B14F-4D97-AF65-F5344CB8AC3E}">
        <p14:creationId xmlns:p14="http://schemas.microsoft.com/office/powerpoint/2010/main" val="25571701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50" y="503339"/>
            <a:ext cx="3791823" cy="1192456"/>
          </a:xfrm>
        </p:spPr>
        <p:txBody>
          <a:bodyPr>
            <a:normAutofit/>
          </a:bodyPr>
          <a:lstStyle/>
          <a:p>
            <a:r>
              <a:rPr lang="en-US" dirty="0" smtClean="0"/>
              <a:t>Introduction</a:t>
            </a:r>
            <a:br>
              <a:rPr lang="en-US" dirty="0" smtClean="0"/>
            </a:br>
            <a:r>
              <a:rPr lang="en-US" dirty="0" smtClean="0"/>
              <a:t>to the Book</a:t>
            </a:r>
            <a:endParaRPr lang="en-US" dirty="0"/>
          </a:p>
        </p:txBody>
      </p:sp>
      <p:sp>
        <p:nvSpPr>
          <p:cNvPr id="3" name="Content Placeholder 2"/>
          <p:cNvSpPr>
            <a:spLocks noGrp="1"/>
          </p:cNvSpPr>
          <p:nvPr>
            <p:ph idx="1"/>
          </p:nvPr>
        </p:nvSpPr>
        <p:spPr/>
        <p:txBody>
          <a:bodyPr>
            <a:normAutofit/>
          </a:bodyPr>
          <a:lstStyle/>
          <a:p>
            <a:pPr lvl="0"/>
            <a:r>
              <a:rPr lang="en-US" dirty="0"/>
              <a:t>The </a:t>
            </a:r>
            <a:r>
              <a:rPr lang="en-US" dirty="0" smtClean="0"/>
              <a:t>Gist of the Book of Hebrews</a:t>
            </a:r>
            <a:endParaRPr lang="en-US" dirty="0"/>
          </a:p>
          <a:p>
            <a:pPr lvl="1"/>
            <a:r>
              <a:rPr lang="en-US" dirty="0" smtClean="0"/>
              <a:t>To </a:t>
            </a:r>
            <a:r>
              <a:rPr lang="en-US" dirty="0"/>
              <a:t>emphasize the superiority of Christ and His </a:t>
            </a:r>
            <a:r>
              <a:rPr lang="en-US" dirty="0" smtClean="0"/>
              <a:t/>
            </a:r>
            <a:br>
              <a:rPr lang="en-US" dirty="0" smtClean="0"/>
            </a:br>
            <a:r>
              <a:rPr lang="en-US" dirty="0" smtClean="0"/>
              <a:t>new </a:t>
            </a:r>
            <a:r>
              <a:rPr lang="en-US" dirty="0"/>
              <a:t>covenant, the writer emphasizes the key word </a:t>
            </a:r>
            <a:r>
              <a:rPr lang="en-US" dirty="0" smtClean="0"/>
              <a:t/>
            </a:r>
            <a:br>
              <a:rPr lang="en-US" dirty="0" smtClean="0"/>
            </a:br>
            <a:r>
              <a:rPr lang="en-US" dirty="0" smtClean="0"/>
              <a:t>of </a:t>
            </a:r>
            <a:r>
              <a:rPr lang="en-US" dirty="0"/>
              <a:t>the book, “better” (13 times).</a:t>
            </a:r>
          </a:p>
          <a:p>
            <a:pPr lvl="2"/>
            <a:r>
              <a:rPr lang="en-US" dirty="0"/>
              <a:t>Christ is better (1:4)</a:t>
            </a:r>
          </a:p>
          <a:p>
            <a:pPr lvl="2"/>
            <a:r>
              <a:rPr lang="en-US" dirty="0"/>
              <a:t>His covenant is better (7:22)</a:t>
            </a:r>
          </a:p>
          <a:p>
            <a:pPr lvl="2"/>
            <a:r>
              <a:rPr lang="en-US" dirty="0"/>
              <a:t>His promises are better (8:6)</a:t>
            </a:r>
          </a:p>
          <a:p>
            <a:pPr lvl="2"/>
            <a:r>
              <a:rPr lang="en-US" dirty="0"/>
              <a:t>His hope is better (7:19)</a:t>
            </a:r>
          </a:p>
          <a:p>
            <a:pPr lvl="2"/>
            <a:r>
              <a:rPr lang="en-US" dirty="0"/>
              <a:t>His sacrifices are better (9:23)</a:t>
            </a:r>
          </a:p>
          <a:p>
            <a:pPr lvl="2"/>
            <a:r>
              <a:rPr lang="en-US" dirty="0"/>
              <a:t>His possession is better (10:34)</a:t>
            </a:r>
          </a:p>
          <a:p>
            <a:pPr lvl="2"/>
            <a:r>
              <a:rPr lang="en-US" dirty="0"/>
              <a:t>His country is better (11:16)</a:t>
            </a:r>
          </a:p>
          <a:p>
            <a:pPr lvl="2"/>
            <a:r>
              <a:rPr lang="en-US" dirty="0"/>
              <a:t>His life is better (11:35</a:t>
            </a:r>
            <a:r>
              <a:rPr lang="en-US" dirty="0" smtClean="0"/>
              <a:t>)</a:t>
            </a:r>
            <a:endParaRPr lang="en-US" dirty="0"/>
          </a:p>
        </p:txBody>
      </p:sp>
    </p:spTree>
    <p:extLst>
      <p:ext uri="{BB962C8B-B14F-4D97-AF65-F5344CB8AC3E}">
        <p14:creationId xmlns:p14="http://schemas.microsoft.com/office/powerpoint/2010/main" val="14813453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500"/>
                                        <p:tgtEl>
                                          <p:spTgt spid="3">
                                            <p:txEl>
                                              <p:pRg st="7" end="7"/>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500"/>
                                        <p:tgtEl>
                                          <p:spTgt spid="3">
                                            <p:txEl>
                                              <p:pRg st="8" end="8"/>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wipe(left)">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50" y="503339"/>
            <a:ext cx="3791823" cy="1192456"/>
          </a:xfrm>
        </p:spPr>
        <p:txBody>
          <a:bodyPr>
            <a:normAutofit/>
          </a:bodyPr>
          <a:lstStyle/>
          <a:p>
            <a:r>
              <a:rPr lang="en-US" dirty="0" smtClean="0"/>
              <a:t>Introduction</a:t>
            </a:r>
            <a:br>
              <a:rPr lang="en-US" dirty="0" smtClean="0"/>
            </a:br>
            <a:r>
              <a:rPr lang="en-US" dirty="0" smtClean="0"/>
              <a:t>to the Book</a:t>
            </a:r>
            <a:endParaRPr lang="en-US" dirty="0"/>
          </a:p>
        </p:txBody>
      </p:sp>
      <p:sp>
        <p:nvSpPr>
          <p:cNvPr id="3" name="Content Placeholder 2"/>
          <p:cNvSpPr>
            <a:spLocks noGrp="1"/>
          </p:cNvSpPr>
          <p:nvPr>
            <p:ph idx="1"/>
          </p:nvPr>
        </p:nvSpPr>
        <p:spPr/>
        <p:txBody>
          <a:bodyPr>
            <a:normAutofit/>
          </a:bodyPr>
          <a:lstStyle/>
          <a:p>
            <a:pPr lvl="0"/>
            <a:r>
              <a:rPr lang="en-US" dirty="0"/>
              <a:t>The </a:t>
            </a:r>
            <a:r>
              <a:rPr lang="en-US" dirty="0" smtClean="0"/>
              <a:t>Gist of the Book of Hebrews</a:t>
            </a:r>
            <a:endParaRPr lang="en-US" dirty="0"/>
          </a:p>
          <a:p>
            <a:pPr lvl="1"/>
            <a:r>
              <a:rPr lang="en-US" dirty="0" smtClean="0"/>
              <a:t>To </a:t>
            </a:r>
            <a:r>
              <a:rPr lang="en-US" dirty="0"/>
              <a:t>emphasize the superiority of Christ, the main </a:t>
            </a:r>
            <a:r>
              <a:rPr lang="en-US" dirty="0" smtClean="0"/>
              <a:t/>
            </a:r>
            <a:br>
              <a:rPr lang="en-US" dirty="0" smtClean="0"/>
            </a:br>
            <a:r>
              <a:rPr lang="en-US" dirty="0" smtClean="0"/>
              <a:t>thesis </a:t>
            </a:r>
            <a:r>
              <a:rPr lang="en-US" dirty="0"/>
              <a:t>of the book is Christ as our “High Priest.”</a:t>
            </a:r>
          </a:p>
          <a:p>
            <a:pPr lvl="2"/>
            <a:r>
              <a:rPr lang="en-US" dirty="0" smtClean="0"/>
              <a:t>Jesus </a:t>
            </a:r>
            <a:r>
              <a:rPr lang="en-US" dirty="0"/>
              <a:t>is contrasted with the priesthood of the Old Testament and proven to be superior.</a:t>
            </a:r>
          </a:p>
          <a:p>
            <a:pPr lvl="2"/>
            <a:r>
              <a:rPr lang="en-US" dirty="0" smtClean="0"/>
              <a:t>The </a:t>
            </a:r>
            <a:r>
              <a:rPr lang="en-US" dirty="0"/>
              <a:t>sacrifice that our High Priest offered of Himself is the perfect sacrifice for sin.</a:t>
            </a:r>
          </a:p>
          <a:p>
            <a:pPr lvl="2"/>
            <a:r>
              <a:rPr lang="en-US" dirty="0"/>
              <a:t>As our High Priest, Jesus has obtained eternal redemption for us.</a:t>
            </a:r>
          </a:p>
          <a:p>
            <a:pPr lvl="2"/>
            <a:r>
              <a:rPr lang="en-US" dirty="0"/>
              <a:t>As our merciful High Priest, Jesus constantly makes intercession for us today.</a:t>
            </a:r>
          </a:p>
        </p:txBody>
      </p:sp>
    </p:spTree>
    <p:extLst>
      <p:ext uri="{BB962C8B-B14F-4D97-AF65-F5344CB8AC3E}">
        <p14:creationId xmlns:p14="http://schemas.microsoft.com/office/powerpoint/2010/main" val="4275519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50" y="503339"/>
            <a:ext cx="3791823" cy="1192456"/>
          </a:xfrm>
        </p:spPr>
        <p:txBody>
          <a:bodyPr>
            <a:normAutofit/>
          </a:bodyPr>
          <a:lstStyle/>
          <a:p>
            <a:r>
              <a:rPr lang="en-US" dirty="0" smtClean="0"/>
              <a:t>Introduction</a:t>
            </a:r>
            <a:br>
              <a:rPr lang="en-US" dirty="0" smtClean="0"/>
            </a:br>
            <a:r>
              <a:rPr lang="en-US" dirty="0" smtClean="0"/>
              <a:t>to the Book</a:t>
            </a:r>
            <a:endParaRPr lang="en-US" dirty="0"/>
          </a:p>
        </p:txBody>
      </p:sp>
      <p:sp>
        <p:nvSpPr>
          <p:cNvPr id="3" name="Content Placeholder 2"/>
          <p:cNvSpPr>
            <a:spLocks noGrp="1"/>
          </p:cNvSpPr>
          <p:nvPr>
            <p:ph idx="1"/>
          </p:nvPr>
        </p:nvSpPr>
        <p:spPr/>
        <p:txBody>
          <a:bodyPr>
            <a:normAutofit/>
          </a:bodyPr>
          <a:lstStyle/>
          <a:p>
            <a:pPr lvl="0"/>
            <a:r>
              <a:rPr lang="en-US" dirty="0"/>
              <a:t>The </a:t>
            </a:r>
            <a:r>
              <a:rPr lang="en-US" dirty="0" smtClean="0"/>
              <a:t>Gist of the Book of Hebrews</a:t>
            </a:r>
            <a:endParaRPr lang="en-US" dirty="0"/>
          </a:p>
          <a:p>
            <a:pPr lvl="1"/>
            <a:r>
              <a:rPr lang="en-US" dirty="0" smtClean="0"/>
              <a:t>To </a:t>
            </a:r>
            <a:r>
              <a:rPr lang="en-US" dirty="0"/>
              <a:t>warn against the danger of apostasy and exhort </a:t>
            </a:r>
            <a:r>
              <a:rPr lang="en-US" dirty="0" smtClean="0"/>
              <a:t/>
            </a:r>
            <a:br>
              <a:rPr lang="en-US" dirty="0" smtClean="0"/>
            </a:br>
            <a:r>
              <a:rPr lang="en-US" dirty="0" smtClean="0"/>
              <a:t>to </a:t>
            </a:r>
            <a:r>
              <a:rPr lang="en-US" dirty="0"/>
              <a:t>faithfulness, the writer emphasizes the key expression </a:t>
            </a:r>
            <a:r>
              <a:rPr lang="en-US" dirty="0" smtClean="0"/>
              <a:t/>
            </a:r>
            <a:br>
              <a:rPr lang="en-US" dirty="0" smtClean="0"/>
            </a:br>
            <a:r>
              <a:rPr lang="en-US" dirty="0" smtClean="0"/>
              <a:t>of </a:t>
            </a:r>
            <a:r>
              <a:rPr lang="en-US" dirty="0"/>
              <a:t>the book, “let us” (13 times</a:t>
            </a:r>
            <a:r>
              <a:rPr lang="en-US" dirty="0" smtClean="0"/>
              <a:t>).</a:t>
            </a:r>
            <a:endParaRPr lang="en-US" dirty="0"/>
          </a:p>
        </p:txBody>
      </p:sp>
      <p:sp>
        <p:nvSpPr>
          <p:cNvPr id="6" name="TextBox 5"/>
          <p:cNvSpPr txBox="1"/>
          <p:nvPr/>
        </p:nvSpPr>
        <p:spPr>
          <a:xfrm>
            <a:off x="838899" y="3414319"/>
            <a:ext cx="4070340" cy="3139321"/>
          </a:xfrm>
          <a:prstGeom prst="rect">
            <a:avLst/>
          </a:prstGeom>
          <a:noFill/>
        </p:spPr>
        <p:txBody>
          <a:bodyPr wrap="square" numCol="1" rtlCol="0">
            <a:spAutoFit/>
          </a:bodyPr>
          <a:lstStyle/>
          <a:p>
            <a:pPr marL="168275" indent="-168275">
              <a:lnSpc>
                <a:spcPct val="90000"/>
              </a:lnSpc>
              <a:buFont typeface="Arial" panose="020B0604020202020204" pitchFamily="34" charset="0"/>
              <a:buChar char="•"/>
            </a:pPr>
            <a:r>
              <a:rPr lang="en-US" sz="2000" b="1" dirty="0"/>
              <a:t>“Let us fear” (4:1).</a:t>
            </a:r>
          </a:p>
          <a:p>
            <a:pPr marL="168275" indent="-168275">
              <a:lnSpc>
                <a:spcPct val="90000"/>
              </a:lnSpc>
              <a:buFont typeface="Arial" panose="020B0604020202020204" pitchFamily="34" charset="0"/>
              <a:buChar char="•"/>
            </a:pPr>
            <a:r>
              <a:rPr lang="en-US" sz="2000" b="1" dirty="0"/>
              <a:t>“Let us be diligent to enter that rest” (4:11).</a:t>
            </a:r>
          </a:p>
          <a:p>
            <a:pPr marL="168275" indent="-168275">
              <a:lnSpc>
                <a:spcPct val="90000"/>
              </a:lnSpc>
              <a:buFont typeface="Arial" panose="020B0604020202020204" pitchFamily="34" charset="0"/>
              <a:buChar char="•"/>
            </a:pPr>
            <a:r>
              <a:rPr lang="en-US" sz="2000" b="1" dirty="0"/>
              <a:t>“Let us hold fast our confession” (4:14).</a:t>
            </a:r>
          </a:p>
          <a:p>
            <a:pPr marL="168275" indent="-168275">
              <a:lnSpc>
                <a:spcPct val="90000"/>
              </a:lnSpc>
              <a:buFont typeface="Arial" panose="020B0604020202020204" pitchFamily="34" charset="0"/>
              <a:buChar char="•"/>
            </a:pPr>
            <a:r>
              <a:rPr lang="en-US" sz="2000" b="1" dirty="0"/>
              <a:t>“Let us come boldly to the throne </a:t>
            </a:r>
            <a:r>
              <a:rPr lang="en-US" sz="2000" b="1" dirty="0" smtClean="0"/>
              <a:t/>
            </a:r>
            <a:br>
              <a:rPr lang="en-US" sz="2000" b="1" dirty="0" smtClean="0"/>
            </a:br>
            <a:r>
              <a:rPr lang="en-US" sz="2000" b="1" dirty="0" smtClean="0"/>
              <a:t>of </a:t>
            </a:r>
            <a:r>
              <a:rPr lang="en-US" sz="2000" b="1" dirty="0"/>
              <a:t>grace” (4:16).</a:t>
            </a:r>
          </a:p>
          <a:p>
            <a:pPr marL="168275" indent="-168275">
              <a:lnSpc>
                <a:spcPct val="90000"/>
              </a:lnSpc>
              <a:buFont typeface="Arial" panose="020B0604020202020204" pitchFamily="34" charset="0"/>
              <a:buChar char="•"/>
            </a:pPr>
            <a:r>
              <a:rPr lang="en-US" sz="2000" b="1" dirty="0"/>
              <a:t>“Let us go on to perfection” (6:1).</a:t>
            </a:r>
          </a:p>
          <a:p>
            <a:pPr marL="168275" indent="-168275">
              <a:lnSpc>
                <a:spcPct val="90000"/>
              </a:lnSpc>
              <a:buFont typeface="Arial" panose="020B0604020202020204" pitchFamily="34" charset="0"/>
              <a:buChar char="•"/>
            </a:pPr>
            <a:r>
              <a:rPr lang="en-US" sz="2000" b="1" dirty="0"/>
              <a:t>“Let us draw near” (10:22).</a:t>
            </a:r>
          </a:p>
          <a:p>
            <a:pPr marL="168275" indent="-168275">
              <a:lnSpc>
                <a:spcPct val="90000"/>
              </a:lnSpc>
              <a:buFont typeface="Arial" panose="020B0604020202020204" pitchFamily="34" charset="0"/>
              <a:buChar char="•"/>
            </a:pPr>
            <a:r>
              <a:rPr lang="en-US" sz="2000" b="1" dirty="0"/>
              <a:t>“Let us hold fast the confession of our hope” (10:23</a:t>
            </a:r>
            <a:r>
              <a:rPr lang="en-US" sz="2000" b="1" dirty="0" smtClean="0"/>
              <a:t>).</a:t>
            </a:r>
            <a:endParaRPr lang="en-US" sz="2000" b="1" dirty="0"/>
          </a:p>
        </p:txBody>
      </p:sp>
      <p:sp>
        <p:nvSpPr>
          <p:cNvPr id="7" name="Rectangle 6"/>
          <p:cNvSpPr/>
          <p:nvPr/>
        </p:nvSpPr>
        <p:spPr>
          <a:xfrm>
            <a:off x="4970327" y="3414319"/>
            <a:ext cx="3896836" cy="2862322"/>
          </a:xfrm>
          <a:prstGeom prst="rect">
            <a:avLst/>
          </a:prstGeom>
        </p:spPr>
        <p:txBody>
          <a:bodyPr wrap="square">
            <a:spAutoFit/>
          </a:bodyPr>
          <a:lstStyle/>
          <a:p>
            <a:pPr marL="168275" indent="-168275">
              <a:lnSpc>
                <a:spcPct val="90000"/>
              </a:lnSpc>
              <a:buFont typeface="Arial" panose="020B0604020202020204" pitchFamily="34" charset="0"/>
              <a:buChar char="•"/>
            </a:pPr>
            <a:r>
              <a:rPr lang="en-US" sz="2000" b="1" dirty="0"/>
              <a:t>“Let us consider one another” (10:24).</a:t>
            </a:r>
          </a:p>
          <a:p>
            <a:pPr marL="168275" indent="-168275">
              <a:lnSpc>
                <a:spcPct val="90000"/>
              </a:lnSpc>
              <a:buFont typeface="Arial" panose="020B0604020202020204" pitchFamily="34" charset="0"/>
              <a:buChar char="•"/>
            </a:pPr>
            <a:r>
              <a:rPr lang="en-US" sz="2000" b="1" dirty="0"/>
              <a:t>“Let us lay aside every weight” (12:1).</a:t>
            </a:r>
          </a:p>
          <a:p>
            <a:pPr marL="168275" indent="-168275">
              <a:lnSpc>
                <a:spcPct val="90000"/>
              </a:lnSpc>
              <a:buFont typeface="Arial" panose="020B0604020202020204" pitchFamily="34" charset="0"/>
              <a:buChar char="•"/>
            </a:pPr>
            <a:r>
              <a:rPr lang="en-US" sz="2000" b="1" dirty="0"/>
              <a:t>“Let us run with endurance” (12:1).</a:t>
            </a:r>
          </a:p>
          <a:p>
            <a:pPr marL="168275" indent="-168275">
              <a:lnSpc>
                <a:spcPct val="90000"/>
              </a:lnSpc>
              <a:buFont typeface="Arial" panose="020B0604020202020204" pitchFamily="34" charset="0"/>
              <a:buChar char="•"/>
            </a:pPr>
            <a:r>
              <a:rPr lang="en-US" sz="2000" b="1" dirty="0"/>
              <a:t>“Let us have grace” (12:28).</a:t>
            </a:r>
          </a:p>
          <a:p>
            <a:pPr marL="168275" indent="-168275">
              <a:lnSpc>
                <a:spcPct val="90000"/>
              </a:lnSpc>
              <a:buFont typeface="Arial" panose="020B0604020202020204" pitchFamily="34" charset="0"/>
              <a:buChar char="•"/>
            </a:pPr>
            <a:r>
              <a:rPr lang="en-US" sz="2000" b="1" dirty="0"/>
              <a:t>“Let us go forth to Him” (13:13).</a:t>
            </a:r>
          </a:p>
          <a:p>
            <a:pPr marL="168275" indent="-168275">
              <a:lnSpc>
                <a:spcPct val="90000"/>
              </a:lnSpc>
              <a:buFont typeface="Arial" panose="020B0604020202020204" pitchFamily="34" charset="0"/>
              <a:buChar char="•"/>
            </a:pPr>
            <a:r>
              <a:rPr lang="en-US" sz="2000" b="1" dirty="0"/>
              <a:t>“Let us continually offer the sacrifice of praise” (13:15). </a:t>
            </a:r>
          </a:p>
        </p:txBody>
      </p:sp>
    </p:spTree>
    <p:extLst>
      <p:ext uri="{BB962C8B-B14F-4D97-AF65-F5344CB8AC3E}">
        <p14:creationId xmlns:p14="http://schemas.microsoft.com/office/powerpoint/2010/main" val="30511555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500"/>
                                        <p:tgtEl>
                                          <p:spTgt spid="6">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left)">
                                      <p:cBhvr>
                                        <p:cTn id="19" dur="500"/>
                                        <p:tgtEl>
                                          <p:spTgt spid="6">
                                            <p:txEl>
                                              <p:pRg st="2" end="2"/>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wipe(left)">
                                      <p:cBhvr>
                                        <p:cTn id="23" dur="500"/>
                                        <p:tgtEl>
                                          <p:spTgt spid="6">
                                            <p:txEl>
                                              <p:pRg st="3" end="3"/>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wipe(left)">
                                      <p:cBhvr>
                                        <p:cTn id="31" dur="500"/>
                                        <p:tgtEl>
                                          <p:spTgt spid="6">
                                            <p:txEl>
                                              <p:pRg st="5" end="5"/>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wipe(left)">
                                      <p:cBhvr>
                                        <p:cTn id="35" dur="500"/>
                                        <p:tgtEl>
                                          <p:spTgt spid="6">
                                            <p:txEl>
                                              <p:pRg st="6" end="6"/>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wipe(left)">
                                      <p:cBhvr>
                                        <p:cTn id="39" dur="500"/>
                                        <p:tgtEl>
                                          <p:spTgt spid="7">
                                            <p:txEl>
                                              <p:pRg st="0" end="0"/>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wipe(left)">
                                      <p:cBhvr>
                                        <p:cTn id="43" dur="500"/>
                                        <p:tgtEl>
                                          <p:spTgt spid="7">
                                            <p:txEl>
                                              <p:pRg st="1" end="1"/>
                                            </p:txEl>
                                          </p:spTgt>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left)">
                                      <p:cBhvr>
                                        <p:cTn id="47" dur="500"/>
                                        <p:tgtEl>
                                          <p:spTgt spid="7">
                                            <p:txEl>
                                              <p:pRg st="2" end="2"/>
                                            </p:txEl>
                                          </p:spTgt>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7">
                                            <p:txEl>
                                              <p:pRg st="3" end="3"/>
                                            </p:txEl>
                                          </p:spTgt>
                                        </p:tgtEl>
                                        <p:attrNameLst>
                                          <p:attrName>style.visibility</p:attrName>
                                        </p:attrNameLst>
                                      </p:cBhvr>
                                      <p:to>
                                        <p:strVal val="visible"/>
                                      </p:to>
                                    </p:set>
                                    <p:animEffect transition="in" filter="wipe(left)">
                                      <p:cBhvr>
                                        <p:cTn id="51" dur="500"/>
                                        <p:tgtEl>
                                          <p:spTgt spid="7">
                                            <p:txEl>
                                              <p:pRg st="3" end="3"/>
                                            </p:txEl>
                                          </p:spTgt>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Effect transition="in" filter="wipe(left)">
                                      <p:cBhvr>
                                        <p:cTn id="55" dur="500"/>
                                        <p:tgtEl>
                                          <p:spTgt spid="7">
                                            <p:txEl>
                                              <p:pRg st="4" end="4"/>
                                            </p:txEl>
                                          </p:spTgt>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
                                            <p:txEl>
                                              <p:pRg st="5" end="5"/>
                                            </p:txEl>
                                          </p:spTgt>
                                        </p:tgtEl>
                                        <p:attrNameLst>
                                          <p:attrName>style.visibility</p:attrName>
                                        </p:attrNameLst>
                                      </p:cBhvr>
                                      <p:to>
                                        <p:strVal val="visible"/>
                                      </p:to>
                                    </p:set>
                                    <p:animEffect transition="in" filter="wipe(left)">
                                      <p:cBhvr>
                                        <p:cTn id="59"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50" y="503339"/>
            <a:ext cx="3791823" cy="1192456"/>
          </a:xfrm>
        </p:spPr>
        <p:txBody>
          <a:bodyPr>
            <a:normAutofit/>
          </a:bodyPr>
          <a:lstStyle/>
          <a:p>
            <a:r>
              <a:rPr lang="en-US" dirty="0" smtClean="0"/>
              <a:t>Introduction</a:t>
            </a:r>
            <a:br>
              <a:rPr lang="en-US" dirty="0" smtClean="0"/>
            </a:br>
            <a:r>
              <a:rPr lang="en-US" dirty="0" smtClean="0"/>
              <a:t>to the Book</a:t>
            </a:r>
            <a:endParaRPr lang="en-US" dirty="0"/>
          </a:p>
        </p:txBody>
      </p:sp>
      <p:sp>
        <p:nvSpPr>
          <p:cNvPr id="3" name="Content Placeholder 2"/>
          <p:cNvSpPr>
            <a:spLocks noGrp="1"/>
          </p:cNvSpPr>
          <p:nvPr>
            <p:ph idx="1"/>
          </p:nvPr>
        </p:nvSpPr>
        <p:spPr/>
        <p:txBody>
          <a:bodyPr>
            <a:normAutofit/>
          </a:bodyPr>
          <a:lstStyle/>
          <a:p>
            <a:pPr lvl="0"/>
            <a:r>
              <a:rPr lang="en-US" dirty="0"/>
              <a:t>The Penman of this Epistle Is Unknown.</a:t>
            </a:r>
          </a:p>
          <a:p>
            <a:pPr lvl="1"/>
            <a:r>
              <a:rPr lang="en-US" dirty="0"/>
              <a:t>The author of all Scripture is God (2 Tim. 3:16).  </a:t>
            </a:r>
          </a:p>
          <a:p>
            <a:pPr lvl="1"/>
            <a:r>
              <a:rPr lang="en-US" dirty="0"/>
              <a:t>The exact penman utilized by God is not revealed.</a:t>
            </a:r>
          </a:p>
          <a:p>
            <a:pPr lvl="1"/>
            <a:r>
              <a:rPr lang="en-US" dirty="0" smtClean="0"/>
              <a:t>There </a:t>
            </a:r>
            <a:r>
              <a:rPr lang="en-US" dirty="0"/>
              <a:t>are some distinguishing things </a:t>
            </a:r>
            <a:r>
              <a:rPr lang="en-US" dirty="0" smtClean="0"/>
              <a:t>about </a:t>
            </a:r>
            <a:r>
              <a:rPr lang="en-US" dirty="0"/>
              <a:t>the author:</a:t>
            </a:r>
          </a:p>
          <a:p>
            <a:pPr lvl="2"/>
            <a:r>
              <a:rPr lang="en-US" dirty="0"/>
              <a:t>He was a </a:t>
            </a:r>
            <a:r>
              <a:rPr lang="en-US" dirty="0" smtClean="0"/>
              <a:t>Jew.</a:t>
            </a:r>
            <a:endParaRPr lang="en-US" dirty="0"/>
          </a:p>
          <a:p>
            <a:pPr lvl="2"/>
            <a:r>
              <a:rPr lang="en-US" dirty="0"/>
              <a:t>He wrote more in the classical Greek style than other </a:t>
            </a:r>
            <a:r>
              <a:rPr lang="en-US" dirty="0" smtClean="0"/>
              <a:t>N.T. writers</a:t>
            </a:r>
            <a:r>
              <a:rPr lang="en-US" dirty="0"/>
              <a:t>.</a:t>
            </a:r>
          </a:p>
          <a:p>
            <a:pPr lvl="2"/>
            <a:r>
              <a:rPr lang="en-US" dirty="0"/>
              <a:t>He wrote in a scholarly style, appearing to have a high literary </a:t>
            </a:r>
            <a:r>
              <a:rPr lang="en-US" dirty="0" smtClean="0"/>
              <a:t>ability.</a:t>
            </a:r>
            <a:endParaRPr lang="en-US" dirty="0"/>
          </a:p>
          <a:p>
            <a:pPr lvl="2"/>
            <a:r>
              <a:rPr lang="en-US" dirty="0"/>
              <a:t>He knew the </a:t>
            </a:r>
            <a:r>
              <a:rPr lang="en-US" dirty="0" smtClean="0"/>
              <a:t>O.T. very </a:t>
            </a:r>
            <a:r>
              <a:rPr lang="en-US" dirty="0"/>
              <a:t>well, quoting and referencing it heavily.</a:t>
            </a:r>
          </a:p>
          <a:p>
            <a:pPr lvl="2"/>
            <a:r>
              <a:rPr lang="en-US" dirty="0"/>
              <a:t>He quoted from the Septuagint </a:t>
            </a:r>
            <a:r>
              <a:rPr lang="en-US" dirty="0" smtClean="0"/>
              <a:t>and </a:t>
            </a:r>
            <a:r>
              <a:rPr lang="en-US" dirty="0"/>
              <a:t>not from the Hebrew.</a:t>
            </a:r>
          </a:p>
          <a:p>
            <a:pPr lvl="2"/>
            <a:r>
              <a:rPr lang="en-US" dirty="0"/>
              <a:t>He may have been a </a:t>
            </a:r>
            <a:r>
              <a:rPr lang="en-US" dirty="0" smtClean="0"/>
              <a:t>2nd-generation </a:t>
            </a:r>
            <a:r>
              <a:rPr lang="en-US" dirty="0"/>
              <a:t>Christian or not </a:t>
            </a:r>
            <a:r>
              <a:rPr lang="en-US" dirty="0" smtClean="0"/>
              <a:t>eyewitness (</a:t>
            </a:r>
            <a:r>
              <a:rPr lang="en-US" dirty="0"/>
              <a:t>2:3).</a:t>
            </a:r>
          </a:p>
          <a:p>
            <a:pPr lvl="2"/>
            <a:r>
              <a:rPr lang="en-US" dirty="0"/>
              <a:t>He knew his readers and they knew him (5:12; 6:9; 13:18-19, 23-24</a:t>
            </a:r>
            <a:r>
              <a:rPr lang="en-US" dirty="0" smtClean="0"/>
              <a:t>).</a:t>
            </a:r>
            <a:endParaRPr lang="en-US" dirty="0"/>
          </a:p>
          <a:p>
            <a:pPr lvl="2"/>
            <a:r>
              <a:rPr lang="en-US" dirty="0"/>
              <a:t>He knew Timothy (13:23).</a:t>
            </a:r>
          </a:p>
        </p:txBody>
      </p:sp>
    </p:spTree>
    <p:extLst>
      <p:ext uri="{BB962C8B-B14F-4D97-AF65-F5344CB8AC3E}">
        <p14:creationId xmlns:p14="http://schemas.microsoft.com/office/powerpoint/2010/main" val="2686710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500"/>
                                        <p:tgtEl>
                                          <p:spTgt spid="3">
                                            <p:txEl>
                                              <p:pRg st="7" end="7"/>
                                            </p:txEl>
                                          </p:spTgt>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ipe(left)">
                                      <p:cBhvr>
                                        <p:cTn id="40" dur="500"/>
                                        <p:tgtEl>
                                          <p:spTgt spid="3">
                                            <p:txEl>
                                              <p:pRg st="8" end="8"/>
                                            </p:txEl>
                                          </p:spTgt>
                                        </p:tgtEl>
                                      </p:cBhvr>
                                    </p:animEffect>
                                  </p:childTnLst>
                                </p:cTn>
                              </p:par>
                            </p:childTnLst>
                          </p:cTn>
                        </p:par>
                        <p:par>
                          <p:cTn id="41" fill="hold">
                            <p:stCondLst>
                              <p:cond delay="3000"/>
                            </p:stCondLst>
                            <p:childTnLst>
                              <p:par>
                                <p:cTn id="42" presetID="22" presetClass="entr" presetSubtype="8" fill="hold"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left)">
                                      <p:cBhvr>
                                        <p:cTn id="44" dur="500"/>
                                        <p:tgtEl>
                                          <p:spTgt spid="3">
                                            <p:txEl>
                                              <p:pRg st="9" end="9"/>
                                            </p:txEl>
                                          </p:spTgt>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wipe(left)">
                                      <p:cBhvr>
                                        <p:cTn id="48" dur="500"/>
                                        <p:tgtEl>
                                          <p:spTgt spid="3">
                                            <p:txEl>
                                              <p:pRg st="10" end="10"/>
                                            </p:txEl>
                                          </p:spTgt>
                                        </p:tgtEl>
                                      </p:cBhvr>
                                    </p:animEffect>
                                  </p:childTnLst>
                                </p:cTn>
                              </p:par>
                            </p:childTnLst>
                          </p:cTn>
                        </p:par>
                        <p:par>
                          <p:cTn id="49" fill="hold">
                            <p:stCondLst>
                              <p:cond delay="4000"/>
                            </p:stCondLst>
                            <p:childTnLst>
                              <p:par>
                                <p:cTn id="50" presetID="22" presetClass="entr" presetSubtype="8" fill="hold" nodeType="after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wipe(left)">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50" y="503339"/>
            <a:ext cx="3791823" cy="1192456"/>
          </a:xfrm>
        </p:spPr>
        <p:txBody>
          <a:bodyPr>
            <a:normAutofit/>
          </a:bodyPr>
          <a:lstStyle/>
          <a:p>
            <a:r>
              <a:rPr lang="en-US" dirty="0" smtClean="0"/>
              <a:t>Introduction</a:t>
            </a:r>
            <a:br>
              <a:rPr lang="en-US" dirty="0" smtClean="0"/>
            </a:br>
            <a:r>
              <a:rPr lang="en-US" dirty="0" smtClean="0"/>
              <a:t>to the Book</a:t>
            </a:r>
            <a:endParaRPr lang="en-US" dirty="0"/>
          </a:p>
        </p:txBody>
      </p:sp>
      <p:sp>
        <p:nvSpPr>
          <p:cNvPr id="3" name="Content Placeholder 2"/>
          <p:cNvSpPr>
            <a:spLocks noGrp="1"/>
          </p:cNvSpPr>
          <p:nvPr>
            <p:ph idx="1"/>
          </p:nvPr>
        </p:nvSpPr>
        <p:spPr/>
        <p:txBody>
          <a:bodyPr>
            <a:normAutofit/>
          </a:bodyPr>
          <a:lstStyle/>
          <a:p>
            <a:pPr lvl="0"/>
            <a:r>
              <a:rPr lang="en-US" dirty="0"/>
              <a:t>The Penman of this Epistle Is Unknown.</a:t>
            </a:r>
          </a:p>
          <a:p>
            <a:pPr lvl="1"/>
            <a:r>
              <a:rPr lang="en-US" dirty="0"/>
              <a:t>Paul has been suggested as the </a:t>
            </a:r>
            <a:r>
              <a:rPr lang="en-US" dirty="0" smtClean="0"/>
              <a:t>author.</a:t>
            </a:r>
            <a:endParaRPr lang="en-US" dirty="0"/>
          </a:p>
          <a:p>
            <a:pPr lvl="2"/>
            <a:r>
              <a:rPr lang="en-US" dirty="0"/>
              <a:t>Some elements of the book match Paul:</a:t>
            </a:r>
          </a:p>
          <a:p>
            <a:pPr lvl="3"/>
            <a:r>
              <a:rPr lang="en-US" sz="2000" dirty="0"/>
              <a:t>The emphasis on </a:t>
            </a:r>
            <a:r>
              <a:rPr lang="en-US" sz="2000" dirty="0" smtClean="0"/>
              <a:t>Christ</a:t>
            </a:r>
            <a:endParaRPr lang="en-US" sz="2000" dirty="0"/>
          </a:p>
          <a:p>
            <a:pPr lvl="3"/>
            <a:r>
              <a:rPr lang="en-US" sz="2000" dirty="0"/>
              <a:t>The emphasis on </a:t>
            </a:r>
            <a:r>
              <a:rPr lang="en-US" sz="2000" dirty="0" smtClean="0"/>
              <a:t>faith</a:t>
            </a:r>
            <a:endParaRPr lang="en-US" sz="2000" dirty="0"/>
          </a:p>
          <a:p>
            <a:pPr lvl="3"/>
            <a:r>
              <a:rPr lang="en-US" sz="2000" dirty="0"/>
              <a:t>The emphasis on the two </a:t>
            </a:r>
            <a:r>
              <a:rPr lang="en-US" sz="2000" dirty="0" smtClean="0"/>
              <a:t>covenants</a:t>
            </a:r>
            <a:endParaRPr lang="en-US" sz="2000" dirty="0"/>
          </a:p>
          <a:p>
            <a:pPr lvl="3"/>
            <a:r>
              <a:rPr lang="en-US" sz="2000" dirty="0"/>
              <a:t>The mention of </a:t>
            </a:r>
            <a:r>
              <a:rPr lang="en-US" sz="2000" dirty="0" smtClean="0"/>
              <a:t>Timothy</a:t>
            </a:r>
            <a:endParaRPr lang="en-US" sz="2000" dirty="0"/>
          </a:p>
          <a:p>
            <a:pPr lvl="3"/>
            <a:r>
              <a:rPr lang="en-US" sz="2000" dirty="0"/>
              <a:t>The concluding salutation </a:t>
            </a:r>
            <a:endParaRPr lang="en-US" sz="2000" dirty="0" smtClean="0"/>
          </a:p>
          <a:p>
            <a:pPr lvl="3"/>
            <a:r>
              <a:rPr lang="en-US" sz="2000" dirty="0" smtClean="0"/>
              <a:t>Many </a:t>
            </a:r>
            <a:r>
              <a:rPr lang="en-US" sz="2000" dirty="0"/>
              <a:t>terms and phrases are similar to Paul’s </a:t>
            </a:r>
            <a:r>
              <a:rPr lang="en-US" sz="2000" dirty="0" smtClean="0"/>
              <a:t>letters</a:t>
            </a:r>
            <a:endParaRPr lang="en-US" sz="2000" dirty="0"/>
          </a:p>
        </p:txBody>
      </p:sp>
    </p:spTree>
    <p:extLst>
      <p:ext uri="{BB962C8B-B14F-4D97-AF65-F5344CB8AC3E}">
        <p14:creationId xmlns:p14="http://schemas.microsoft.com/office/powerpoint/2010/main" val="14180952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500"/>
                                        <p:tgtEl>
                                          <p:spTgt spid="3">
                                            <p:txEl>
                                              <p:pRg st="7" end="7"/>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50" y="503339"/>
            <a:ext cx="3791823" cy="1192456"/>
          </a:xfrm>
        </p:spPr>
        <p:txBody>
          <a:bodyPr>
            <a:normAutofit/>
          </a:bodyPr>
          <a:lstStyle/>
          <a:p>
            <a:r>
              <a:rPr lang="en-US" dirty="0" smtClean="0"/>
              <a:t>Introduction</a:t>
            </a:r>
            <a:br>
              <a:rPr lang="en-US" dirty="0" smtClean="0"/>
            </a:br>
            <a:r>
              <a:rPr lang="en-US" dirty="0" smtClean="0"/>
              <a:t>to the Book</a:t>
            </a:r>
            <a:endParaRPr lang="en-US" dirty="0"/>
          </a:p>
        </p:txBody>
      </p:sp>
      <p:sp>
        <p:nvSpPr>
          <p:cNvPr id="3" name="Content Placeholder 2"/>
          <p:cNvSpPr>
            <a:spLocks noGrp="1"/>
          </p:cNvSpPr>
          <p:nvPr>
            <p:ph idx="1"/>
          </p:nvPr>
        </p:nvSpPr>
        <p:spPr/>
        <p:txBody>
          <a:bodyPr>
            <a:normAutofit/>
          </a:bodyPr>
          <a:lstStyle/>
          <a:p>
            <a:pPr lvl="0"/>
            <a:r>
              <a:rPr lang="en-US" dirty="0"/>
              <a:t>The Penman of this Epistle Is Unknown.</a:t>
            </a:r>
          </a:p>
          <a:p>
            <a:pPr lvl="1"/>
            <a:r>
              <a:rPr lang="en-US" dirty="0"/>
              <a:t>Paul has been suggested as the </a:t>
            </a:r>
            <a:r>
              <a:rPr lang="en-US" dirty="0" smtClean="0"/>
              <a:t>author.</a:t>
            </a:r>
            <a:endParaRPr lang="en-US" dirty="0"/>
          </a:p>
          <a:p>
            <a:pPr lvl="2"/>
            <a:r>
              <a:rPr lang="en-US" dirty="0"/>
              <a:t>Some elements of the book do not match Paul:</a:t>
            </a:r>
          </a:p>
          <a:p>
            <a:pPr lvl="3"/>
            <a:r>
              <a:rPr lang="en-US" sz="2000" dirty="0"/>
              <a:t>The book is anonymously written </a:t>
            </a:r>
            <a:endParaRPr lang="en-US" sz="2000" dirty="0" smtClean="0"/>
          </a:p>
          <a:p>
            <a:pPr lvl="3"/>
            <a:r>
              <a:rPr lang="en-US" sz="2000" dirty="0" smtClean="0"/>
              <a:t>The </a:t>
            </a:r>
            <a:r>
              <a:rPr lang="en-US" sz="2000" dirty="0"/>
              <a:t>author does not claim to be an </a:t>
            </a:r>
            <a:r>
              <a:rPr lang="en-US" sz="2000" dirty="0" smtClean="0"/>
              <a:t>apostle</a:t>
            </a:r>
            <a:endParaRPr lang="en-US" sz="2000" dirty="0"/>
          </a:p>
          <a:p>
            <a:pPr lvl="3"/>
            <a:r>
              <a:rPr lang="en-US" sz="2000" dirty="0"/>
              <a:t>There is little historical evidence for Pauline </a:t>
            </a:r>
            <a:r>
              <a:rPr lang="en-US" sz="2000" dirty="0" smtClean="0"/>
              <a:t>authorship</a:t>
            </a:r>
            <a:endParaRPr lang="en-US" sz="2000" dirty="0"/>
          </a:p>
          <a:p>
            <a:pPr lvl="3"/>
            <a:r>
              <a:rPr lang="en-US" sz="2000" dirty="0"/>
              <a:t>The Greek is more polished than Paul’s known </a:t>
            </a:r>
            <a:r>
              <a:rPr lang="en-US" sz="2000" dirty="0" smtClean="0"/>
              <a:t>epistles</a:t>
            </a:r>
            <a:endParaRPr lang="en-US" sz="2000" dirty="0"/>
          </a:p>
          <a:p>
            <a:pPr lvl="3"/>
            <a:r>
              <a:rPr lang="en-US" sz="2000" dirty="0"/>
              <a:t>The style and language differ considerably from Paul’s </a:t>
            </a:r>
            <a:r>
              <a:rPr lang="en-US" sz="2000" dirty="0" smtClean="0"/>
              <a:t>epistles</a:t>
            </a:r>
            <a:endParaRPr lang="en-US" sz="2000" dirty="0"/>
          </a:p>
          <a:p>
            <a:pPr lvl="3"/>
            <a:r>
              <a:rPr lang="en-US" sz="2000" dirty="0"/>
              <a:t>Paul received his revelation from Christ (Gal. 1:11-17), not from another man (Heb. 2:3</a:t>
            </a:r>
            <a:r>
              <a:rPr lang="en-US" sz="2000" dirty="0" smtClean="0"/>
              <a:t>)</a:t>
            </a:r>
            <a:endParaRPr lang="en-US" sz="2000" dirty="0"/>
          </a:p>
          <a:p>
            <a:pPr lvl="3"/>
            <a:r>
              <a:rPr lang="en-US" sz="2000" dirty="0" smtClean="0"/>
              <a:t>Paul </a:t>
            </a:r>
            <a:r>
              <a:rPr lang="en-US" sz="2000" dirty="0"/>
              <a:t>was trained in Hebrew and quoted from both the Hebrew text and the Septuagint, while the book of Hebrews quotes from the Septuagint </a:t>
            </a:r>
            <a:r>
              <a:rPr lang="en-US" sz="2000" dirty="0" smtClean="0"/>
              <a:t>exclusively</a:t>
            </a:r>
            <a:endParaRPr lang="en-US" sz="2000" dirty="0"/>
          </a:p>
        </p:txBody>
      </p:sp>
    </p:spTree>
    <p:extLst>
      <p:ext uri="{BB962C8B-B14F-4D97-AF65-F5344CB8AC3E}">
        <p14:creationId xmlns:p14="http://schemas.microsoft.com/office/powerpoint/2010/main" val="38097587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500"/>
                                        <p:tgtEl>
                                          <p:spTgt spid="3">
                                            <p:txEl>
                                              <p:pRg st="3" end="3"/>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500"/>
                                        <p:tgtEl>
                                          <p:spTgt spid="3">
                                            <p:txEl>
                                              <p:pRg st="5" end="5"/>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500"/>
                                        <p:tgtEl>
                                          <p:spTgt spid="3">
                                            <p:txEl>
                                              <p:pRg st="6" end="6"/>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500"/>
                                        <p:tgtEl>
                                          <p:spTgt spid="3">
                                            <p:txEl>
                                              <p:pRg st="7" end="7"/>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left)">
                                      <p:cBhvr>
                                        <p:cTn id="31" dur="500"/>
                                        <p:tgtEl>
                                          <p:spTgt spid="3">
                                            <p:txEl>
                                              <p:pRg st="8" end="8"/>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wipe(left)">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50" y="503339"/>
            <a:ext cx="3791823" cy="1192456"/>
          </a:xfrm>
        </p:spPr>
        <p:txBody>
          <a:bodyPr>
            <a:normAutofit/>
          </a:bodyPr>
          <a:lstStyle/>
          <a:p>
            <a:r>
              <a:rPr lang="en-US" dirty="0" smtClean="0"/>
              <a:t>Introduction</a:t>
            </a:r>
            <a:br>
              <a:rPr lang="en-US" dirty="0" smtClean="0"/>
            </a:br>
            <a:r>
              <a:rPr lang="en-US" dirty="0" smtClean="0"/>
              <a:t>to the Book</a:t>
            </a:r>
            <a:endParaRPr lang="en-US" dirty="0"/>
          </a:p>
        </p:txBody>
      </p:sp>
      <p:sp>
        <p:nvSpPr>
          <p:cNvPr id="3" name="Content Placeholder 2"/>
          <p:cNvSpPr>
            <a:spLocks noGrp="1"/>
          </p:cNvSpPr>
          <p:nvPr>
            <p:ph idx="1"/>
          </p:nvPr>
        </p:nvSpPr>
        <p:spPr/>
        <p:txBody>
          <a:bodyPr>
            <a:normAutofit/>
          </a:bodyPr>
          <a:lstStyle/>
          <a:p>
            <a:pPr lvl="0"/>
            <a:r>
              <a:rPr lang="en-US" dirty="0"/>
              <a:t>The Penman of this Epistle Is Unknown.</a:t>
            </a:r>
          </a:p>
          <a:p>
            <a:pPr lvl="1"/>
            <a:r>
              <a:rPr lang="en-US" dirty="0"/>
              <a:t>Paul has been suggested as the </a:t>
            </a:r>
            <a:r>
              <a:rPr lang="en-US" dirty="0" smtClean="0"/>
              <a:t>author.</a:t>
            </a:r>
            <a:endParaRPr lang="en-US" dirty="0"/>
          </a:p>
          <a:p>
            <a:pPr lvl="2"/>
            <a:r>
              <a:rPr lang="en-US" dirty="0"/>
              <a:t>Paul’s influence seems to permeate the letter.</a:t>
            </a:r>
          </a:p>
          <a:p>
            <a:pPr lvl="3"/>
            <a:r>
              <a:rPr lang="en-US" sz="2000" dirty="0"/>
              <a:t>There are certain elements that have a Pauline </a:t>
            </a:r>
            <a:r>
              <a:rPr lang="en-US" sz="2000" dirty="0" smtClean="0"/>
              <a:t>flavor</a:t>
            </a:r>
            <a:endParaRPr lang="en-US" sz="2000" dirty="0"/>
          </a:p>
          <a:p>
            <a:pPr lvl="3"/>
            <a:r>
              <a:rPr lang="en-US" sz="2000" dirty="0" smtClean="0"/>
              <a:t>If not Paul, </a:t>
            </a:r>
            <a:r>
              <a:rPr lang="en-US" sz="2000" dirty="0"/>
              <a:t>the actual penman </a:t>
            </a:r>
            <a:r>
              <a:rPr lang="en-US" sz="2000" dirty="0" smtClean="0"/>
              <a:t>may likely be a </a:t>
            </a:r>
            <a:r>
              <a:rPr lang="en-US" sz="2000" dirty="0"/>
              <a:t>companion of </a:t>
            </a:r>
            <a:r>
              <a:rPr lang="en-US" sz="2000" dirty="0" smtClean="0"/>
              <a:t>Paul</a:t>
            </a:r>
            <a:endParaRPr lang="en-US" sz="2000" dirty="0"/>
          </a:p>
          <a:p>
            <a:pPr lvl="1"/>
            <a:r>
              <a:rPr lang="en-US" dirty="0"/>
              <a:t>Other suggestions have been made as possible penmen:</a:t>
            </a:r>
          </a:p>
          <a:p>
            <a:pPr lvl="2"/>
            <a:r>
              <a:rPr lang="en-US" dirty="0"/>
              <a:t>Barnabas, Apollos, Luke, Silas, etc.</a:t>
            </a:r>
          </a:p>
          <a:p>
            <a:pPr lvl="1"/>
            <a:endParaRPr lang="en-US" sz="2600" dirty="0"/>
          </a:p>
        </p:txBody>
      </p:sp>
    </p:spTree>
    <p:extLst>
      <p:ext uri="{BB962C8B-B14F-4D97-AF65-F5344CB8AC3E}">
        <p14:creationId xmlns:p14="http://schemas.microsoft.com/office/powerpoint/2010/main" val="1948620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500"/>
                                        <p:tgtEl>
                                          <p:spTgt spid="3">
                                            <p:txEl>
                                              <p:pRg st="3" end="3"/>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500"/>
                                        <p:tgtEl>
                                          <p:spTgt spid="3">
                                            <p:txEl>
                                              <p:pRg st="5" end="5"/>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50" y="503339"/>
            <a:ext cx="3791823" cy="1192456"/>
          </a:xfrm>
        </p:spPr>
        <p:txBody>
          <a:bodyPr>
            <a:normAutofit/>
          </a:bodyPr>
          <a:lstStyle/>
          <a:p>
            <a:r>
              <a:rPr lang="en-US" dirty="0" smtClean="0"/>
              <a:t>Introduction</a:t>
            </a:r>
            <a:br>
              <a:rPr lang="en-US" dirty="0" smtClean="0"/>
            </a:br>
            <a:r>
              <a:rPr lang="en-US" dirty="0" smtClean="0"/>
              <a:t>to the Book</a:t>
            </a:r>
            <a:endParaRPr lang="en-US" dirty="0"/>
          </a:p>
        </p:txBody>
      </p:sp>
      <p:sp>
        <p:nvSpPr>
          <p:cNvPr id="3" name="Content Placeholder 2"/>
          <p:cNvSpPr>
            <a:spLocks noGrp="1"/>
          </p:cNvSpPr>
          <p:nvPr>
            <p:ph idx="1"/>
          </p:nvPr>
        </p:nvSpPr>
        <p:spPr/>
        <p:txBody>
          <a:bodyPr>
            <a:normAutofit/>
          </a:bodyPr>
          <a:lstStyle/>
          <a:p>
            <a:pPr lvl="0"/>
            <a:r>
              <a:rPr lang="en-US" dirty="0"/>
              <a:t>The Penman of this Epistle Is Unknown.</a:t>
            </a:r>
          </a:p>
          <a:p>
            <a:pPr lvl="1"/>
            <a:r>
              <a:rPr lang="en-US" dirty="0"/>
              <a:t>The bottom line is that we do not know who </a:t>
            </a:r>
            <a:r>
              <a:rPr lang="en-US" dirty="0" smtClean="0"/>
              <a:t/>
            </a:r>
            <a:br>
              <a:rPr lang="en-US" dirty="0" smtClean="0"/>
            </a:br>
            <a:r>
              <a:rPr lang="en-US" dirty="0" smtClean="0"/>
              <a:t>penned </a:t>
            </a:r>
            <a:r>
              <a:rPr lang="en-US" dirty="0"/>
              <a:t>this epistle. </a:t>
            </a:r>
          </a:p>
          <a:p>
            <a:pPr lvl="2"/>
            <a:r>
              <a:rPr lang="en-US" dirty="0"/>
              <a:t>A.B. Bruce said, “We must be content to remain in ignorance as to the writer of this remarkable work.  Nor should we find this difficult.  Some of the greatest books of the Bible…are anonymous writings.  It is meet that this one should belong to the number, for it bears witness in its opening sentence to One who speaks God’s final word to men.  In the presence of the Son, what does it matter who points the way to Him?  The witness-bearer does not desire to be known.  He bids us listen to Jesus and then retires into the background.”</a:t>
            </a:r>
          </a:p>
          <a:p>
            <a:pPr lvl="2"/>
            <a:r>
              <a:rPr lang="en-US" dirty="0"/>
              <a:t>Origen (in the third century) said, “But as to who wrote the epistle, only God knows the truth.”</a:t>
            </a:r>
          </a:p>
          <a:p>
            <a:pPr lvl="1"/>
            <a:endParaRPr lang="en-US" sz="2600" dirty="0"/>
          </a:p>
        </p:txBody>
      </p:sp>
    </p:spTree>
    <p:extLst>
      <p:ext uri="{BB962C8B-B14F-4D97-AF65-F5344CB8AC3E}">
        <p14:creationId xmlns:p14="http://schemas.microsoft.com/office/powerpoint/2010/main" val="3192986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50" y="503339"/>
            <a:ext cx="3791823" cy="1192456"/>
          </a:xfrm>
        </p:spPr>
        <p:txBody>
          <a:bodyPr>
            <a:normAutofit/>
          </a:bodyPr>
          <a:lstStyle/>
          <a:p>
            <a:r>
              <a:rPr lang="en-US" dirty="0" smtClean="0"/>
              <a:t>Introduction</a:t>
            </a:r>
            <a:br>
              <a:rPr lang="en-US" dirty="0" smtClean="0"/>
            </a:br>
            <a:r>
              <a:rPr lang="en-US" dirty="0" smtClean="0"/>
              <a:t>to the Book</a:t>
            </a:r>
            <a:endParaRPr lang="en-US" dirty="0"/>
          </a:p>
        </p:txBody>
      </p:sp>
      <p:sp>
        <p:nvSpPr>
          <p:cNvPr id="3" name="Content Placeholder 2"/>
          <p:cNvSpPr>
            <a:spLocks noGrp="1"/>
          </p:cNvSpPr>
          <p:nvPr>
            <p:ph idx="1"/>
          </p:nvPr>
        </p:nvSpPr>
        <p:spPr/>
        <p:txBody>
          <a:bodyPr>
            <a:normAutofit/>
          </a:bodyPr>
          <a:lstStyle/>
          <a:p>
            <a:pPr lvl="0"/>
            <a:r>
              <a:rPr lang="en-US" dirty="0"/>
              <a:t>The </a:t>
            </a:r>
            <a:r>
              <a:rPr lang="en-US" dirty="0" smtClean="0"/>
              <a:t>Exact Recipients Are Unknown</a:t>
            </a:r>
            <a:r>
              <a:rPr lang="en-US" dirty="0"/>
              <a:t>.</a:t>
            </a:r>
          </a:p>
          <a:p>
            <a:pPr lvl="1"/>
            <a:r>
              <a:rPr lang="en-US" dirty="0"/>
              <a:t>The exact recipients of this epistle are not revealed.</a:t>
            </a:r>
          </a:p>
          <a:p>
            <a:pPr lvl="2"/>
            <a:r>
              <a:rPr lang="en-US" dirty="0"/>
              <a:t>The original recipients were definitely Christians (2:3; 3:1).</a:t>
            </a:r>
          </a:p>
          <a:p>
            <a:pPr lvl="2"/>
            <a:r>
              <a:rPr lang="en-US" dirty="0"/>
              <a:t>The original recipients had endured persecution for their faith in Christ (10:32-34).</a:t>
            </a:r>
          </a:p>
          <a:p>
            <a:pPr lvl="2"/>
            <a:r>
              <a:rPr lang="en-US" dirty="0"/>
              <a:t>The original recipients were well acquainted with the Old Testament system of religion.</a:t>
            </a:r>
          </a:p>
          <a:p>
            <a:pPr lvl="2"/>
            <a:r>
              <a:rPr lang="en-US" dirty="0"/>
              <a:t>The original recipients gave prominence to Abraham (2:16; 6:13; 7:4; 11:8-12, 17-19).</a:t>
            </a:r>
          </a:p>
          <a:p>
            <a:pPr lvl="2"/>
            <a:r>
              <a:rPr lang="en-US" dirty="0"/>
              <a:t>The original recipients were Christians who had been converted from Judaism, which was their religion from a child and their way of life.</a:t>
            </a:r>
          </a:p>
          <a:p>
            <a:pPr lvl="2"/>
            <a:r>
              <a:rPr lang="en-US" dirty="0"/>
              <a:t>The original recipients were on the verge of lapsing back into Judaism (10:26-31</a:t>
            </a:r>
            <a:r>
              <a:rPr lang="en-US" dirty="0" smtClean="0"/>
              <a:t>).</a:t>
            </a:r>
            <a:endParaRPr lang="en-US" dirty="0"/>
          </a:p>
        </p:txBody>
      </p:sp>
    </p:spTree>
    <p:extLst>
      <p:ext uri="{BB962C8B-B14F-4D97-AF65-F5344CB8AC3E}">
        <p14:creationId xmlns:p14="http://schemas.microsoft.com/office/powerpoint/2010/main" val="644119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50" y="503339"/>
            <a:ext cx="3791823" cy="1192456"/>
          </a:xfrm>
        </p:spPr>
        <p:txBody>
          <a:bodyPr>
            <a:normAutofit/>
          </a:bodyPr>
          <a:lstStyle/>
          <a:p>
            <a:r>
              <a:rPr lang="en-US" dirty="0" smtClean="0"/>
              <a:t>Introduction</a:t>
            </a:r>
            <a:br>
              <a:rPr lang="en-US" dirty="0" smtClean="0"/>
            </a:br>
            <a:r>
              <a:rPr lang="en-US" dirty="0" smtClean="0"/>
              <a:t>to the Book</a:t>
            </a:r>
            <a:endParaRPr lang="en-US" dirty="0"/>
          </a:p>
        </p:txBody>
      </p:sp>
      <p:sp>
        <p:nvSpPr>
          <p:cNvPr id="3" name="Content Placeholder 2"/>
          <p:cNvSpPr>
            <a:spLocks noGrp="1"/>
          </p:cNvSpPr>
          <p:nvPr>
            <p:ph idx="1"/>
          </p:nvPr>
        </p:nvSpPr>
        <p:spPr/>
        <p:txBody>
          <a:bodyPr>
            <a:normAutofit/>
          </a:bodyPr>
          <a:lstStyle/>
          <a:p>
            <a:pPr lvl="0"/>
            <a:r>
              <a:rPr lang="en-US" dirty="0"/>
              <a:t>The </a:t>
            </a:r>
            <a:r>
              <a:rPr lang="en-US" dirty="0" smtClean="0"/>
              <a:t>Exact Recipients Are Unknown</a:t>
            </a:r>
            <a:r>
              <a:rPr lang="en-US" dirty="0"/>
              <a:t>.</a:t>
            </a:r>
          </a:p>
          <a:p>
            <a:pPr lvl="1"/>
            <a:r>
              <a:rPr lang="en-US" dirty="0"/>
              <a:t>The exact location of these Jewish </a:t>
            </a:r>
            <a:r>
              <a:rPr lang="en-US" dirty="0" smtClean="0"/>
              <a:t>Christians</a:t>
            </a:r>
            <a:br>
              <a:rPr lang="en-US" dirty="0" smtClean="0"/>
            </a:br>
            <a:r>
              <a:rPr lang="en-US" dirty="0" smtClean="0"/>
              <a:t>is </a:t>
            </a:r>
            <a:r>
              <a:rPr lang="en-US" dirty="0"/>
              <a:t>not revealed.</a:t>
            </a:r>
          </a:p>
          <a:p>
            <a:pPr lvl="2"/>
            <a:r>
              <a:rPr lang="en-US" dirty="0"/>
              <a:t>This is not </a:t>
            </a:r>
            <a:r>
              <a:rPr lang="en-US" dirty="0" smtClean="0"/>
              <a:t>a </a:t>
            </a:r>
            <a:r>
              <a:rPr lang="en-US" dirty="0"/>
              <a:t>“General Epistle,” </a:t>
            </a:r>
            <a:r>
              <a:rPr lang="en-US" dirty="0" smtClean="0"/>
              <a:t>written </a:t>
            </a:r>
            <a:r>
              <a:rPr lang="en-US" dirty="0"/>
              <a:t>“to Hebrews” in general.</a:t>
            </a:r>
          </a:p>
          <a:p>
            <a:pPr lvl="2"/>
            <a:r>
              <a:rPr lang="en-US" dirty="0"/>
              <a:t>Rather it was sent to a specific group of Jewish Christians in a specific locale to address a specific need.</a:t>
            </a:r>
          </a:p>
          <a:p>
            <a:pPr lvl="2"/>
            <a:r>
              <a:rPr lang="en-US" dirty="0"/>
              <a:t>There appeared to be a definite connection between the penman and the recipients (5:11-12; 10:32-34; 13:18-23).</a:t>
            </a:r>
          </a:p>
          <a:p>
            <a:pPr lvl="2"/>
            <a:r>
              <a:rPr lang="en-US" dirty="0"/>
              <a:t>The two most likely destinations were Jewish Christians in Jerusalem or in Rome.</a:t>
            </a:r>
          </a:p>
          <a:p>
            <a:pPr lvl="3"/>
            <a:r>
              <a:rPr lang="en-US" sz="2000" dirty="0"/>
              <a:t>It partly depends on the meaning of, “Those from Italy greet you” (13:24).</a:t>
            </a:r>
          </a:p>
          <a:p>
            <a:pPr lvl="3"/>
            <a:r>
              <a:rPr lang="en-US" sz="2000" dirty="0"/>
              <a:t>Likely this is being written to Christians in </a:t>
            </a:r>
            <a:r>
              <a:rPr lang="en-US" sz="2000" dirty="0" smtClean="0"/>
              <a:t>Rome.</a:t>
            </a:r>
            <a:endParaRPr lang="en-US" sz="2000" dirty="0"/>
          </a:p>
        </p:txBody>
      </p:sp>
    </p:spTree>
    <p:extLst>
      <p:ext uri="{BB962C8B-B14F-4D97-AF65-F5344CB8AC3E}">
        <p14:creationId xmlns:p14="http://schemas.microsoft.com/office/powerpoint/2010/main" val="62389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50" y="503339"/>
            <a:ext cx="3791823" cy="1192456"/>
          </a:xfrm>
        </p:spPr>
        <p:txBody>
          <a:bodyPr>
            <a:normAutofit/>
          </a:bodyPr>
          <a:lstStyle/>
          <a:p>
            <a:r>
              <a:rPr lang="en-US" dirty="0" smtClean="0"/>
              <a:t>Introduction</a:t>
            </a:r>
            <a:br>
              <a:rPr lang="en-US" dirty="0" smtClean="0"/>
            </a:br>
            <a:r>
              <a:rPr lang="en-US" dirty="0" smtClean="0"/>
              <a:t>to the Book</a:t>
            </a:r>
            <a:endParaRPr lang="en-US" dirty="0"/>
          </a:p>
        </p:txBody>
      </p:sp>
      <p:sp>
        <p:nvSpPr>
          <p:cNvPr id="3" name="Content Placeholder 2"/>
          <p:cNvSpPr>
            <a:spLocks noGrp="1"/>
          </p:cNvSpPr>
          <p:nvPr>
            <p:ph idx="1"/>
          </p:nvPr>
        </p:nvSpPr>
        <p:spPr/>
        <p:txBody>
          <a:bodyPr>
            <a:normAutofit lnSpcReduction="10000"/>
          </a:bodyPr>
          <a:lstStyle/>
          <a:p>
            <a:pPr lvl="0">
              <a:lnSpc>
                <a:spcPct val="95000"/>
              </a:lnSpc>
            </a:pPr>
            <a:r>
              <a:rPr lang="en-US" dirty="0"/>
              <a:t>The </a:t>
            </a:r>
            <a:r>
              <a:rPr lang="en-US" dirty="0" smtClean="0"/>
              <a:t>Exact Timing of the Epistle Is Unknown</a:t>
            </a:r>
            <a:r>
              <a:rPr lang="en-US" dirty="0"/>
              <a:t>.</a:t>
            </a:r>
          </a:p>
          <a:p>
            <a:pPr lvl="1">
              <a:lnSpc>
                <a:spcPct val="95000"/>
              </a:lnSpc>
            </a:pPr>
            <a:r>
              <a:rPr lang="en-US" dirty="0"/>
              <a:t>The epistle must have been penned prior to the </a:t>
            </a:r>
            <a:r>
              <a:rPr lang="en-US" dirty="0" smtClean="0"/>
              <a:t/>
            </a:r>
            <a:br>
              <a:rPr lang="en-US" dirty="0" smtClean="0"/>
            </a:br>
            <a:r>
              <a:rPr lang="en-US" dirty="0" smtClean="0"/>
              <a:t>destruction </a:t>
            </a:r>
            <a:r>
              <a:rPr lang="en-US" dirty="0"/>
              <a:t>of Jerusalem in 70 A.D.</a:t>
            </a:r>
          </a:p>
          <a:p>
            <a:pPr lvl="2">
              <a:lnSpc>
                <a:spcPct val="95000"/>
              </a:lnSpc>
            </a:pPr>
            <a:r>
              <a:rPr lang="en-US" dirty="0"/>
              <a:t>The temple is still standing (9:1-10; 7:23; 13:10-13).</a:t>
            </a:r>
          </a:p>
          <a:p>
            <a:pPr lvl="2">
              <a:lnSpc>
                <a:spcPct val="95000"/>
              </a:lnSpc>
            </a:pPr>
            <a:r>
              <a:rPr lang="en-US" dirty="0"/>
              <a:t>The Levitical offerings are still being made (9:6; 8:4; 10:11).</a:t>
            </a:r>
          </a:p>
          <a:p>
            <a:pPr lvl="2">
              <a:lnSpc>
                <a:spcPct val="95000"/>
              </a:lnSpc>
            </a:pPr>
            <a:r>
              <a:rPr lang="en-US" dirty="0"/>
              <a:t>There is no mention of the destruction of Jerusalem (8:13).</a:t>
            </a:r>
          </a:p>
          <a:p>
            <a:pPr lvl="2">
              <a:lnSpc>
                <a:spcPct val="95000"/>
              </a:lnSpc>
            </a:pPr>
            <a:r>
              <a:rPr lang="en-US" dirty="0" smtClean="0"/>
              <a:t>The </a:t>
            </a:r>
            <a:r>
              <a:rPr lang="en-US" dirty="0"/>
              <a:t>readers appear to have been in Christ for some time, and their first leaders are now dead.</a:t>
            </a:r>
          </a:p>
          <a:p>
            <a:pPr lvl="1">
              <a:lnSpc>
                <a:spcPct val="95000"/>
              </a:lnSpc>
            </a:pPr>
            <a:r>
              <a:rPr lang="en-US" dirty="0"/>
              <a:t>The epistle must have been penned not long before the destruction of Jerusalem in 70 A.D.</a:t>
            </a:r>
          </a:p>
          <a:p>
            <a:pPr lvl="2">
              <a:lnSpc>
                <a:spcPct val="95000"/>
              </a:lnSpc>
            </a:pPr>
            <a:r>
              <a:rPr lang="en-US" dirty="0"/>
              <a:t>There seems to be an impending “bloodshed” (12:4).</a:t>
            </a:r>
          </a:p>
          <a:p>
            <a:pPr lvl="2">
              <a:lnSpc>
                <a:spcPct val="95000"/>
              </a:lnSpc>
            </a:pPr>
            <a:r>
              <a:rPr lang="en-US" dirty="0"/>
              <a:t>The final removal of the Jewish institution is impending (12:27), </a:t>
            </a:r>
            <a:r>
              <a:rPr lang="en-US" dirty="0" smtClean="0"/>
              <a:t/>
            </a:r>
            <a:br>
              <a:rPr lang="en-US" dirty="0" smtClean="0"/>
            </a:br>
            <a:r>
              <a:rPr lang="en-US" dirty="0" smtClean="0"/>
              <a:t>as </a:t>
            </a:r>
            <a:r>
              <a:rPr lang="en-US" dirty="0"/>
              <a:t>is persecution (10:32-37).</a:t>
            </a:r>
          </a:p>
          <a:p>
            <a:pPr lvl="1">
              <a:lnSpc>
                <a:spcPct val="95000"/>
              </a:lnSpc>
            </a:pPr>
            <a:r>
              <a:rPr lang="en-US" dirty="0"/>
              <a:t>The best timing for this letter seems to fit 64-68 A.D.</a:t>
            </a:r>
          </a:p>
        </p:txBody>
      </p:sp>
    </p:spTree>
    <p:extLst>
      <p:ext uri="{BB962C8B-B14F-4D97-AF65-F5344CB8AC3E}">
        <p14:creationId xmlns:p14="http://schemas.microsoft.com/office/powerpoint/2010/main" val="3944398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left)">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739</TotalTime>
  <Words>726</Words>
  <Application>Microsoft Office PowerPoint</Application>
  <PresentationFormat>On-screen Show (4:3)</PresentationFormat>
  <Paragraphs>120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Cambria</vt:lpstr>
      <vt:lpstr>Office Theme</vt:lpstr>
      <vt:lpstr>PowerPoint Presentation</vt:lpstr>
      <vt:lpstr>Introduction to the Book</vt:lpstr>
      <vt:lpstr>Introduction to the Book</vt:lpstr>
      <vt:lpstr>Introduction to the Book</vt:lpstr>
      <vt:lpstr>Introduction to the Book</vt:lpstr>
      <vt:lpstr>Introduction to the Book</vt:lpstr>
      <vt:lpstr>Introduction to the Book</vt:lpstr>
      <vt:lpstr>Introduction to the Book</vt:lpstr>
      <vt:lpstr>Introduction to the Book</vt:lpstr>
      <vt:lpstr>Introduction to the Book</vt:lpstr>
      <vt:lpstr>Introduction to the Book</vt:lpstr>
      <vt:lpstr>Introduction to the Book</vt:lpstr>
      <vt:lpstr>Introduction to the Book</vt:lpstr>
      <vt:lpstr>Introduction to the Book</vt:lpstr>
    </vt:vector>
  </TitlesOfParts>
  <Company>Palm Beach Lakes church of Christ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Cindy Nelson</cp:lastModifiedBy>
  <cp:revision>22</cp:revision>
  <dcterms:created xsi:type="dcterms:W3CDTF">2015-07-08T13:58:34Z</dcterms:created>
  <dcterms:modified xsi:type="dcterms:W3CDTF">2015-12-03T14:10:10Z</dcterms:modified>
</cp:coreProperties>
</file>