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0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5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8" y="764136"/>
            <a:ext cx="8778242" cy="7794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8" y="1845425"/>
            <a:ext cx="8703428" cy="48546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AD0102"/>
                </a:solidFill>
                <a:effectLst/>
              </a:defRPr>
            </a:lvl2pPr>
            <a:lvl3pPr>
              <a:defRPr b="1">
                <a:solidFill>
                  <a:schemeClr val="tx1"/>
                </a:solidFill>
                <a:effectLst/>
              </a:defRPr>
            </a:lvl3pPr>
            <a:lvl4pPr>
              <a:defRPr b="1">
                <a:solidFill>
                  <a:schemeClr val="tx1"/>
                </a:solidFill>
                <a:effectLst/>
              </a:defRPr>
            </a:lvl4pPr>
            <a:lvl5pPr>
              <a:defRPr b="1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9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365127"/>
            <a:ext cx="8711738" cy="7794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70DE-66A2-4441-86B7-1C1133C09B0B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8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4163" indent="-284163">
              <a:buSzPct val="100000"/>
            </a:pPr>
            <a:r>
              <a:rPr lang="en-US" dirty="0"/>
              <a:t>Author: Paul </a:t>
            </a:r>
          </a:p>
          <a:p>
            <a:pPr marL="284163" indent="-284163">
              <a:buSzPct val="100000"/>
            </a:pPr>
            <a:r>
              <a:rPr lang="en-US" dirty="0"/>
              <a:t>Recipients: “The churches of Galatia</a:t>
            </a:r>
            <a:r>
              <a:rPr lang="en-US" dirty="0" smtClean="0"/>
              <a:t>”</a:t>
            </a:r>
          </a:p>
          <a:p>
            <a:pPr marL="741363" lvl="1" indent="-284163">
              <a:buSzPct val="100000"/>
            </a:pPr>
            <a:r>
              <a:rPr lang="en-US" dirty="0" smtClean="0"/>
              <a:t>Likely Southern Galatia (Antioch, </a:t>
            </a:r>
            <a:r>
              <a:rPr lang="en-US" dirty="0" err="1" smtClean="0"/>
              <a:t>Iconium</a:t>
            </a:r>
            <a:r>
              <a:rPr lang="en-US" dirty="0" smtClean="0"/>
              <a:t>, </a:t>
            </a:r>
            <a:r>
              <a:rPr lang="en-US" dirty="0" err="1" smtClean="0"/>
              <a:t>Lystra</a:t>
            </a:r>
            <a:r>
              <a:rPr lang="en-US" dirty="0" smtClean="0"/>
              <a:t>, </a:t>
            </a:r>
            <a:r>
              <a:rPr lang="en-US" dirty="0" err="1" smtClean="0"/>
              <a:t>Derbe</a:t>
            </a:r>
            <a:r>
              <a:rPr lang="en-US" dirty="0" smtClean="0"/>
              <a:t>)</a:t>
            </a:r>
            <a:endParaRPr lang="en-US" dirty="0"/>
          </a:p>
          <a:p>
            <a:pPr marL="741363" lvl="1" indent="-284163">
              <a:buSzPct val="100000"/>
            </a:pPr>
            <a:r>
              <a:rPr lang="en-US" dirty="0"/>
              <a:t>Church established on Paul’s first missionary journey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(~</a:t>
            </a:r>
            <a:r>
              <a:rPr lang="en-US" dirty="0"/>
              <a:t>47 A.D., Acts 13-14</a:t>
            </a:r>
            <a:r>
              <a:rPr lang="en-US" dirty="0" smtClean="0"/>
              <a:t>)</a:t>
            </a:r>
          </a:p>
          <a:p>
            <a:pPr marL="741363" lvl="1" indent="-284163">
              <a:buSzPct val="100000"/>
            </a:pPr>
            <a:r>
              <a:rPr lang="en-US" dirty="0" smtClean="0"/>
              <a:t>Revisited on Paul’s second missionary journey </a:t>
            </a:r>
            <a:br>
              <a:rPr lang="en-US" dirty="0" smtClean="0"/>
            </a:br>
            <a:r>
              <a:rPr lang="en-US" dirty="0" smtClean="0"/>
              <a:t>(~50 A.D., Acts 16:1-5)</a:t>
            </a:r>
          </a:p>
          <a:p>
            <a:pPr marL="284163" indent="-284163">
              <a:buSzPct val="100000"/>
            </a:pPr>
            <a:r>
              <a:rPr lang="en-US" dirty="0" smtClean="0"/>
              <a:t>Date of letter </a:t>
            </a:r>
            <a:r>
              <a:rPr lang="en-US" sz="2400" dirty="0" smtClean="0"/>
              <a:t>(during third missionary journey):</a:t>
            </a:r>
            <a:r>
              <a:rPr lang="en-US" dirty="0" smtClean="0"/>
              <a:t> </a:t>
            </a:r>
            <a:r>
              <a:rPr lang="en-US" dirty="0"/>
              <a:t>53-57 A.D.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5"/>
          <a:stretch/>
        </p:blipFill>
        <p:spPr>
          <a:xfrm>
            <a:off x="-1" y="-12031"/>
            <a:ext cx="9152865" cy="6870032"/>
          </a:xfrm>
        </p:spPr>
      </p:pic>
    </p:spTree>
    <p:extLst>
      <p:ext uri="{BB962C8B-B14F-4D97-AF65-F5344CB8AC3E}">
        <p14:creationId xmlns:p14="http://schemas.microsoft.com/office/powerpoint/2010/main" val="19593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1" b="34442"/>
          <a:stretch/>
        </p:blipFill>
        <p:spPr>
          <a:xfrm>
            <a:off x="-72193" y="-48127"/>
            <a:ext cx="9144001" cy="69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4163" indent="-284163">
              <a:buSzPct val="100000"/>
            </a:pPr>
            <a:r>
              <a:rPr lang="en-US" dirty="0" smtClean="0"/>
              <a:t>Background to the Book</a:t>
            </a:r>
          </a:p>
          <a:p>
            <a:pPr lvl="1"/>
            <a:r>
              <a:rPr lang="en-US" dirty="0"/>
              <a:t>Shortly after its establishment, the churches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Galatia were plagued by </a:t>
            </a:r>
            <a:r>
              <a:rPr lang="en-US" dirty="0" err="1"/>
              <a:t>Judaizers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Judaizers</a:t>
            </a:r>
            <a:r>
              <a:rPr lang="en-US" dirty="0"/>
              <a:t> were Jews who had become Christians (i.e., “Jewish Christians”), but they sought to bind the old law on Gentile Christians </a:t>
            </a:r>
            <a:r>
              <a:rPr lang="en-US" dirty="0" smtClean="0"/>
              <a:t>and </a:t>
            </a:r>
            <a:r>
              <a:rPr lang="en-US" dirty="0"/>
              <a:t>“be justified by” it (Gal. 5:4).</a:t>
            </a:r>
          </a:p>
          <a:p>
            <a:pPr lvl="2"/>
            <a:r>
              <a:rPr lang="en-US" dirty="0" smtClean="0"/>
              <a:t>Specifically</a:t>
            </a:r>
            <a:r>
              <a:rPr lang="en-US" dirty="0"/>
              <a:t>, </a:t>
            </a:r>
            <a:r>
              <a:rPr lang="en-US" dirty="0" err="1"/>
              <a:t>Judaizers</a:t>
            </a:r>
            <a:r>
              <a:rPr lang="en-US" dirty="0"/>
              <a:t> taught, “Unless you are circumcised according to the custom of Moses, you cannot be saved” (Acts 15:1).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Judaizers</a:t>
            </a:r>
            <a:r>
              <a:rPr lang="en-US" dirty="0"/>
              <a:t> challenged Paul’s authority as an </a:t>
            </a:r>
            <a:r>
              <a:rPr lang="en-US" dirty="0" smtClean="0"/>
              <a:t>apostle, in order to discredit his teachings.</a:t>
            </a:r>
            <a:endParaRPr lang="en-US" dirty="0"/>
          </a:p>
          <a:p>
            <a:pPr lvl="1"/>
            <a:r>
              <a:rPr lang="en-US" dirty="0" smtClean="0"/>
              <a:t>Paul </a:t>
            </a:r>
            <a:r>
              <a:rPr lang="en-US" dirty="0"/>
              <a:t>wrote Galatians to confront these false teachers and the damage they were causing in the church.</a:t>
            </a:r>
          </a:p>
          <a:p>
            <a:pPr lvl="2"/>
            <a:r>
              <a:rPr lang="en-US" dirty="0"/>
              <a:t>These false teachers were “false brethren” (2:4), who were troubling the church and seeking to bring it “into bondage.”</a:t>
            </a:r>
          </a:p>
          <a:p>
            <a:pPr lvl="2"/>
            <a:r>
              <a:rPr lang="en-US" dirty="0" smtClean="0"/>
              <a:t>Christianity </a:t>
            </a:r>
            <a:r>
              <a:rPr lang="en-US" dirty="0"/>
              <a:t>cannot be mixed with another philosophy or religion, including Judaism.</a:t>
            </a:r>
          </a:p>
          <a:p>
            <a:pPr marL="741363" lvl="1" indent="-284163"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4163" indent="-284163">
              <a:buSzPct val="100000"/>
            </a:pPr>
            <a:r>
              <a:rPr lang="en-US" dirty="0" smtClean="0"/>
              <a:t>Theme of the </a:t>
            </a:r>
            <a:r>
              <a:rPr lang="en-US" dirty="0" smtClean="0"/>
              <a:t>Book</a:t>
            </a:r>
          </a:p>
          <a:p>
            <a:pPr lvl="1"/>
            <a:r>
              <a:rPr lang="en-US" dirty="0" smtClean="0"/>
              <a:t>True </a:t>
            </a:r>
            <a:r>
              <a:rPr lang="en-US" dirty="0"/>
              <a:t>liberty is found only in </a:t>
            </a:r>
            <a:r>
              <a:rPr lang="en-US" dirty="0" smtClean="0"/>
              <a:t>Christ.</a:t>
            </a:r>
          </a:p>
          <a:p>
            <a:pPr lvl="1"/>
            <a:r>
              <a:rPr lang="en-US" dirty="0" smtClean="0"/>
              <a:t>Returning </a:t>
            </a:r>
            <a:r>
              <a:rPr lang="en-US" dirty="0"/>
              <a:t>to the old law would place </a:t>
            </a:r>
            <a:r>
              <a:rPr lang="en-US" dirty="0" smtClean="0"/>
              <a:t>under </a:t>
            </a:r>
            <a:r>
              <a:rPr lang="en-US" dirty="0"/>
              <a:t>bondage again.  </a:t>
            </a:r>
            <a:endParaRPr lang="en-US" dirty="0" smtClean="0"/>
          </a:p>
          <a:p>
            <a:pPr lvl="1"/>
            <a:r>
              <a:rPr lang="en-US" dirty="0" smtClean="0"/>
              <a:t>Stand </a:t>
            </a:r>
            <a:r>
              <a:rPr lang="en-US" dirty="0"/>
              <a:t>fast in the liberty of Christ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 is justified through faith in Christ Jesus apart from circumcision and the works </a:t>
            </a:r>
            <a:r>
              <a:rPr lang="en-US" smtClean="0"/>
              <a:t>of the Law of Moses.</a:t>
            </a:r>
            <a:endParaRPr lang="en-US" dirty="0"/>
          </a:p>
          <a:p>
            <a:pPr marL="741363" lvl="1" indent="-284163"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95</Words>
  <Application>Microsoft Office PowerPoint</Application>
  <PresentationFormat>On-screen Show (4:3)</PresentationFormat>
  <Paragraphs>22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Office Theme</vt:lpstr>
      <vt:lpstr>PowerPoint Presentation</vt:lpstr>
      <vt:lpstr>Introduction to the Book</vt:lpstr>
      <vt:lpstr>PowerPoint Presentation</vt:lpstr>
      <vt:lpstr>PowerPoint Presentation</vt:lpstr>
      <vt:lpstr>Introduction to the Book</vt:lpstr>
      <vt:lpstr>Introduction to the Book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8</cp:revision>
  <dcterms:created xsi:type="dcterms:W3CDTF">2015-07-08T13:58:34Z</dcterms:created>
  <dcterms:modified xsi:type="dcterms:W3CDTF">2015-07-08T20:19:51Z</dcterms:modified>
</cp:coreProperties>
</file>