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7" r:id="rId13"/>
    <p:sldId id="268" r:id="rId14"/>
    <p:sldId id="269" r:id="rId15"/>
    <p:sldId id="270" r:id="rId16"/>
    <p:sldId id="271" r:id="rId17"/>
    <p:sldId id="273" r:id="rId18"/>
    <p:sldId id="274" r:id="rId19"/>
    <p:sldId id="275" r:id="rId20"/>
    <p:sldId id="276" r:id="rId21"/>
    <p:sldId id="278" r:id="rId22"/>
    <p:sldId id="277"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0" autoAdjust="0"/>
    <p:restoredTop sz="86410" autoAdjust="0"/>
  </p:normalViewPr>
  <p:slideViewPr>
    <p:cSldViewPr snapToGrid="0">
      <p:cViewPr varScale="1">
        <p:scale>
          <a:sx n="98" d="100"/>
          <a:sy n="98" d="100"/>
        </p:scale>
        <p:origin x="228" y="108"/>
      </p:cViewPr>
      <p:guideLst/>
    </p:cSldViewPr>
  </p:slideViewPr>
  <p:outlineViewPr>
    <p:cViewPr>
      <p:scale>
        <a:sx n="33" d="100"/>
        <a:sy n="33" d="100"/>
      </p:scale>
      <p:origin x="0" y="-1687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EFE4BE0-45F4-44F5-9213-659912FB81A7}"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B1A89-7714-4451-967E-D5EB4190E3BE}"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9001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FE4BE0-45F4-44F5-9213-659912FB81A7}"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2157347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FE4BE0-45F4-44F5-9213-659912FB81A7}"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3475362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FE4BE0-45F4-44F5-9213-659912FB81A7}"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521568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FE4BE0-45F4-44F5-9213-659912FB81A7}" type="datetimeFigureOut">
              <a:rPr lang="en-US" smtClean="0"/>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2533288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EFE4BE0-45F4-44F5-9213-659912FB81A7}"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71589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FE4BE0-45F4-44F5-9213-659912FB81A7}" type="datetimeFigureOut">
              <a:rPr lang="en-US" smtClean="0"/>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30613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FE4BE0-45F4-44F5-9213-659912FB81A7}" type="datetimeFigureOut">
              <a:rPr lang="en-US" smtClean="0"/>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3916627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E4BE0-45F4-44F5-9213-659912FB81A7}" type="datetimeFigureOut">
              <a:rPr lang="en-US" smtClean="0"/>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380259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E4BE0-45F4-44F5-9213-659912FB81A7}"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1556924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FE4BE0-45F4-44F5-9213-659912FB81A7}" type="datetimeFigureOut">
              <a:rPr lang="en-US" smtClean="0"/>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DB1A89-7714-4451-967E-D5EB4190E3BE}" type="slidenum">
              <a:rPr lang="en-US" smtClean="0"/>
              <a:t>‹#›</a:t>
            </a:fld>
            <a:endParaRPr lang="en-US"/>
          </a:p>
        </p:txBody>
      </p:sp>
    </p:spTree>
    <p:extLst>
      <p:ext uri="{BB962C8B-B14F-4D97-AF65-F5344CB8AC3E}">
        <p14:creationId xmlns:p14="http://schemas.microsoft.com/office/powerpoint/2010/main" val="96059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E4BE0-45F4-44F5-9213-659912FB81A7}" type="datetimeFigureOut">
              <a:rPr lang="en-US" smtClean="0"/>
              <a:t>6/18/2014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DB1A89-7714-4451-967E-D5EB4190E3BE}" type="slidenum">
              <a:rPr lang="en-US" smtClean="0"/>
              <a:t>‹#›</a:t>
            </a:fld>
            <a:endParaRPr lang="en-US"/>
          </a:p>
        </p:txBody>
      </p:sp>
    </p:spTree>
    <p:extLst>
      <p:ext uri="{BB962C8B-B14F-4D97-AF65-F5344CB8AC3E}">
        <p14:creationId xmlns:p14="http://schemas.microsoft.com/office/powerpoint/2010/main" val="2365085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25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rPr>
              <a:t>Physical Evidence </a:t>
            </a:r>
            <a: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t>for</a:t>
            </a:r>
            <a:r>
              <a:rPr lang="en-US" dirty="0" smtClean="0">
                <a:solidFill>
                  <a:schemeClr val="bg1"/>
                </a:solidFill>
                <a:effectLst>
                  <a:outerShdw blurRad="50800" dist="50800" dir="2700000" algn="ctr" rotWithShape="0">
                    <a:schemeClr val="tx1"/>
                  </a:outerShdw>
                </a:effectLst>
                <a:latin typeface="Lithos Pro Regular" panose="04020505030E02020A04" pitchFamily="82" charset="0"/>
              </a:rPr>
              <a:t/>
            </a:r>
            <a:br>
              <a:rPr lang="en-US"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t>The Coexistence of Dinosaurs &amp; Humans</a:t>
            </a:r>
            <a:b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1300" dirty="0" smtClean="0">
                <a:solidFill>
                  <a:schemeClr val="bg1"/>
                </a:solidFill>
                <a:effectLst>
                  <a:outerShdw blurRad="50800" dist="50800" dir="2700000" algn="ctr" rotWithShape="0">
                    <a:schemeClr val="tx1"/>
                  </a:outerShdw>
                </a:effectLst>
                <a:latin typeface="Lithos Pro Regular" panose="04020505030E02020A04" pitchFamily="82" charset="0"/>
              </a:rPr>
              <a:t/>
            </a:r>
            <a:br>
              <a:rPr lang="en-US" sz="1300"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3300" b="1" dirty="0" smtClean="0">
                <a:solidFill>
                  <a:schemeClr val="bg1"/>
                </a:solidFill>
                <a:effectLst>
                  <a:outerShdw blurRad="50800" dist="50800" dir="2700000" algn="ctr" rotWithShape="0">
                    <a:schemeClr val="tx1"/>
                  </a:outerShdw>
                </a:effectLst>
                <a:latin typeface="Lithos Pro Regular" panose="04020505030E02020A04" pitchFamily="82" charset="0"/>
              </a:rPr>
              <a:t>Dinosaur Illustrations</a:t>
            </a:r>
            <a:endParaRPr lang="en-US" sz="3300" b="1" dirty="0">
              <a:solidFill>
                <a:schemeClr val="bg1"/>
              </a:solidFill>
              <a:effectLst>
                <a:outerShdw blurRad="50800" dist="50800" dir="2700000" algn="ctr" rotWithShape="0">
                  <a:schemeClr val="tx1"/>
                </a:outerShdw>
              </a:effectLst>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FFFF00"/>
                </a:solidFill>
                <a:effectLst>
                  <a:outerShdw blurRad="50800" dist="50800" dir="2700000" algn="ctr" rotWithShape="0">
                    <a:schemeClr val="tx1"/>
                  </a:outerShdw>
                </a:effectLst>
              </a:rPr>
              <a:t>Petroglyph at Natural Bridges Monument (Utah)</a:t>
            </a:r>
          </a:p>
          <a:p>
            <a:pPr lvl="1">
              <a:buFont typeface="Calibri" panose="020F0502020204030204" pitchFamily="34" charset="0"/>
              <a:buChar char="–"/>
            </a:pPr>
            <a:r>
              <a:rPr lang="en-US" b="1" dirty="0" smtClean="0">
                <a:ln w="3175">
                  <a:solidFill>
                    <a:schemeClr val="tx1"/>
                  </a:solidFill>
                </a:ln>
                <a:solidFill>
                  <a:schemeClr val="bg1"/>
                </a:solidFill>
                <a:effectLst>
                  <a:outerShdw blurRad="50800" dist="50800" dir="2700000" algn="ctr" rotWithShape="0">
                    <a:schemeClr val="tx1"/>
                  </a:outerShdw>
                </a:effectLst>
              </a:rPr>
              <a:t>Work </a:t>
            </a:r>
            <a:r>
              <a:rPr lang="en-US" b="1" dirty="0">
                <a:ln w="3175">
                  <a:solidFill>
                    <a:schemeClr val="tx1"/>
                  </a:solidFill>
                </a:ln>
                <a:solidFill>
                  <a:schemeClr val="bg1"/>
                </a:solidFill>
                <a:effectLst>
                  <a:outerShdw blurRad="50800" dist="50800" dir="2700000" algn="ctr" rotWithShape="0">
                    <a:schemeClr val="tx1"/>
                  </a:outerShdw>
                </a:effectLst>
              </a:rPr>
              <a:t>of the Anasazi Indians </a:t>
            </a:r>
            <a:r>
              <a:rPr lang="en-US" b="1" dirty="0" smtClean="0">
                <a:ln w="3175">
                  <a:solidFill>
                    <a:schemeClr val="tx1"/>
                  </a:solidFill>
                </a:ln>
                <a:solidFill>
                  <a:schemeClr val="bg1"/>
                </a:solidFill>
                <a:effectLst>
                  <a:outerShdw blurRad="50800" dist="50800" dir="2700000" algn="ctr" rotWithShape="0">
                    <a:schemeClr val="tx1"/>
                  </a:outerShdw>
                </a:effectLst>
              </a:rPr>
              <a:t>(</a:t>
            </a:r>
            <a:r>
              <a:rPr lang="en-US" b="1" dirty="0">
                <a:ln w="3175">
                  <a:solidFill>
                    <a:schemeClr val="tx1"/>
                  </a:solidFill>
                </a:ln>
                <a:solidFill>
                  <a:schemeClr val="bg1"/>
                </a:solidFill>
                <a:effectLst>
                  <a:outerShdw blurRad="50800" dist="50800" dir="2700000" algn="ctr" rotWithShape="0">
                    <a:schemeClr val="tx1"/>
                  </a:outerShdw>
                </a:effectLst>
              </a:rPr>
              <a:t>from 400-1400 AD</a:t>
            </a:r>
            <a:r>
              <a:rPr lang="en-US" b="1" dirty="0" smtClean="0">
                <a:ln w="3175">
                  <a:solidFill>
                    <a:schemeClr val="tx1"/>
                  </a:solidFill>
                </a:ln>
                <a:solidFill>
                  <a:schemeClr val="bg1"/>
                </a:solidFill>
                <a:effectLst>
                  <a:outerShdw blurRad="50800" dist="50800" dir="2700000" algn="ctr" rotWithShape="0">
                    <a:schemeClr val="tx1"/>
                  </a:outerShdw>
                </a:effectLst>
              </a:rPr>
              <a:t>)</a:t>
            </a:r>
          </a:p>
          <a:p>
            <a:pPr lvl="1">
              <a:buFont typeface="Calibri" panose="020F0502020204030204" pitchFamily="34" charset="0"/>
              <a:buChar char="–"/>
            </a:pPr>
            <a:r>
              <a:rPr lang="en-US" b="1" dirty="0" smtClean="0">
                <a:ln w="3175">
                  <a:solidFill>
                    <a:schemeClr val="tx1"/>
                  </a:solidFill>
                </a:ln>
                <a:solidFill>
                  <a:schemeClr val="bg1"/>
                </a:solidFill>
                <a:effectLst>
                  <a:outerShdw blurRad="50800" dist="50800" dir="2700000" algn="ctr" rotWithShape="0">
                    <a:schemeClr val="tx1"/>
                  </a:outerShdw>
                </a:effectLst>
              </a:rPr>
              <a:t>45 miles away, fossils have been found of a Brontosaurus</a:t>
            </a:r>
            <a:endParaRPr lang="en-US" b="1" dirty="0">
              <a:ln w="3175">
                <a:solidFill>
                  <a:schemeClr val="tx1"/>
                </a:solidFill>
              </a:ln>
              <a:solidFill>
                <a:schemeClr val="bg1"/>
              </a:solidFill>
              <a:effectLst>
                <a:outerShdw blurRad="50800" dist="50800" dir="2700000" algn="ctr" rotWithShape="0">
                  <a:schemeClr val="tx1"/>
                </a:outerShdw>
              </a:effectLst>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817" y="2538782"/>
            <a:ext cx="6010183" cy="4507637"/>
          </a:xfrm>
          <a:prstGeom prst="rect">
            <a:avLst/>
          </a:prstGeom>
        </p:spPr>
      </p:pic>
      <p:sp>
        <p:nvSpPr>
          <p:cNvPr id="7" name="TextBox 6"/>
          <p:cNvSpPr txBox="1"/>
          <p:nvPr/>
        </p:nvSpPr>
        <p:spPr>
          <a:xfrm>
            <a:off x="133165" y="3364632"/>
            <a:ext cx="2858610" cy="3416320"/>
          </a:xfrm>
          <a:prstGeom prst="rect">
            <a:avLst/>
          </a:prstGeom>
          <a:solidFill>
            <a:schemeClr val="tx1">
              <a:alpha val="50000"/>
            </a:schemeClr>
          </a:solidFill>
          <a:ln>
            <a:solidFill>
              <a:schemeClr val="bg1"/>
            </a:solidFill>
            <a:prstDash val="dash"/>
          </a:ln>
        </p:spPr>
        <p:txBody>
          <a:bodyPr wrap="square" rtlCol="0">
            <a:spAutoFit/>
          </a:bodyPr>
          <a:lstStyle/>
          <a:p>
            <a:r>
              <a:rPr lang="en-US" sz="2400" b="1" dirty="0" smtClean="0">
                <a:solidFill>
                  <a:schemeClr val="bg1"/>
                </a:solidFill>
                <a:effectLst>
                  <a:outerShdw blurRad="50800" dist="50800" dir="2700000" algn="ctr" rotWithShape="0">
                    <a:schemeClr val="tx1"/>
                  </a:outerShdw>
                </a:effectLst>
              </a:rPr>
              <a:t>Dennis </a:t>
            </a:r>
            <a:r>
              <a:rPr lang="en-US" sz="2400" b="1" dirty="0" err="1" smtClean="0">
                <a:solidFill>
                  <a:schemeClr val="bg1"/>
                </a:solidFill>
                <a:effectLst>
                  <a:outerShdw blurRad="50800" dist="50800" dir="2700000" algn="ctr" rotWithShape="0">
                    <a:schemeClr val="tx1"/>
                  </a:outerShdw>
                </a:effectLst>
              </a:rPr>
              <a:t>Flifer</a:t>
            </a:r>
            <a:r>
              <a:rPr lang="en-US" sz="2400" b="1" dirty="0" smtClean="0">
                <a:solidFill>
                  <a:schemeClr val="bg1"/>
                </a:solidFill>
                <a:effectLst>
                  <a:outerShdw blurRad="50800" dist="50800" dir="2700000" algn="ctr" rotWithShape="0">
                    <a:schemeClr val="tx1"/>
                  </a:outerShdw>
                </a:effectLst>
              </a:rPr>
              <a:t>: </a:t>
            </a:r>
            <a:br>
              <a:rPr lang="en-US" sz="2400" b="1" dirty="0" smtClean="0">
                <a:solidFill>
                  <a:schemeClr val="bg1"/>
                </a:solidFill>
                <a:effectLst>
                  <a:outerShdw blurRad="50800" dist="50800" dir="2700000" algn="ctr" rotWithShape="0">
                    <a:schemeClr val="tx1"/>
                  </a:outerShdw>
                </a:effectLst>
              </a:rPr>
            </a:br>
            <a:r>
              <a:rPr lang="en-US" sz="2400" b="1" dirty="0" smtClean="0">
                <a:solidFill>
                  <a:schemeClr val="bg1"/>
                </a:solidFill>
                <a:effectLst>
                  <a:outerShdw blurRad="50800" dist="50800" dir="2700000" algn="ctr" rotWithShape="0">
                    <a:schemeClr val="tx1"/>
                  </a:outerShdw>
                </a:effectLst>
              </a:rPr>
              <a:t>“One of the most curious designs is a petroglyph that resembles a dinosaur, which is apparently of Anasazi origin based on its </a:t>
            </a:r>
            <a:r>
              <a:rPr lang="en-US" sz="2400" b="1" dirty="0" err="1" smtClean="0">
                <a:solidFill>
                  <a:schemeClr val="bg1"/>
                </a:solidFill>
                <a:effectLst>
                  <a:outerShdw blurRad="50800" dist="50800" dir="2700000" algn="ctr" rotWithShape="0">
                    <a:schemeClr val="tx1"/>
                  </a:outerShdw>
                </a:effectLst>
              </a:rPr>
              <a:t>patination</a:t>
            </a:r>
            <a:r>
              <a:rPr lang="en-US" sz="2400" b="1" dirty="0" smtClean="0">
                <a:solidFill>
                  <a:schemeClr val="bg1"/>
                </a:solidFill>
                <a:effectLst>
                  <a:outerShdw blurRad="50800" dist="50800" dir="2700000" algn="ctr" rotWithShape="0">
                    <a:schemeClr val="tx1"/>
                  </a:outerShdw>
                </a:effectLst>
              </a:rPr>
              <a:t>.”</a:t>
            </a:r>
            <a:endParaRPr lang="en-US" sz="2400" b="1" dirty="0">
              <a:solidFill>
                <a:schemeClr val="bg1"/>
              </a:solidFill>
              <a:effectLst>
                <a:outerShdw blurRad="50800" dist="50800" dir="2700000" algn="ctr" rotWithShape="0">
                  <a:schemeClr val="tx1"/>
                </a:outerShdw>
              </a:effectLst>
            </a:endParaRPr>
          </a:p>
        </p:txBody>
      </p:sp>
    </p:spTree>
    <p:extLst>
      <p:ext uri="{BB962C8B-B14F-4D97-AF65-F5344CB8AC3E}">
        <p14:creationId xmlns:p14="http://schemas.microsoft.com/office/powerpoint/2010/main" val="22861133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5799" b="5890"/>
          <a:stretch/>
        </p:blipFill>
        <p:spPr>
          <a:xfrm>
            <a:off x="1" y="0"/>
            <a:ext cx="9152878" cy="6858000"/>
          </a:xfrm>
          <a:prstGeom prst="rect">
            <a:avLst/>
          </a:pr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50000"/>
          <a:stretch/>
        </p:blipFill>
        <p:spPr>
          <a:xfrm>
            <a:off x="4784203" y="0"/>
            <a:ext cx="4402327" cy="6858000"/>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rPr>
              <a:t>Physical Evidence </a:t>
            </a:r>
            <a: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t>for</a:t>
            </a:r>
            <a:r>
              <a:rPr lang="en-US" dirty="0" smtClean="0">
                <a:solidFill>
                  <a:schemeClr val="bg1"/>
                </a:solidFill>
                <a:effectLst>
                  <a:outerShdw blurRad="50800" dist="50800" dir="2700000" algn="ctr" rotWithShape="0">
                    <a:schemeClr val="tx1"/>
                  </a:outerShdw>
                </a:effectLst>
                <a:latin typeface="Lithos Pro Regular" panose="04020505030E02020A04" pitchFamily="82" charset="0"/>
              </a:rPr>
              <a:t/>
            </a:r>
            <a:br>
              <a:rPr lang="en-US"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t>The Coexistence of Dinosaurs &amp; Humans</a:t>
            </a:r>
            <a:b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1300" dirty="0" smtClean="0">
                <a:solidFill>
                  <a:schemeClr val="bg1"/>
                </a:solidFill>
                <a:effectLst>
                  <a:outerShdw blurRad="50800" dist="50800" dir="2700000" algn="ctr" rotWithShape="0">
                    <a:schemeClr val="tx1"/>
                  </a:outerShdw>
                </a:effectLst>
                <a:latin typeface="Lithos Pro Regular" panose="04020505030E02020A04" pitchFamily="82" charset="0"/>
              </a:rPr>
              <a:t/>
            </a:r>
            <a:br>
              <a:rPr lang="en-US" sz="1300"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3300" b="1" dirty="0" smtClean="0">
                <a:solidFill>
                  <a:schemeClr val="bg1"/>
                </a:solidFill>
                <a:effectLst>
                  <a:outerShdw blurRad="50800" dist="50800" dir="2700000" algn="ctr" rotWithShape="0">
                    <a:schemeClr val="tx1"/>
                  </a:outerShdw>
                </a:effectLst>
                <a:latin typeface="Lithos Pro Regular" panose="04020505030E02020A04" pitchFamily="82" charset="0"/>
              </a:rPr>
              <a:t>Dinosaur Illustrations</a:t>
            </a:r>
            <a:endParaRPr lang="en-US" sz="3300" b="1" dirty="0">
              <a:solidFill>
                <a:schemeClr val="bg1"/>
              </a:solidFill>
              <a:effectLst>
                <a:outerShdw blurRad="50800" dist="50800" dir="2700000" algn="ctr" rotWithShape="0">
                  <a:schemeClr val="tx1"/>
                </a:outerShdw>
              </a:effectLst>
              <a:latin typeface="Lithos Pro Regular" panose="04020505030E02020A04" pitchFamily="8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8926" y="2739656"/>
            <a:ext cx="6177516" cy="4118344"/>
          </a:xfrm>
          <a:prstGeom prst="rect">
            <a:avLst/>
          </a:prstGeom>
        </p:spPr>
      </p:pic>
      <p:sp>
        <p:nvSpPr>
          <p:cNvPr id="3" name="Content Placeholder 2"/>
          <p:cNvSpPr>
            <a:spLocks noGrp="1"/>
          </p:cNvSpPr>
          <p:nvPr>
            <p:ph idx="1"/>
          </p:nvPr>
        </p:nvSpPr>
        <p:spPr>
          <a:xfrm>
            <a:off x="239697" y="1775534"/>
            <a:ext cx="8904302" cy="5082466"/>
          </a:xfrm>
        </p:spPr>
        <p:txBody>
          <a:bodyPr/>
          <a:lstStyle/>
          <a:p>
            <a:r>
              <a:rPr lang="en-US" b="1" dirty="0" smtClean="0">
                <a:solidFill>
                  <a:srgbClr val="FFFF00"/>
                </a:solidFill>
                <a:effectLst>
                  <a:outerShdw blurRad="50800" dist="50800" dir="2700000" algn="ctr" rotWithShape="0">
                    <a:schemeClr val="tx1"/>
                  </a:outerShdw>
                </a:effectLst>
              </a:rPr>
              <a:t>Rock Carving in Ancient Cambodian Temple (SE Asia)</a:t>
            </a:r>
          </a:p>
          <a:p>
            <a:pPr lvl="1">
              <a:buFont typeface="Calibri" panose="020F0502020204030204" pitchFamily="34" charset="0"/>
              <a:buChar char="–"/>
            </a:pPr>
            <a:r>
              <a:rPr lang="en-US" b="1" dirty="0" smtClean="0">
                <a:ln w="3175">
                  <a:noFill/>
                </a:ln>
                <a:solidFill>
                  <a:schemeClr val="bg1"/>
                </a:solidFill>
                <a:effectLst>
                  <a:outerShdw blurRad="50800" dist="50800" dir="2700000" algn="ctr" rotWithShape="0">
                    <a:schemeClr val="tx1"/>
                  </a:outerShdw>
                </a:effectLst>
              </a:rPr>
              <a:t>Built </a:t>
            </a:r>
            <a:r>
              <a:rPr lang="en-US" b="1" dirty="0">
                <a:ln w="3175">
                  <a:noFill/>
                </a:ln>
                <a:solidFill>
                  <a:schemeClr val="bg1"/>
                </a:solidFill>
                <a:effectLst>
                  <a:outerShdw blurRad="50800" dist="50800" dir="2700000" algn="ctr" rotWithShape="0">
                    <a:schemeClr val="tx1"/>
                  </a:outerShdw>
                </a:effectLst>
              </a:rPr>
              <a:t>by King </a:t>
            </a:r>
            <a:r>
              <a:rPr lang="en-US" b="1" dirty="0" err="1">
                <a:ln w="3175">
                  <a:noFill/>
                </a:ln>
                <a:solidFill>
                  <a:schemeClr val="bg1"/>
                </a:solidFill>
                <a:effectLst>
                  <a:outerShdw blurRad="50800" dist="50800" dir="2700000" algn="ctr" rotWithShape="0">
                    <a:schemeClr val="tx1"/>
                  </a:outerShdw>
                </a:effectLst>
              </a:rPr>
              <a:t>Jayavarman</a:t>
            </a:r>
            <a:r>
              <a:rPr lang="en-US" b="1" dirty="0">
                <a:ln w="3175">
                  <a:noFill/>
                </a:ln>
                <a:solidFill>
                  <a:schemeClr val="bg1"/>
                </a:solidFill>
                <a:effectLst>
                  <a:outerShdw blurRad="50800" dist="50800" dir="2700000" algn="ctr" rotWithShape="0">
                    <a:schemeClr val="tx1"/>
                  </a:outerShdw>
                </a:effectLst>
              </a:rPr>
              <a:t> VII </a:t>
            </a:r>
            <a:r>
              <a:rPr lang="en-US" b="1" dirty="0" smtClean="0">
                <a:ln w="3175">
                  <a:noFill/>
                </a:ln>
                <a:solidFill>
                  <a:schemeClr val="bg1"/>
                </a:solidFill>
                <a:effectLst>
                  <a:outerShdw blurRad="50800" dist="50800" dir="2700000" algn="ctr" rotWithShape="0">
                    <a:schemeClr val="tx1"/>
                  </a:outerShdw>
                </a:effectLst>
              </a:rPr>
              <a:t>in </a:t>
            </a:r>
            <a:r>
              <a:rPr lang="en-US" b="1" dirty="0">
                <a:ln w="3175">
                  <a:noFill/>
                </a:ln>
                <a:solidFill>
                  <a:schemeClr val="bg1"/>
                </a:solidFill>
                <a:effectLst>
                  <a:outerShdw blurRad="50800" dist="50800" dir="2700000" algn="ctr" rotWithShape="0">
                    <a:schemeClr val="tx1"/>
                  </a:outerShdw>
                </a:effectLst>
              </a:rPr>
              <a:t>1186 </a:t>
            </a:r>
            <a:r>
              <a:rPr lang="en-US" b="1" dirty="0" smtClean="0">
                <a:ln w="3175">
                  <a:noFill/>
                </a:ln>
                <a:solidFill>
                  <a:schemeClr val="bg1"/>
                </a:solidFill>
                <a:effectLst>
                  <a:outerShdw blurRad="50800" dist="50800" dir="2700000" algn="ctr" rotWithShape="0">
                    <a:schemeClr val="tx1"/>
                  </a:outerShdw>
                </a:effectLst>
              </a:rPr>
              <a:t>A.D. </a:t>
            </a:r>
          </a:p>
          <a:p>
            <a:pPr lvl="1">
              <a:buFont typeface="Calibri" panose="020F0502020204030204" pitchFamily="34" charset="0"/>
              <a:buChar char="–"/>
            </a:pPr>
            <a:r>
              <a:rPr lang="en-US" b="1" dirty="0" smtClean="0">
                <a:ln w="3175">
                  <a:noFill/>
                </a:ln>
                <a:solidFill>
                  <a:schemeClr val="bg1"/>
                </a:solidFill>
                <a:effectLst>
                  <a:outerShdw blurRad="50800" dist="50800" dir="2700000" algn="ctr" rotWithShape="0">
                    <a:schemeClr val="tx1"/>
                  </a:outerShdw>
                </a:effectLst>
              </a:rPr>
              <a:t>600 years before we learned about dinosaurs from fossil record</a:t>
            </a:r>
            <a:endParaRPr lang="en-US" b="1" dirty="0">
              <a:ln w="3175">
                <a:noFill/>
              </a:ln>
              <a:solidFill>
                <a:schemeClr val="bg1"/>
              </a:solidFill>
              <a:effectLst>
                <a:outerShdw blurRad="50800" dist="50800" dir="2700000" algn="ctr" rotWithShape="0">
                  <a:schemeClr val="tx1"/>
                </a:outerShdw>
              </a:effectLst>
            </a:endParaRPr>
          </a:p>
        </p:txBody>
      </p:sp>
      <p:sp>
        <p:nvSpPr>
          <p:cNvPr id="7" name="TextBox 6"/>
          <p:cNvSpPr txBox="1"/>
          <p:nvPr/>
        </p:nvSpPr>
        <p:spPr>
          <a:xfrm>
            <a:off x="86085" y="3205147"/>
            <a:ext cx="4048206" cy="3416320"/>
          </a:xfrm>
          <a:prstGeom prst="rect">
            <a:avLst/>
          </a:prstGeom>
          <a:solidFill>
            <a:schemeClr val="tx1">
              <a:alpha val="50000"/>
            </a:schemeClr>
          </a:solidFill>
          <a:ln>
            <a:solidFill>
              <a:schemeClr val="bg1"/>
            </a:solidFill>
            <a:prstDash val="dash"/>
          </a:ln>
        </p:spPr>
        <p:txBody>
          <a:bodyPr wrap="square" rtlCol="0">
            <a:spAutoFit/>
          </a:bodyPr>
          <a:lstStyle/>
          <a:p>
            <a:r>
              <a:rPr lang="en-US" sz="2400" b="1" dirty="0" smtClean="0">
                <a:solidFill>
                  <a:schemeClr val="bg1"/>
                </a:solidFill>
                <a:effectLst>
                  <a:outerShdw blurRad="50800" dist="50800" dir="2700000" algn="ctr" rotWithShape="0">
                    <a:schemeClr val="tx1"/>
                  </a:outerShdw>
                </a:effectLst>
              </a:rPr>
              <a:t>Claude Jacques and Michael Freeman, </a:t>
            </a:r>
            <a:r>
              <a:rPr lang="en-US" sz="2400" b="1" i="1" dirty="0" smtClean="0">
                <a:solidFill>
                  <a:schemeClr val="bg1"/>
                </a:solidFill>
                <a:effectLst>
                  <a:outerShdw blurRad="50800" dist="50800" dir="2700000" algn="ctr" rotWithShape="0">
                    <a:schemeClr val="tx1"/>
                  </a:outerShdw>
                </a:effectLst>
              </a:rPr>
              <a:t>Angkor: Cities and Temples</a:t>
            </a:r>
            <a:r>
              <a:rPr lang="en-US" sz="2400" b="1" dirty="0" smtClean="0">
                <a:solidFill>
                  <a:schemeClr val="bg1"/>
                </a:solidFill>
                <a:effectLst>
                  <a:outerShdw blurRad="50800" dist="50800" dir="2700000" algn="ctr" rotWithShape="0">
                    <a:schemeClr val="tx1"/>
                  </a:outerShdw>
                </a:effectLst>
              </a:rPr>
              <a:t>:   “Roundels on pilasters on the south side of the west entrance are unusual in design.  IN particular…an animal which bears a striking resemblance to a stegosaurus.”</a:t>
            </a:r>
            <a:endParaRPr lang="en-US" sz="2400" b="1" dirty="0">
              <a:solidFill>
                <a:schemeClr val="bg1"/>
              </a:solidFill>
              <a:effectLst>
                <a:outerShdw blurRad="50800" dist="50800" dir="2700000" algn="ctr" rotWithShape="0">
                  <a:schemeClr val="tx1"/>
                </a:outerShdw>
              </a:effectLst>
            </a:endParaRPr>
          </a:p>
        </p:txBody>
      </p:sp>
    </p:spTree>
    <p:extLst>
      <p:ext uri="{BB962C8B-B14F-4D97-AF65-F5344CB8AC3E}">
        <p14:creationId xmlns:p14="http://schemas.microsoft.com/office/powerpoint/2010/main" val="329132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gtEl>
                                        <p:attrNameLst>
                                          <p:attrName>style.opacity</p:attrName>
                                        </p:attrNameLst>
                                      </p:cBhvr>
                                      <p:to>
                                        <p:strVal val="0.25"/>
                                      </p:to>
                                    </p:set>
                                    <p:animEffect filter="image" prLst="opacity: 0.25">
                                      <p:cBhvr rctx="IE">
                                        <p:cTn id="7" dur="indefinite"/>
                                        <p:tgtEl>
                                          <p:spTgt spid="5"/>
                                        </p:tgtEl>
                                      </p:cBhvr>
                                    </p:animEffect>
                                  </p:childTnLst>
                                </p:cTn>
                              </p:par>
                            </p:childTnLst>
                          </p:cTn>
                        </p:par>
                        <p:par>
                          <p:cTn id="8" fill="hold">
                            <p:stCondLst>
                              <p:cond delay="0"/>
                            </p:stCondLst>
                            <p:childTnLst>
                              <p:par>
                                <p:cTn id="9" presetID="22" presetClass="entr" presetSubtype="8"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par>
                                <p:cTn id="12" presetID="22" presetClass="entr" presetSubtype="8"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wipe(left)">
                                      <p:cBhvr>
                                        <p:cTn id="3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2637" y="1266293"/>
            <a:ext cx="3257341" cy="2701210"/>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Physical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Illustrations</a:t>
            </a:r>
            <a:endParaRPr lang="en-US" sz="3300" b="1" dirty="0">
              <a:latin typeface="Lithos Pro Regular" panose="04020505030E02020A04" pitchFamily="8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4168" y="4008473"/>
            <a:ext cx="2857500" cy="274320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28" y="3902148"/>
            <a:ext cx="3792046" cy="2955851"/>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8778" y="3505541"/>
            <a:ext cx="4281378" cy="3211034"/>
          </a:xfrm>
          <a:prstGeom prst="rect">
            <a:avLst/>
          </a:prstGeom>
        </p:spPr>
      </p:pic>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Ica Burial Stones (Peru)</a:t>
            </a:r>
          </a:p>
          <a:p>
            <a:pPr lvl="1">
              <a:buFont typeface="Calibri" panose="020F0502020204030204" pitchFamily="34" charset="0"/>
              <a:buChar char="–"/>
            </a:pPr>
            <a:r>
              <a:rPr lang="en-US" b="1" dirty="0" smtClean="0">
                <a:ln w="3175">
                  <a:noFill/>
                </a:ln>
              </a:rPr>
              <a:t>Over 11,000 stones have been found</a:t>
            </a:r>
          </a:p>
          <a:p>
            <a:pPr lvl="1">
              <a:buFont typeface="Calibri" panose="020F0502020204030204" pitchFamily="34" charset="0"/>
              <a:buChar char="–"/>
            </a:pPr>
            <a:r>
              <a:rPr lang="en-US" b="1" dirty="0">
                <a:ln w="3175">
                  <a:noFill/>
                </a:ln>
              </a:rPr>
              <a:t>Nearly 1/3 specific types of dinosaurs </a:t>
            </a:r>
            <a:endParaRPr lang="en-US" b="1" dirty="0" smtClean="0">
              <a:ln w="3175">
                <a:noFill/>
              </a:ln>
            </a:endParaRPr>
          </a:p>
          <a:p>
            <a:pPr lvl="1">
              <a:buFont typeface="Calibri" panose="020F0502020204030204" pitchFamily="34" charset="0"/>
              <a:buChar char="–"/>
            </a:pPr>
            <a:r>
              <a:rPr lang="en-US" b="1" dirty="0" smtClean="0">
                <a:ln w="3175">
                  <a:noFill/>
                </a:ln>
              </a:rPr>
              <a:t>Dated around 500-1500 A.D</a:t>
            </a:r>
            <a:r>
              <a:rPr lang="en-US" b="1" dirty="0">
                <a:ln w="3175">
                  <a:noFill/>
                </a:ln>
              </a:rPr>
              <a:t>. </a:t>
            </a:r>
          </a:p>
        </p:txBody>
      </p:sp>
    </p:spTree>
    <p:extLst>
      <p:ext uri="{BB962C8B-B14F-4D97-AF65-F5344CB8AC3E}">
        <p14:creationId xmlns:p14="http://schemas.microsoft.com/office/powerpoint/2010/main" val="1078484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Physical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Illustrations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Rock Art in Havasupai Canyon (Arizona)</a:t>
            </a:r>
            <a:endParaRPr lang="en-US" b="1" dirty="0">
              <a:solidFill>
                <a:srgbClr val="0000CC"/>
              </a:solidFill>
            </a:endParaRPr>
          </a:p>
          <a:p>
            <a:pPr lvl="1">
              <a:buFont typeface="Calibri" panose="020F0502020204030204" pitchFamily="34" charset="0"/>
              <a:buChar char="–"/>
            </a:pPr>
            <a:r>
              <a:rPr lang="en-US" b="1" dirty="0" smtClean="0">
                <a:ln w="3175">
                  <a:noFill/>
                </a:ln>
              </a:rPr>
              <a:t>Discovered </a:t>
            </a:r>
            <a:r>
              <a:rPr lang="en-US" b="1" dirty="0">
                <a:ln w="3175">
                  <a:noFill/>
                </a:ln>
              </a:rPr>
              <a:t>by Dr. Samuel Hubbard </a:t>
            </a:r>
            <a:r>
              <a:rPr lang="en-US" b="1" dirty="0" smtClean="0">
                <a:ln w="3175">
                  <a:noFill/>
                </a:ln>
              </a:rPr>
              <a:t/>
            </a:r>
            <a:br>
              <a:rPr lang="en-US" b="1" dirty="0" smtClean="0">
                <a:ln w="3175">
                  <a:noFill/>
                </a:ln>
              </a:rPr>
            </a:br>
            <a:r>
              <a:rPr lang="en-US" b="1" dirty="0" smtClean="0">
                <a:ln w="3175">
                  <a:noFill/>
                </a:ln>
              </a:rPr>
              <a:t>(</a:t>
            </a:r>
            <a:r>
              <a:rPr lang="en-US" b="1" dirty="0">
                <a:ln w="3175">
                  <a:noFill/>
                </a:ln>
              </a:rPr>
              <a:t>a theistic evolutionist) from </a:t>
            </a:r>
            <a:r>
              <a:rPr lang="en-US" b="1" dirty="0" smtClean="0">
                <a:ln w="3175">
                  <a:noFill/>
                </a:ln>
              </a:rPr>
              <a:t/>
            </a:r>
            <a:br>
              <a:rPr lang="en-US" b="1" dirty="0" smtClean="0">
                <a:ln w="3175">
                  <a:noFill/>
                </a:ln>
              </a:rPr>
            </a:br>
            <a:r>
              <a:rPr lang="en-US" b="1" dirty="0" smtClean="0">
                <a:ln w="3175">
                  <a:noFill/>
                </a:ln>
              </a:rPr>
              <a:t>Oakland </a:t>
            </a:r>
            <a:r>
              <a:rPr lang="en-US" b="1" dirty="0">
                <a:ln w="3175">
                  <a:noFill/>
                </a:ln>
              </a:rPr>
              <a:t>Museum of Natural History </a:t>
            </a:r>
            <a:endParaRPr lang="en-US" b="1" dirty="0" smtClean="0">
              <a:ln w="3175">
                <a:noFill/>
              </a:l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233" y="2291064"/>
            <a:ext cx="3189767" cy="4566936"/>
          </a:xfrm>
          <a:prstGeom prst="rect">
            <a:avLst/>
          </a:prstGeom>
        </p:spPr>
      </p:pic>
      <p:sp>
        <p:nvSpPr>
          <p:cNvPr id="9" name="TextBox 8"/>
          <p:cNvSpPr txBox="1"/>
          <p:nvPr/>
        </p:nvSpPr>
        <p:spPr>
          <a:xfrm>
            <a:off x="183746" y="3387190"/>
            <a:ext cx="5632263" cy="3416320"/>
          </a:xfrm>
          <a:prstGeom prst="rect">
            <a:avLst/>
          </a:prstGeom>
          <a:noFill/>
          <a:ln>
            <a:solidFill>
              <a:schemeClr val="tx1"/>
            </a:solidFill>
            <a:prstDash val="dash"/>
          </a:ln>
        </p:spPr>
        <p:txBody>
          <a:bodyPr wrap="square" rtlCol="0">
            <a:spAutoFit/>
          </a:bodyPr>
          <a:lstStyle/>
          <a:p>
            <a:r>
              <a:rPr lang="en-US" sz="2400" b="1" dirty="0" smtClean="0"/>
              <a:t>From Hubbard’s book, </a:t>
            </a:r>
            <a:r>
              <a:rPr lang="en-US" sz="2400" b="1" i="1" dirty="0" smtClean="0"/>
              <a:t>Strange Prehistoric Animals and Their History</a:t>
            </a:r>
            <a:r>
              <a:rPr lang="en-US" sz="2400" b="1" dirty="0" smtClean="0"/>
              <a:t>: </a:t>
            </a:r>
          </a:p>
          <a:p>
            <a:r>
              <a:rPr lang="en-US" sz="2400" b="1" dirty="0" smtClean="0"/>
              <a:t>“Taken all in all, the proportions are good.  The huge reptile…is depicted in the attitude in which man would be most likely to see it—reared on its hind legs, balancing with the long tail, either feeding or in a fighting position, possibly defending itself against a party of men.”</a:t>
            </a:r>
          </a:p>
        </p:txBody>
      </p:sp>
    </p:spTree>
    <p:extLst>
      <p:ext uri="{BB962C8B-B14F-4D97-AF65-F5344CB8AC3E}">
        <p14:creationId xmlns:p14="http://schemas.microsoft.com/office/powerpoint/2010/main" val="1315434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Physical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Illustrations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Rock Art in Havasupai Canyon (Arizona)</a:t>
            </a:r>
            <a:endParaRPr lang="en-US" b="1" dirty="0">
              <a:solidFill>
                <a:srgbClr val="0000CC"/>
              </a:solidFill>
            </a:endParaRPr>
          </a:p>
          <a:p>
            <a:pPr lvl="1">
              <a:buFont typeface="Calibri" panose="020F0502020204030204" pitchFamily="34" charset="0"/>
              <a:buChar char="–"/>
            </a:pPr>
            <a:r>
              <a:rPr lang="en-US" b="1" dirty="0" smtClean="0">
                <a:ln w="3175">
                  <a:noFill/>
                </a:ln>
              </a:rPr>
              <a:t>Discovered </a:t>
            </a:r>
            <a:r>
              <a:rPr lang="en-US" b="1" dirty="0">
                <a:ln w="3175">
                  <a:noFill/>
                </a:ln>
              </a:rPr>
              <a:t>by Dr. Samuel Hubbard </a:t>
            </a:r>
            <a:r>
              <a:rPr lang="en-US" b="1" dirty="0" smtClean="0">
                <a:ln w="3175">
                  <a:noFill/>
                </a:ln>
              </a:rPr>
              <a:t/>
            </a:r>
            <a:br>
              <a:rPr lang="en-US" b="1" dirty="0" smtClean="0">
                <a:ln w="3175">
                  <a:noFill/>
                </a:ln>
              </a:rPr>
            </a:br>
            <a:r>
              <a:rPr lang="en-US" b="1" dirty="0" smtClean="0">
                <a:ln w="3175">
                  <a:noFill/>
                </a:ln>
              </a:rPr>
              <a:t>(</a:t>
            </a:r>
            <a:r>
              <a:rPr lang="en-US" b="1" dirty="0">
                <a:ln w="3175">
                  <a:noFill/>
                </a:ln>
              </a:rPr>
              <a:t>a theistic evolutionist) from </a:t>
            </a:r>
            <a:r>
              <a:rPr lang="en-US" b="1" dirty="0" smtClean="0">
                <a:ln w="3175">
                  <a:noFill/>
                </a:ln>
              </a:rPr>
              <a:t/>
            </a:r>
            <a:br>
              <a:rPr lang="en-US" b="1" dirty="0" smtClean="0">
                <a:ln w="3175">
                  <a:noFill/>
                </a:ln>
              </a:rPr>
            </a:br>
            <a:r>
              <a:rPr lang="en-US" b="1" dirty="0" smtClean="0">
                <a:ln w="3175">
                  <a:noFill/>
                </a:ln>
              </a:rPr>
              <a:t>Oakland </a:t>
            </a:r>
            <a:r>
              <a:rPr lang="en-US" b="1" dirty="0">
                <a:ln w="3175">
                  <a:noFill/>
                </a:ln>
              </a:rPr>
              <a:t>Museum of Natural History </a:t>
            </a:r>
            <a:endParaRPr lang="en-US" b="1" dirty="0" smtClean="0">
              <a:ln w="3175">
                <a:noFill/>
              </a:ln>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233" y="2291064"/>
            <a:ext cx="3189767" cy="4566936"/>
          </a:xfrm>
          <a:prstGeom prst="rect">
            <a:avLst/>
          </a:prstGeom>
        </p:spPr>
      </p:pic>
      <p:sp>
        <p:nvSpPr>
          <p:cNvPr id="9" name="TextBox 8"/>
          <p:cNvSpPr txBox="1"/>
          <p:nvPr/>
        </p:nvSpPr>
        <p:spPr>
          <a:xfrm>
            <a:off x="183746" y="3387190"/>
            <a:ext cx="5632263" cy="3416320"/>
          </a:xfrm>
          <a:prstGeom prst="rect">
            <a:avLst/>
          </a:prstGeom>
          <a:noFill/>
          <a:ln>
            <a:solidFill>
              <a:schemeClr val="tx1"/>
            </a:solidFill>
            <a:prstDash val="dash"/>
          </a:ln>
        </p:spPr>
        <p:txBody>
          <a:bodyPr wrap="square" rtlCol="0">
            <a:spAutoFit/>
          </a:bodyPr>
          <a:lstStyle/>
          <a:p>
            <a:r>
              <a:rPr lang="en-US" sz="2400" b="1" dirty="0" smtClean="0"/>
              <a:t>From Hubbard’s book, </a:t>
            </a:r>
            <a:r>
              <a:rPr lang="en-US" sz="2400" b="1" i="1" dirty="0" smtClean="0"/>
              <a:t>Discoveries Relating to Prehistoric Man: </a:t>
            </a:r>
            <a:r>
              <a:rPr lang="en-US" sz="2400" b="1" dirty="0" smtClean="0"/>
              <a:t>“The fact that some prehistoric man made a pictograph of a dinosaur on the walls of this canyon upsets completely all of our theories regarding the antiquity of man… The fact that the animal is upright and balanced on its tail would seem to indicate that the prehistoric artist must have seen it alive.”</a:t>
            </a:r>
          </a:p>
        </p:txBody>
      </p:sp>
    </p:spTree>
    <p:extLst>
      <p:ext uri="{BB962C8B-B14F-4D97-AF65-F5344CB8AC3E}">
        <p14:creationId xmlns:p14="http://schemas.microsoft.com/office/powerpoint/2010/main" val="355547187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Physical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Illustrations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The </a:t>
            </a:r>
            <a:r>
              <a:rPr lang="en-US" b="1" dirty="0">
                <a:solidFill>
                  <a:srgbClr val="0000CC"/>
                </a:solidFill>
              </a:rPr>
              <a:t>only explanation is that humans and dinosaurs lived together and humans saw </a:t>
            </a:r>
            <a:r>
              <a:rPr lang="en-US" b="1" dirty="0" smtClean="0">
                <a:solidFill>
                  <a:srgbClr val="0000CC"/>
                </a:solidFill>
              </a:rPr>
              <a:t>dinosaurs</a:t>
            </a:r>
            <a:endParaRPr lang="en-US" b="1" dirty="0">
              <a:solidFill>
                <a:srgbClr val="0000CC"/>
              </a:solidFill>
            </a:endParaRPr>
          </a:p>
          <a:p>
            <a:pPr lvl="1">
              <a:buFont typeface="Calibri" panose="020F0502020204030204" pitchFamily="34" charset="0"/>
              <a:buChar char="–"/>
            </a:pPr>
            <a:r>
              <a:rPr lang="en-US" b="1" dirty="0" smtClean="0">
                <a:ln w="3175">
                  <a:noFill/>
                </a:ln>
              </a:rPr>
              <a:t>We </a:t>
            </a:r>
            <a:r>
              <a:rPr lang="en-US" b="1" dirty="0">
                <a:ln w="3175">
                  <a:noFill/>
                </a:ln>
              </a:rPr>
              <a:t>have no evidence of humans finding dinosaur fossils and reconstructing their skeletons until the middle of the 19th century</a:t>
            </a:r>
          </a:p>
          <a:p>
            <a:pPr lvl="1">
              <a:buFont typeface="Calibri" panose="020F0502020204030204" pitchFamily="34" charset="0"/>
              <a:buChar char="–"/>
            </a:pPr>
            <a:r>
              <a:rPr lang="en-US" b="1" dirty="0" smtClean="0">
                <a:ln w="3175">
                  <a:noFill/>
                </a:ln>
              </a:rPr>
              <a:t>So</a:t>
            </a:r>
            <a:r>
              <a:rPr lang="en-US" b="1" dirty="0">
                <a:ln w="3175">
                  <a:noFill/>
                </a:ln>
              </a:rPr>
              <a:t>, how did someone </a:t>
            </a:r>
            <a:r>
              <a:rPr lang="en-US" b="1" dirty="0" smtClean="0">
                <a:ln w="3175">
                  <a:noFill/>
                </a:ln>
              </a:rPr>
              <a:t>draw or </a:t>
            </a:r>
            <a:r>
              <a:rPr lang="en-US" b="1" dirty="0">
                <a:ln w="3175">
                  <a:noFill/>
                </a:ln>
              </a:rPr>
              <a:t>engrave such convincing pictures of dinosaurs hundreds and hundreds of years before </a:t>
            </a:r>
            <a:r>
              <a:rPr lang="en-US" b="1" dirty="0" smtClean="0">
                <a:ln w="3175">
                  <a:noFill/>
                </a:ln>
              </a:rPr>
              <a:t>that?</a:t>
            </a:r>
          </a:p>
          <a:p>
            <a:pPr lvl="1">
              <a:buFont typeface="Calibri" panose="020F0502020204030204" pitchFamily="34" charset="0"/>
              <a:buChar char="–"/>
            </a:pPr>
            <a:r>
              <a:rPr lang="en-US" b="1" dirty="0" smtClean="0">
                <a:ln w="3175">
                  <a:noFill/>
                </a:ln>
              </a:rPr>
              <a:t>Men </a:t>
            </a:r>
            <a:r>
              <a:rPr lang="en-US" b="1" dirty="0">
                <a:ln w="3175">
                  <a:noFill/>
                </a:ln>
              </a:rPr>
              <a:t>must have once lived with these creatures, and proof of their coexistence is found all over the world in the form of physical, historical &amp; Biblical </a:t>
            </a:r>
            <a:r>
              <a:rPr lang="en-US" b="1" dirty="0" smtClean="0">
                <a:ln w="3175">
                  <a:noFill/>
                </a:ln>
              </a:rPr>
              <a:t>evidence.</a:t>
            </a:r>
          </a:p>
          <a:p>
            <a:r>
              <a:rPr lang="en-US" b="1" dirty="0" smtClean="0">
                <a:solidFill>
                  <a:srgbClr val="0000CC"/>
                </a:solidFill>
              </a:rPr>
              <a:t>TRUTH (that humans </a:t>
            </a:r>
            <a:r>
              <a:rPr lang="en-US" b="1" dirty="0">
                <a:solidFill>
                  <a:srgbClr val="0000CC"/>
                </a:solidFill>
              </a:rPr>
              <a:t>and dinosaurs once </a:t>
            </a:r>
            <a:r>
              <a:rPr lang="en-US" b="1" dirty="0" smtClean="0">
                <a:solidFill>
                  <a:srgbClr val="0000CC"/>
                </a:solidFill>
              </a:rPr>
              <a:t>coexisted) </a:t>
            </a:r>
            <a:r>
              <a:rPr lang="en-US" b="1" dirty="0">
                <a:solidFill>
                  <a:srgbClr val="0000CC"/>
                </a:solidFill>
              </a:rPr>
              <a:t>shakes the foundations of evolution!</a:t>
            </a:r>
            <a:endParaRPr lang="en-US" b="1" dirty="0">
              <a:ln w="3175">
                <a:noFill/>
              </a:ln>
            </a:endParaRPr>
          </a:p>
        </p:txBody>
      </p:sp>
    </p:spTree>
    <p:extLst>
      <p:ext uri="{BB962C8B-B14F-4D97-AF65-F5344CB8AC3E}">
        <p14:creationId xmlns:p14="http://schemas.microsoft.com/office/powerpoint/2010/main" val="95936908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005" y="2299012"/>
            <a:ext cx="2806995" cy="2083654"/>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Physical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Tissue</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normAutofit/>
          </a:bodyPr>
          <a:lstStyle/>
          <a:p>
            <a:r>
              <a:rPr lang="en-US" b="1" dirty="0">
                <a:solidFill>
                  <a:srgbClr val="0000CC"/>
                </a:solidFill>
              </a:rPr>
              <a:t>Scientists have discovered dinosaur bones (in the last decade) that are not completely fossilized</a:t>
            </a:r>
          </a:p>
          <a:p>
            <a:pPr lvl="1">
              <a:buFont typeface="Calibri" panose="020F0502020204030204" pitchFamily="34" charset="0"/>
              <a:buChar char="–"/>
            </a:pPr>
            <a:r>
              <a:rPr lang="en-US" b="1" dirty="0"/>
              <a:t>From </a:t>
            </a:r>
            <a:r>
              <a:rPr lang="en-US" b="1" i="1" dirty="0"/>
              <a:t>Science </a:t>
            </a:r>
            <a:r>
              <a:rPr lang="en-US" b="1" dirty="0"/>
              <a:t>magazine (2005):  </a:t>
            </a:r>
            <a:r>
              <a:rPr lang="en-US" b="1" dirty="0" smtClean="0"/>
              <a:t/>
            </a:r>
            <a:br>
              <a:rPr lang="en-US" b="1" dirty="0" smtClean="0"/>
            </a:br>
            <a:r>
              <a:rPr lang="en-US" b="1" dirty="0" smtClean="0"/>
              <a:t>“</a:t>
            </a:r>
            <a:r>
              <a:rPr lang="en-US" b="1" dirty="0"/>
              <a:t>Soft tissues are preserved within </a:t>
            </a:r>
            <a:r>
              <a:rPr lang="en-US" b="1" dirty="0" err="1"/>
              <a:t>hindlimb</a:t>
            </a:r>
            <a:r>
              <a:rPr lang="en-US" b="1" dirty="0"/>
              <a:t> </a:t>
            </a:r>
            <a:r>
              <a:rPr lang="en-US" b="1" dirty="0" smtClean="0"/>
              <a:t/>
            </a:r>
            <a:br>
              <a:rPr lang="en-US" b="1" dirty="0" smtClean="0"/>
            </a:br>
            <a:r>
              <a:rPr lang="en-US" b="1" dirty="0" smtClean="0"/>
              <a:t>elements </a:t>
            </a:r>
            <a:r>
              <a:rPr lang="en-US" b="1" dirty="0"/>
              <a:t>of Tyrannosaurus rex…Removal </a:t>
            </a:r>
            <a:r>
              <a:rPr lang="en-US" b="1" dirty="0" smtClean="0"/>
              <a:t/>
            </a:r>
            <a:br>
              <a:rPr lang="en-US" b="1" dirty="0" smtClean="0"/>
            </a:br>
            <a:r>
              <a:rPr lang="en-US" b="1" dirty="0" smtClean="0"/>
              <a:t>of </a:t>
            </a:r>
            <a:r>
              <a:rPr lang="en-US" b="1" dirty="0"/>
              <a:t>the mineral phase reveals transparent, </a:t>
            </a:r>
            <a:r>
              <a:rPr lang="en-US" b="1" dirty="0" smtClean="0"/>
              <a:t/>
            </a:r>
            <a:br>
              <a:rPr lang="en-US" b="1" dirty="0" smtClean="0"/>
            </a:br>
            <a:r>
              <a:rPr lang="en-US" b="1" u="sng" dirty="0" smtClean="0"/>
              <a:t>flexible</a:t>
            </a:r>
            <a:r>
              <a:rPr lang="en-US" b="1" dirty="0"/>
              <a:t>, hollow blood vessels… Some </a:t>
            </a:r>
            <a:r>
              <a:rPr lang="en-US" b="1" dirty="0" smtClean="0"/>
              <a:t/>
            </a:r>
            <a:br>
              <a:rPr lang="en-US" b="1" dirty="0" smtClean="0"/>
            </a:br>
            <a:r>
              <a:rPr lang="en-US" b="1" dirty="0" smtClean="0"/>
              <a:t>regions </a:t>
            </a:r>
            <a:r>
              <a:rPr lang="en-US" b="1" dirty="0"/>
              <a:t>of demineralized bone matrix </a:t>
            </a:r>
            <a:r>
              <a:rPr lang="en-US" b="1" dirty="0" smtClean="0"/>
              <a:t/>
            </a:r>
            <a:br>
              <a:rPr lang="en-US" b="1" dirty="0" smtClean="0"/>
            </a:br>
            <a:r>
              <a:rPr lang="en-US" b="1" dirty="0" smtClean="0"/>
              <a:t>are </a:t>
            </a:r>
            <a:r>
              <a:rPr lang="en-US" b="1" dirty="0"/>
              <a:t>highly fibrous, and the matrix </a:t>
            </a:r>
            <a:r>
              <a:rPr lang="en-US" b="1" dirty="0" smtClean="0"/>
              <a:t/>
            </a:r>
            <a:br>
              <a:rPr lang="en-US" b="1" dirty="0" smtClean="0"/>
            </a:br>
            <a:r>
              <a:rPr lang="en-US" b="1" dirty="0" smtClean="0"/>
              <a:t>possesses </a:t>
            </a:r>
            <a:r>
              <a:rPr lang="en-US" b="1" u="sng" dirty="0"/>
              <a:t>elasticity</a:t>
            </a:r>
            <a:r>
              <a:rPr lang="en-US" b="1" dirty="0"/>
              <a:t> and </a:t>
            </a:r>
            <a:r>
              <a:rPr lang="en-US" b="1" u="sng" dirty="0"/>
              <a:t>resilience</a:t>
            </a:r>
            <a:r>
              <a:rPr lang="en-US" b="1" dirty="0"/>
              <a:t>… </a:t>
            </a:r>
            <a:r>
              <a:rPr lang="en-US" b="1" dirty="0" smtClean="0"/>
              <a:t/>
            </a:r>
            <a:br>
              <a:rPr lang="en-US" b="1" dirty="0" smtClean="0"/>
            </a:br>
            <a:r>
              <a:rPr lang="en-US" b="1" dirty="0" smtClean="0"/>
              <a:t>The </a:t>
            </a:r>
            <a:r>
              <a:rPr lang="en-US" b="1" dirty="0"/>
              <a:t>demineralized fragment is </a:t>
            </a:r>
            <a:r>
              <a:rPr lang="en-US" b="1" u="sng" dirty="0"/>
              <a:t>flexible</a:t>
            </a:r>
            <a:r>
              <a:rPr lang="en-US" b="1" dirty="0"/>
              <a:t> </a:t>
            </a:r>
            <a:r>
              <a:rPr lang="en-US" b="1" dirty="0" smtClean="0"/>
              <a:t/>
            </a:r>
            <a:br>
              <a:rPr lang="en-US" b="1" dirty="0" smtClean="0"/>
            </a:br>
            <a:r>
              <a:rPr lang="en-US" b="1" dirty="0" smtClean="0"/>
              <a:t>and </a:t>
            </a:r>
            <a:r>
              <a:rPr lang="en-US" b="1" u="sng" dirty="0"/>
              <a:t>resilient</a:t>
            </a:r>
            <a:r>
              <a:rPr lang="en-US" b="1" dirty="0"/>
              <a:t> and, </a:t>
            </a:r>
            <a:r>
              <a:rPr lang="en-US" b="1" u="sng" dirty="0"/>
              <a:t>when stretched</a:t>
            </a:r>
            <a:r>
              <a:rPr lang="en-US" b="1" dirty="0"/>
              <a:t>, </a:t>
            </a:r>
            <a:r>
              <a:rPr lang="en-US" b="1" dirty="0" smtClean="0"/>
              <a:t/>
            </a:r>
            <a:br>
              <a:rPr lang="en-US" b="1" dirty="0" smtClean="0"/>
            </a:br>
            <a:r>
              <a:rPr lang="en-US" b="1" u="sng" dirty="0" smtClean="0"/>
              <a:t>returns </a:t>
            </a:r>
            <a:r>
              <a:rPr lang="en-US" b="1" u="sng" dirty="0"/>
              <a:t>to its original </a:t>
            </a:r>
            <a:r>
              <a:rPr lang="en-US" b="1" u="sng" dirty="0" smtClean="0"/>
              <a:t>shape</a:t>
            </a:r>
            <a:r>
              <a:rPr lang="en-US" b="1" dirty="0" smtClean="0"/>
              <a:t>.”</a:t>
            </a:r>
            <a:endParaRPr lang="en-US" b="1" dirty="0" smtClean="0">
              <a:ln w="3175">
                <a:noFill/>
              </a:ln>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56" y="4455042"/>
            <a:ext cx="3203944" cy="2402958"/>
          </a:xfrm>
          <a:prstGeom prst="rect">
            <a:avLst/>
          </a:prstGeom>
        </p:spPr>
      </p:pic>
    </p:spTree>
    <p:extLst>
      <p:ext uri="{BB962C8B-B14F-4D97-AF65-F5344CB8AC3E}">
        <p14:creationId xmlns:p14="http://schemas.microsoft.com/office/powerpoint/2010/main" val="183711612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wipe(left)">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7005" y="2299012"/>
            <a:ext cx="2806995" cy="2083654"/>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Physical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Tissue</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normAutofit/>
          </a:bodyPr>
          <a:lstStyle/>
          <a:p>
            <a:r>
              <a:rPr lang="en-US" b="1" dirty="0" smtClean="0">
                <a:solidFill>
                  <a:srgbClr val="0000CC"/>
                </a:solidFill>
              </a:rPr>
              <a:t>This is not an anomaly!</a:t>
            </a:r>
            <a:endParaRPr lang="en-US" b="1" dirty="0">
              <a:solidFill>
                <a:srgbClr val="0000CC"/>
              </a:solidFill>
            </a:endParaRPr>
          </a:p>
          <a:p>
            <a:pPr lvl="1">
              <a:buFont typeface="Calibri" panose="020F0502020204030204" pitchFamily="34" charset="0"/>
              <a:buChar char="–"/>
            </a:pPr>
            <a:r>
              <a:rPr lang="en-US" b="1" dirty="0" smtClean="0"/>
              <a:t>Alan </a:t>
            </a:r>
            <a:r>
              <a:rPr lang="en-US" b="1" dirty="0"/>
              <a:t>Boyle, MSNBC Science Editor (2007): </a:t>
            </a:r>
            <a:r>
              <a:rPr lang="en-US" b="1" dirty="0" smtClean="0"/>
              <a:t/>
            </a:r>
            <a:br>
              <a:rPr lang="en-US" b="1" dirty="0" smtClean="0"/>
            </a:br>
            <a:r>
              <a:rPr lang="en-US" b="1" dirty="0" smtClean="0"/>
              <a:t>“</a:t>
            </a:r>
            <a:r>
              <a:rPr lang="en-US" b="1" dirty="0"/>
              <a:t>Today, paleontologists are still stunned</a:t>
            </a:r>
            <a:r>
              <a:rPr lang="en-US" b="1" dirty="0" smtClean="0"/>
              <a:t>—</a:t>
            </a:r>
            <a:br>
              <a:rPr lang="en-US" b="1" dirty="0" smtClean="0"/>
            </a:br>
            <a:r>
              <a:rPr lang="en-US" b="1" dirty="0" smtClean="0"/>
              <a:t>not </a:t>
            </a:r>
            <a:r>
              <a:rPr lang="en-US" b="1" dirty="0"/>
              <a:t>only to find material that looks like </a:t>
            </a:r>
            <a:r>
              <a:rPr lang="en-US" b="1" dirty="0" smtClean="0"/>
              <a:t/>
            </a:r>
            <a:br>
              <a:rPr lang="en-US" b="1" dirty="0" smtClean="0"/>
            </a:br>
            <a:r>
              <a:rPr lang="en-US" b="1" dirty="0" smtClean="0"/>
              <a:t>dinosaur </a:t>
            </a:r>
            <a:r>
              <a:rPr lang="en-US" b="1" dirty="0"/>
              <a:t>cartilage, blood vessels, blood </a:t>
            </a:r>
            <a:r>
              <a:rPr lang="en-US" b="1" dirty="0" smtClean="0"/>
              <a:t/>
            </a:r>
            <a:br>
              <a:rPr lang="en-US" b="1" dirty="0" smtClean="0"/>
            </a:br>
            <a:r>
              <a:rPr lang="en-US" b="1" dirty="0" smtClean="0"/>
              <a:t>cells </a:t>
            </a:r>
            <a:r>
              <a:rPr lang="en-US" b="1" dirty="0"/>
              <a:t>and bone cells, but to see the stuff </a:t>
            </a:r>
            <a:r>
              <a:rPr lang="en-US" b="1" dirty="0" smtClean="0"/>
              <a:t/>
            </a:r>
            <a:br>
              <a:rPr lang="en-US" b="1" dirty="0" smtClean="0"/>
            </a:br>
            <a:r>
              <a:rPr lang="en-US" b="1" dirty="0" smtClean="0"/>
              <a:t>in </a:t>
            </a:r>
            <a:r>
              <a:rPr lang="en-US" b="1" dirty="0"/>
              <a:t>so many different </a:t>
            </a:r>
            <a:r>
              <a:rPr lang="en-US" b="1" dirty="0" smtClean="0"/>
              <a:t>specimens.”</a:t>
            </a:r>
          </a:p>
          <a:p>
            <a:pPr lvl="1">
              <a:buFont typeface="Calibri" panose="020F0502020204030204" pitchFamily="34" charset="0"/>
              <a:buChar char="–"/>
            </a:pPr>
            <a:r>
              <a:rPr lang="en-US" b="1" dirty="0" smtClean="0">
                <a:ln w="3175">
                  <a:noFill/>
                </a:ln>
              </a:rPr>
              <a:t>There are a “growing </a:t>
            </a:r>
            <a:r>
              <a:rPr lang="en-US" b="1" dirty="0">
                <a:ln w="3175">
                  <a:noFill/>
                </a:ln>
              </a:rPr>
              <a:t>number of </a:t>
            </a:r>
            <a:r>
              <a:rPr lang="en-US" b="1" dirty="0" smtClean="0">
                <a:ln w="3175">
                  <a:noFill/>
                </a:ln>
              </a:rPr>
              <a:t/>
            </a:r>
            <a:br>
              <a:rPr lang="en-US" b="1" dirty="0" smtClean="0">
                <a:ln w="3175">
                  <a:noFill/>
                </a:ln>
              </a:rPr>
            </a:br>
            <a:r>
              <a:rPr lang="en-US" b="1" dirty="0" smtClean="0">
                <a:ln w="3175">
                  <a:noFill/>
                </a:ln>
              </a:rPr>
              <a:t>tissue </a:t>
            </a:r>
            <a:r>
              <a:rPr lang="en-US" b="1" dirty="0">
                <a:ln w="3175">
                  <a:noFill/>
                </a:ln>
              </a:rPr>
              <a:t>samples.” </a:t>
            </a:r>
          </a:p>
          <a:p>
            <a:pPr lvl="1">
              <a:buFont typeface="Calibri" panose="020F0502020204030204" pitchFamily="34" charset="0"/>
              <a:buChar char="–"/>
            </a:pPr>
            <a:r>
              <a:rPr lang="en-US" b="1" dirty="0" smtClean="0">
                <a:ln w="3175">
                  <a:noFill/>
                </a:ln>
              </a:rPr>
              <a:t>“</a:t>
            </a:r>
            <a:r>
              <a:rPr lang="en-US" b="1" dirty="0">
                <a:ln w="3175">
                  <a:noFill/>
                </a:ln>
              </a:rPr>
              <a:t>It’s not just a fluke occurrence</a:t>
            </a:r>
            <a:r>
              <a:rPr lang="en-US" b="1" dirty="0" smtClean="0">
                <a:ln w="3175">
                  <a:noFill/>
                </a:ln>
              </a:rPr>
              <a:t>…</a:t>
            </a:r>
            <a:br>
              <a:rPr lang="en-US" b="1" dirty="0" smtClean="0">
                <a:ln w="3175">
                  <a:noFill/>
                </a:ln>
              </a:rPr>
            </a:br>
            <a:r>
              <a:rPr lang="en-US" b="1" dirty="0" smtClean="0">
                <a:ln w="3175">
                  <a:noFill/>
                </a:ln>
              </a:rPr>
              <a:t>It’s </a:t>
            </a:r>
            <a:r>
              <a:rPr lang="en-US" b="1" dirty="0">
                <a:ln w="3175">
                  <a:noFill/>
                </a:ln>
              </a:rPr>
              <a:t>something that’s more pervasive </a:t>
            </a:r>
            <a:r>
              <a:rPr lang="en-US" b="1" dirty="0" smtClean="0">
                <a:ln w="3175">
                  <a:noFill/>
                </a:ln>
              </a:rPr>
              <a:t/>
            </a:r>
            <a:br>
              <a:rPr lang="en-US" b="1" dirty="0" smtClean="0">
                <a:ln w="3175">
                  <a:noFill/>
                </a:ln>
              </a:rPr>
            </a:br>
            <a:r>
              <a:rPr lang="en-US" b="1" dirty="0" smtClean="0">
                <a:ln w="3175">
                  <a:noFill/>
                </a:ln>
              </a:rPr>
              <a:t>in </a:t>
            </a:r>
            <a:r>
              <a:rPr lang="en-US" b="1" dirty="0">
                <a:ln w="3175">
                  <a:noFill/>
                </a:ln>
              </a:rPr>
              <a:t>the fossil record.”</a:t>
            </a:r>
          </a:p>
          <a:p>
            <a:pPr lvl="1">
              <a:buFont typeface="Calibri" panose="020F0502020204030204" pitchFamily="34" charset="0"/>
              <a:buChar char="–"/>
            </a:pPr>
            <a:r>
              <a:rPr lang="en-US" b="1" dirty="0" smtClean="0">
                <a:ln w="3175">
                  <a:noFill/>
                </a:ln>
              </a:rPr>
              <a:t>They </a:t>
            </a:r>
            <a:r>
              <a:rPr lang="en-US" b="1" dirty="0">
                <a:ln w="3175">
                  <a:noFill/>
                </a:ln>
              </a:rPr>
              <a:t>have excavated </a:t>
            </a:r>
            <a:r>
              <a:rPr lang="en-US" b="1" dirty="0" smtClean="0">
                <a:ln w="3175">
                  <a:noFill/>
                </a:ln>
              </a:rPr>
              <a:t>such samples in </a:t>
            </a:r>
            <a:br>
              <a:rPr lang="en-US" b="1" dirty="0" smtClean="0">
                <a:ln w="3175">
                  <a:noFill/>
                </a:ln>
              </a:rPr>
            </a:br>
            <a:r>
              <a:rPr lang="en-US" b="1" dirty="0" smtClean="0">
                <a:ln w="3175">
                  <a:noFill/>
                </a:ln>
              </a:rPr>
              <a:t>Montana</a:t>
            </a:r>
            <a:r>
              <a:rPr lang="en-US" b="1" dirty="0">
                <a:ln w="3175">
                  <a:noFill/>
                </a:ln>
              </a:rPr>
              <a:t>, </a:t>
            </a:r>
            <a:r>
              <a:rPr lang="en-US" b="1" dirty="0" smtClean="0">
                <a:ln w="3175">
                  <a:noFill/>
                </a:ln>
              </a:rPr>
              <a:t>Madagascar &amp; Mongolia</a:t>
            </a:r>
            <a:endParaRPr lang="en-US" b="1" dirty="0">
              <a:ln w="3175">
                <a:noFill/>
              </a:ln>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0056" y="4455042"/>
            <a:ext cx="3203944" cy="2402958"/>
          </a:xfrm>
          <a:prstGeom prst="rect">
            <a:avLst/>
          </a:prstGeom>
        </p:spPr>
      </p:pic>
    </p:spTree>
    <p:extLst>
      <p:ext uri="{BB962C8B-B14F-4D97-AF65-F5344CB8AC3E}">
        <p14:creationId xmlns:p14="http://schemas.microsoft.com/office/powerpoint/2010/main" val="411251625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241013"/>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Biblical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286540"/>
            <a:ext cx="8904302" cy="5571460"/>
          </a:xfrm>
        </p:spPr>
        <p:txBody>
          <a:bodyPr>
            <a:normAutofit/>
          </a:bodyPr>
          <a:lstStyle/>
          <a:p>
            <a:r>
              <a:rPr lang="en-US" sz="3200" b="1" dirty="0" smtClean="0">
                <a:solidFill>
                  <a:srgbClr val="0000CC"/>
                </a:solidFill>
              </a:rPr>
              <a:t>The </a:t>
            </a:r>
            <a:r>
              <a:rPr lang="en-US" sz="3200" b="1" dirty="0">
                <a:solidFill>
                  <a:srgbClr val="0000CC"/>
                </a:solidFill>
              </a:rPr>
              <a:t>whole of God’s earthly creation was brought into existence within six days.</a:t>
            </a:r>
          </a:p>
          <a:p>
            <a:pPr lvl="1">
              <a:buFont typeface="Calibri" panose="020F0502020204030204" pitchFamily="34" charset="0"/>
              <a:buChar char="–"/>
            </a:pPr>
            <a:r>
              <a:rPr lang="en-US" sz="2800" b="1" dirty="0" smtClean="0"/>
              <a:t>Exodus 20:11 states: “</a:t>
            </a:r>
            <a:r>
              <a:rPr lang="en-US" sz="2800" b="1" dirty="0"/>
              <a:t>For in six days the Lord made the heavens and the earth, the sea, and all that is in them, and rested the seventh day</a:t>
            </a:r>
            <a:r>
              <a:rPr lang="en-US" sz="2800" b="1" dirty="0" smtClean="0"/>
              <a:t>.”</a:t>
            </a:r>
          </a:p>
          <a:p>
            <a:pPr lvl="1">
              <a:buFont typeface="Calibri" panose="020F0502020204030204" pitchFamily="34" charset="0"/>
              <a:buChar char="–"/>
            </a:pPr>
            <a:r>
              <a:rPr lang="en-US" sz="2800" b="1" dirty="0" smtClean="0">
                <a:ln w="3175">
                  <a:noFill/>
                </a:ln>
              </a:rPr>
              <a:t>Genesis </a:t>
            </a:r>
            <a:r>
              <a:rPr lang="en-US" sz="2800" b="1" dirty="0">
                <a:ln w="3175">
                  <a:noFill/>
                </a:ln>
              </a:rPr>
              <a:t>1 teaches that God created all animal life on days five and six of </a:t>
            </a:r>
            <a:r>
              <a:rPr lang="en-US" sz="2800" b="1" dirty="0" smtClean="0">
                <a:ln w="3175">
                  <a:noFill/>
                </a:ln>
              </a:rPr>
              <a:t>Creation and created humans on day six.</a:t>
            </a:r>
          </a:p>
          <a:p>
            <a:pPr lvl="1">
              <a:buFont typeface="Calibri" panose="020F0502020204030204" pitchFamily="34" charset="0"/>
              <a:buChar char="–"/>
            </a:pPr>
            <a:r>
              <a:rPr lang="en-US" sz="2800" b="1" dirty="0" smtClean="0">
                <a:ln w="3175">
                  <a:noFill/>
                </a:ln>
              </a:rPr>
              <a:t>Only Conclusion:  </a:t>
            </a:r>
            <a:r>
              <a:rPr lang="en-US" sz="2800" b="1" dirty="0" smtClean="0">
                <a:solidFill>
                  <a:srgbClr val="0000CC"/>
                </a:solidFill>
              </a:rPr>
              <a:t>Dinosaurs </a:t>
            </a:r>
            <a:r>
              <a:rPr lang="en-US" sz="2800" b="1" dirty="0">
                <a:solidFill>
                  <a:srgbClr val="0000CC"/>
                </a:solidFill>
              </a:rPr>
              <a:t>once lived with humans!</a:t>
            </a:r>
            <a:endParaRPr lang="en-US" sz="2800" b="1" dirty="0">
              <a:ln w="3175">
                <a:noFill/>
              </a:ln>
              <a:solidFill>
                <a:srgbClr val="0000CC"/>
              </a:solidFill>
            </a:endParaRPr>
          </a:p>
        </p:txBody>
      </p:sp>
    </p:spTree>
    <p:extLst>
      <p:ext uri="{BB962C8B-B14F-4D97-AF65-F5344CB8AC3E}">
        <p14:creationId xmlns:p14="http://schemas.microsoft.com/office/powerpoint/2010/main" val="3073575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857701"/>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Biblical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Behemoth </a:t>
            </a:r>
            <a:r>
              <a:rPr lang="en-US" sz="3300" dirty="0" smtClean="0">
                <a:latin typeface="Lithos Pro Regular" panose="04020505030E02020A04" pitchFamily="82" charset="0"/>
              </a:rPr>
              <a:t>(Job 40:15-24)</a:t>
            </a:r>
            <a:endParaRPr lang="en-US" sz="3300" dirty="0">
              <a:latin typeface="Lithos Pro Regular" panose="04020505030E02020A04" pitchFamily="82" charset="0"/>
            </a:endParaRPr>
          </a:p>
        </p:txBody>
      </p:sp>
      <p:sp>
        <p:nvSpPr>
          <p:cNvPr id="3" name="Content Placeholder 2"/>
          <p:cNvSpPr>
            <a:spLocks noGrp="1"/>
          </p:cNvSpPr>
          <p:nvPr>
            <p:ph idx="1"/>
          </p:nvPr>
        </p:nvSpPr>
        <p:spPr>
          <a:xfrm>
            <a:off x="191384" y="1701209"/>
            <a:ext cx="4965403" cy="5156791"/>
          </a:xfrm>
        </p:spPr>
        <p:txBody>
          <a:bodyPr>
            <a:normAutofit/>
          </a:bodyPr>
          <a:lstStyle/>
          <a:p>
            <a:pPr>
              <a:spcBef>
                <a:spcPts val="0"/>
              </a:spcBef>
              <a:spcAft>
                <a:spcPts val="500"/>
              </a:spcAft>
            </a:pPr>
            <a:r>
              <a:rPr lang="en-US" sz="2000" b="1" dirty="0" smtClean="0">
                <a:solidFill>
                  <a:srgbClr val="0000CC"/>
                </a:solidFill>
              </a:rPr>
              <a:t>“</a:t>
            </a:r>
            <a:r>
              <a:rPr lang="en-US" sz="2000" b="1" dirty="0">
                <a:solidFill>
                  <a:srgbClr val="0000CC"/>
                </a:solidFill>
              </a:rPr>
              <a:t>Look now at the behemoth which I made along with you…” </a:t>
            </a:r>
            <a:r>
              <a:rPr lang="en-US" sz="2000" b="1" dirty="0" smtClean="0">
                <a:solidFill>
                  <a:srgbClr val="0000CC"/>
                </a:solidFill>
              </a:rPr>
              <a:t>(15)</a:t>
            </a:r>
            <a:endParaRPr lang="en-US" sz="2000" b="1" dirty="0">
              <a:solidFill>
                <a:srgbClr val="0000CC"/>
              </a:solidFill>
            </a:endParaRPr>
          </a:p>
          <a:p>
            <a:pPr>
              <a:spcBef>
                <a:spcPts val="0"/>
              </a:spcBef>
              <a:spcAft>
                <a:spcPts val="500"/>
              </a:spcAft>
            </a:pPr>
            <a:r>
              <a:rPr lang="en-US" sz="2000" b="1" dirty="0" smtClean="0">
                <a:solidFill>
                  <a:srgbClr val="0000CC"/>
                </a:solidFill>
              </a:rPr>
              <a:t>“</a:t>
            </a:r>
            <a:r>
              <a:rPr lang="en-US" sz="2000" b="1" dirty="0">
                <a:solidFill>
                  <a:srgbClr val="0000CC"/>
                </a:solidFill>
              </a:rPr>
              <a:t>He eats grass like an </a:t>
            </a:r>
            <a:r>
              <a:rPr lang="en-US" sz="2000" b="1" dirty="0" smtClean="0">
                <a:solidFill>
                  <a:srgbClr val="0000CC"/>
                </a:solidFill>
              </a:rPr>
              <a:t>ox” (15)</a:t>
            </a:r>
          </a:p>
          <a:p>
            <a:pPr>
              <a:spcBef>
                <a:spcPts val="0"/>
              </a:spcBef>
              <a:spcAft>
                <a:spcPts val="500"/>
              </a:spcAft>
            </a:pPr>
            <a:r>
              <a:rPr lang="en-US" sz="2000" b="1" dirty="0" smtClean="0">
                <a:solidFill>
                  <a:srgbClr val="0000CC"/>
                </a:solidFill>
              </a:rPr>
              <a:t>“See </a:t>
            </a:r>
            <a:r>
              <a:rPr lang="en-US" sz="2000" b="1" dirty="0">
                <a:solidFill>
                  <a:srgbClr val="0000CC"/>
                </a:solidFill>
              </a:rPr>
              <a:t>now, his strength is in his </a:t>
            </a:r>
            <a:r>
              <a:rPr lang="en-US" sz="2000" b="1" dirty="0" smtClean="0">
                <a:solidFill>
                  <a:srgbClr val="0000CC"/>
                </a:solidFill>
              </a:rPr>
              <a:t>hips” (16)</a:t>
            </a:r>
          </a:p>
          <a:p>
            <a:pPr>
              <a:spcBef>
                <a:spcPts val="0"/>
              </a:spcBef>
              <a:spcAft>
                <a:spcPts val="500"/>
              </a:spcAft>
            </a:pPr>
            <a:r>
              <a:rPr lang="en-US" sz="2000" b="1" dirty="0" smtClean="0">
                <a:solidFill>
                  <a:srgbClr val="0000CC"/>
                </a:solidFill>
              </a:rPr>
              <a:t>“His </a:t>
            </a:r>
            <a:r>
              <a:rPr lang="en-US" sz="2000" b="1" dirty="0">
                <a:solidFill>
                  <a:srgbClr val="0000CC"/>
                </a:solidFill>
              </a:rPr>
              <a:t>power is in his stomach </a:t>
            </a:r>
            <a:r>
              <a:rPr lang="en-US" sz="2000" b="1" dirty="0" smtClean="0">
                <a:solidFill>
                  <a:srgbClr val="0000CC"/>
                </a:solidFill>
              </a:rPr>
              <a:t>muscles” (16)</a:t>
            </a:r>
          </a:p>
          <a:p>
            <a:pPr>
              <a:spcBef>
                <a:spcPts val="0"/>
              </a:spcBef>
              <a:spcAft>
                <a:spcPts val="500"/>
              </a:spcAft>
            </a:pPr>
            <a:r>
              <a:rPr lang="en-US" sz="2000" b="1" dirty="0" smtClean="0">
                <a:solidFill>
                  <a:srgbClr val="0000CC"/>
                </a:solidFill>
              </a:rPr>
              <a:t>“He </a:t>
            </a:r>
            <a:r>
              <a:rPr lang="en-US" sz="2000" b="1" dirty="0">
                <a:solidFill>
                  <a:srgbClr val="0000CC"/>
                </a:solidFill>
              </a:rPr>
              <a:t>moves his tail like a </a:t>
            </a:r>
            <a:r>
              <a:rPr lang="en-US" sz="2000" b="1" dirty="0" smtClean="0">
                <a:solidFill>
                  <a:srgbClr val="0000CC"/>
                </a:solidFill>
              </a:rPr>
              <a:t>cedar” (17)</a:t>
            </a:r>
          </a:p>
          <a:p>
            <a:pPr>
              <a:spcBef>
                <a:spcPts val="0"/>
              </a:spcBef>
              <a:spcAft>
                <a:spcPts val="500"/>
              </a:spcAft>
            </a:pPr>
            <a:r>
              <a:rPr lang="en-US" sz="2000" b="1" dirty="0" smtClean="0">
                <a:solidFill>
                  <a:srgbClr val="0000CC"/>
                </a:solidFill>
              </a:rPr>
              <a:t>“The </a:t>
            </a:r>
            <a:r>
              <a:rPr lang="en-US" sz="2000" b="1" dirty="0">
                <a:solidFill>
                  <a:srgbClr val="0000CC"/>
                </a:solidFill>
              </a:rPr>
              <a:t>sinews of his thighs are tightly knit</a:t>
            </a:r>
            <a:r>
              <a:rPr lang="en-US" sz="2000" b="1" dirty="0" smtClean="0">
                <a:solidFill>
                  <a:srgbClr val="0000CC"/>
                </a:solidFill>
              </a:rPr>
              <a:t>”</a:t>
            </a:r>
            <a:endParaRPr lang="en-US" sz="2000" b="1" dirty="0">
              <a:solidFill>
                <a:srgbClr val="0000CC"/>
              </a:solidFill>
            </a:endParaRPr>
          </a:p>
          <a:p>
            <a:pPr>
              <a:spcBef>
                <a:spcPts val="0"/>
              </a:spcBef>
              <a:spcAft>
                <a:spcPts val="500"/>
              </a:spcAft>
            </a:pPr>
            <a:r>
              <a:rPr lang="en-US" sz="2000" b="1" dirty="0" smtClean="0">
                <a:solidFill>
                  <a:srgbClr val="0000CC"/>
                </a:solidFill>
              </a:rPr>
              <a:t>“His </a:t>
            </a:r>
            <a:r>
              <a:rPr lang="en-US" sz="2000" b="1" dirty="0">
                <a:solidFill>
                  <a:srgbClr val="0000CC"/>
                </a:solidFill>
              </a:rPr>
              <a:t>bones are like beams of </a:t>
            </a:r>
            <a:r>
              <a:rPr lang="en-US" sz="2000" b="1" dirty="0" smtClean="0">
                <a:solidFill>
                  <a:srgbClr val="0000CC"/>
                </a:solidFill>
              </a:rPr>
              <a:t>bronze” (18)</a:t>
            </a:r>
          </a:p>
          <a:p>
            <a:pPr>
              <a:spcBef>
                <a:spcPts val="0"/>
              </a:spcBef>
              <a:spcAft>
                <a:spcPts val="500"/>
              </a:spcAft>
            </a:pPr>
            <a:r>
              <a:rPr lang="en-US" sz="2000" b="1" dirty="0" smtClean="0">
                <a:solidFill>
                  <a:srgbClr val="0000CC"/>
                </a:solidFill>
              </a:rPr>
              <a:t>“His </a:t>
            </a:r>
            <a:r>
              <a:rPr lang="en-US" sz="2000" b="1" dirty="0">
                <a:solidFill>
                  <a:srgbClr val="0000CC"/>
                </a:solidFill>
              </a:rPr>
              <a:t>ribs like bars of </a:t>
            </a:r>
            <a:r>
              <a:rPr lang="en-US" sz="2000" b="1" dirty="0" smtClean="0">
                <a:solidFill>
                  <a:srgbClr val="0000CC"/>
                </a:solidFill>
              </a:rPr>
              <a:t>iron” (18)</a:t>
            </a:r>
          </a:p>
          <a:p>
            <a:pPr>
              <a:spcBef>
                <a:spcPts val="0"/>
              </a:spcBef>
              <a:spcAft>
                <a:spcPts val="500"/>
              </a:spcAft>
            </a:pPr>
            <a:r>
              <a:rPr lang="en-US" sz="2000" b="1" dirty="0" smtClean="0">
                <a:solidFill>
                  <a:srgbClr val="0000CC"/>
                </a:solidFill>
              </a:rPr>
              <a:t>“He </a:t>
            </a:r>
            <a:r>
              <a:rPr lang="en-US" sz="2000" b="1" dirty="0">
                <a:solidFill>
                  <a:srgbClr val="0000CC"/>
                </a:solidFill>
              </a:rPr>
              <a:t>is the first [chief] of the ways of </a:t>
            </a:r>
            <a:r>
              <a:rPr lang="en-US" sz="2000" b="1" dirty="0" smtClean="0">
                <a:solidFill>
                  <a:srgbClr val="0000CC"/>
                </a:solidFill>
              </a:rPr>
              <a:t>God”</a:t>
            </a:r>
          </a:p>
          <a:p>
            <a:pPr>
              <a:spcBef>
                <a:spcPts val="0"/>
              </a:spcBef>
              <a:spcAft>
                <a:spcPts val="500"/>
              </a:spcAft>
            </a:pPr>
            <a:r>
              <a:rPr lang="en-US" sz="2000" b="1" dirty="0" smtClean="0">
                <a:solidFill>
                  <a:srgbClr val="0000CC"/>
                </a:solidFill>
              </a:rPr>
              <a:t>“Only </a:t>
            </a:r>
            <a:r>
              <a:rPr lang="en-US" sz="2000" b="1" dirty="0">
                <a:solidFill>
                  <a:srgbClr val="0000CC"/>
                </a:solidFill>
              </a:rPr>
              <a:t>He who made him can bring near </a:t>
            </a:r>
            <a:r>
              <a:rPr lang="en-US" sz="2000" b="1" dirty="0" smtClean="0">
                <a:solidFill>
                  <a:srgbClr val="0000CC"/>
                </a:solidFill>
              </a:rPr>
              <a:t/>
            </a:r>
            <a:br>
              <a:rPr lang="en-US" sz="2000" b="1" dirty="0" smtClean="0">
                <a:solidFill>
                  <a:srgbClr val="0000CC"/>
                </a:solidFill>
              </a:rPr>
            </a:br>
            <a:r>
              <a:rPr lang="en-US" sz="2000" b="1" dirty="0" smtClean="0">
                <a:solidFill>
                  <a:srgbClr val="0000CC"/>
                </a:solidFill>
              </a:rPr>
              <a:t>His </a:t>
            </a:r>
            <a:r>
              <a:rPr lang="en-US" sz="2000" b="1" dirty="0">
                <a:solidFill>
                  <a:srgbClr val="0000CC"/>
                </a:solidFill>
              </a:rPr>
              <a:t>sword</a:t>
            </a:r>
            <a:r>
              <a:rPr lang="en-US" sz="2000" b="1" dirty="0" smtClean="0">
                <a:solidFill>
                  <a:srgbClr val="0000CC"/>
                </a:solidFill>
              </a:rPr>
              <a: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9329" y="1594884"/>
            <a:ext cx="4074670" cy="5263116"/>
          </a:xfrm>
          <a:prstGeom prst="rect">
            <a:avLst/>
          </a:prstGeom>
        </p:spPr>
      </p:pic>
      <p:sp>
        <p:nvSpPr>
          <p:cNvPr id="5" name="Rectangle 4"/>
          <p:cNvSpPr/>
          <p:nvPr/>
        </p:nvSpPr>
        <p:spPr>
          <a:xfrm>
            <a:off x="635614" y="6338408"/>
            <a:ext cx="3778791" cy="461665"/>
          </a:xfrm>
          <a:prstGeom prst="rect">
            <a:avLst/>
          </a:prstGeom>
        </p:spPr>
        <p:txBody>
          <a:bodyPr wrap="none">
            <a:spAutoFit/>
          </a:bodyPr>
          <a:lstStyle/>
          <a:p>
            <a:pPr>
              <a:spcAft>
                <a:spcPts val="500"/>
              </a:spcAft>
            </a:pPr>
            <a:r>
              <a:rPr lang="en-US" sz="2400" b="1" dirty="0" smtClean="0"/>
              <a:t>Hippopotamus or Dinosaur?</a:t>
            </a:r>
            <a:endParaRPr lang="en-US" sz="2400" b="1" dirty="0"/>
          </a:p>
        </p:txBody>
      </p:sp>
    </p:spTree>
    <p:extLst>
      <p:ext uri="{BB962C8B-B14F-4D97-AF65-F5344CB8AC3E}">
        <p14:creationId xmlns:p14="http://schemas.microsoft.com/office/powerpoint/2010/main" val="2967034759"/>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wipe(left)">
                                      <p:cBhvr>
                                        <p:cTn id="18" dur="500"/>
                                        <p:tgtEl>
                                          <p:spTgt spid="3">
                                            <p:txEl>
                                              <p:pRg st="0" end="0"/>
                                            </p:txEl>
                                          </p:spTgt>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wipe(left)">
                                      <p:cBhvr>
                                        <p:cTn id="26" dur="500"/>
                                        <p:tgtEl>
                                          <p:spTgt spid="3">
                                            <p:txEl>
                                              <p:pRg st="2" end="2"/>
                                            </p:txEl>
                                          </p:spTgt>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wipe(left)">
                                      <p:cBhvr>
                                        <p:cTn id="30" dur="500"/>
                                        <p:tgtEl>
                                          <p:spTgt spid="3">
                                            <p:txEl>
                                              <p:pRg st="3" end="3"/>
                                            </p:txEl>
                                          </p:spTgt>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wipe(left)">
                                      <p:cBhvr>
                                        <p:cTn id="34" dur="500"/>
                                        <p:tgtEl>
                                          <p:spTgt spid="3">
                                            <p:txEl>
                                              <p:pRg st="4" end="4"/>
                                            </p:txEl>
                                          </p:spTgt>
                                        </p:tgtEl>
                                      </p:cBhvr>
                                    </p:animEffect>
                                  </p:childTnLst>
                                </p:cTn>
                              </p:par>
                            </p:childTnLst>
                          </p:cTn>
                        </p:par>
                        <p:par>
                          <p:cTn id="35" fill="hold">
                            <p:stCondLst>
                              <p:cond delay="2500"/>
                            </p:stCondLst>
                            <p:childTnLst>
                              <p:par>
                                <p:cTn id="36" presetID="22" presetClass="entr" presetSubtype="8" fill="hold" nodeType="after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wipe(left)">
                                      <p:cBhvr>
                                        <p:cTn id="38" dur="500"/>
                                        <p:tgtEl>
                                          <p:spTgt spid="3">
                                            <p:txEl>
                                              <p:pRg st="5" end="5"/>
                                            </p:txEl>
                                          </p:spTgt>
                                        </p:tgtEl>
                                      </p:cBhvr>
                                    </p:animEffect>
                                  </p:childTnLst>
                                </p:cTn>
                              </p:par>
                            </p:childTnLst>
                          </p:cTn>
                        </p:par>
                        <p:par>
                          <p:cTn id="39" fill="hold">
                            <p:stCondLst>
                              <p:cond delay="3000"/>
                            </p:stCondLst>
                            <p:childTnLst>
                              <p:par>
                                <p:cTn id="40" presetID="22" presetClass="entr" presetSubtype="8"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wipe(left)">
                                      <p:cBhvr>
                                        <p:cTn id="42" dur="500"/>
                                        <p:tgtEl>
                                          <p:spTgt spid="3">
                                            <p:txEl>
                                              <p:pRg st="6" end="6"/>
                                            </p:txEl>
                                          </p:spTgt>
                                        </p:tgtEl>
                                      </p:cBhvr>
                                    </p:animEffect>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wipe(left)">
                                      <p:cBhvr>
                                        <p:cTn id="46" dur="500"/>
                                        <p:tgtEl>
                                          <p:spTgt spid="3">
                                            <p:txEl>
                                              <p:pRg st="7" end="7"/>
                                            </p:txEl>
                                          </p:spTgt>
                                        </p:tgtEl>
                                      </p:cBhvr>
                                    </p:animEffect>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wipe(left)">
                                      <p:cBhvr>
                                        <p:cTn id="50" dur="500"/>
                                        <p:tgtEl>
                                          <p:spTgt spid="3">
                                            <p:txEl>
                                              <p:pRg st="8" end="8"/>
                                            </p:txEl>
                                          </p:spTgt>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3">
                                            <p:txEl>
                                              <p:pRg st="9" end="9"/>
                                            </p:txEl>
                                          </p:spTgt>
                                        </p:tgtEl>
                                        <p:attrNameLst>
                                          <p:attrName>style.visibility</p:attrName>
                                        </p:attrNameLst>
                                      </p:cBhvr>
                                      <p:to>
                                        <p:strVal val="visible"/>
                                      </p:to>
                                    </p:set>
                                    <p:animEffect transition="in" filter="wipe(left)">
                                      <p:cBhvr>
                                        <p:cTn id="5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
        <p:nvSpPr>
          <p:cNvPr id="5" name="TextBox 4"/>
          <p:cNvSpPr txBox="1"/>
          <p:nvPr/>
        </p:nvSpPr>
        <p:spPr>
          <a:xfrm>
            <a:off x="2574524" y="365126"/>
            <a:ext cx="6445189" cy="3785652"/>
          </a:xfrm>
          <a:prstGeom prst="rect">
            <a:avLst/>
          </a:prstGeom>
          <a:solidFill>
            <a:schemeClr val="bg1">
              <a:alpha val="62000"/>
            </a:schemeClr>
          </a:solidFill>
        </p:spPr>
        <p:txBody>
          <a:bodyPr wrap="square" rtlCol="0">
            <a:spAutoFit/>
          </a:bodyPr>
          <a:lstStyle/>
          <a:p>
            <a:r>
              <a:rPr lang="en-US" sz="2400" b="1" dirty="0"/>
              <a:t>Dr. Philip </a:t>
            </a:r>
            <a:r>
              <a:rPr lang="en-US" sz="2400" b="1" dirty="0" err="1"/>
              <a:t>Kitcher</a:t>
            </a:r>
            <a:r>
              <a:rPr lang="en-US" sz="2400" b="1" dirty="0"/>
              <a:t> in his book, </a:t>
            </a:r>
            <a:endParaRPr lang="en-US" sz="2400" b="1" dirty="0" smtClean="0"/>
          </a:p>
          <a:p>
            <a:r>
              <a:rPr lang="en-US" sz="2400" b="1" i="1" dirty="0" smtClean="0"/>
              <a:t>Abusing </a:t>
            </a:r>
            <a:r>
              <a:rPr lang="en-US" sz="2400" b="1" i="1" dirty="0"/>
              <a:t>Science: The Case Against Creationism </a:t>
            </a:r>
            <a:endParaRPr lang="en-US" sz="2400" b="1" i="1" dirty="0" smtClean="0"/>
          </a:p>
          <a:p>
            <a:endParaRPr lang="en-US" sz="2400" b="1" dirty="0" smtClean="0"/>
          </a:p>
          <a:p>
            <a:r>
              <a:rPr lang="en-US" sz="2800" b="1" dirty="0" smtClean="0"/>
              <a:t>Solid evidence for the coexistence of dinosaurs and humans would “shake the foundation of evolutionary theory, because, of course, the dinosaurs are supposed to have been long extinct by the time the hominids arrived on the scene.” </a:t>
            </a:r>
            <a:endParaRPr lang="en-US" sz="2800" b="1" dirty="0"/>
          </a:p>
        </p:txBody>
      </p:sp>
    </p:spTree>
    <p:extLst>
      <p:ext uri="{BB962C8B-B14F-4D97-AF65-F5344CB8AC3E}">
        <p14:creationId xmlns:p14="http://schemas.microsoft.com/office/powerpoint/2010/main" val="2645290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857701"/>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Biblical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Leviathan </a:t>
            </a:r>
            <a:r>
              <a:rPr lang="en-US" sz="3300" dirty="0" smtClean="0">
                <a:latin typeface="Lithos Pro Regular" panose="04020505030E02020A04" pitchFamily="82" charset="0"/>
              </a:rPr>
              <a:t>(Job 41:1-34)</a:t>
            </a:r>
            <a:endParaRPr lang="en-US" sz="3300" dirty="0">
              <a:latin typeface="Lithos Pro Regular" panose="04020505030E02020A04" pitchFamily="82" charset="0"/>
            </a:endParaRPr>
          </a:p>
        </p:txBody>
      </p:sp>
      <p:sp>
        <p:nvSpPr>
          <p:cNvPr id="3" name="Content Placeholder 2"/>
          <p:cNvSpPr>
            <a:spLocks noGrp="1"/>
          </p:cNvSpPr>
          <p:nvPr>
            <p:ph idx="1"/>
          </p:nvPr>
        </p:nvSpPr>
        <p:spPr>
          <a:xfrm>
            <a:off x="191384" y="1701209"/>
            <a:ext cx="5007203" cy="5156791"/>
          </a:xfrm>
        </p:spPr>
        <p:txBody>
          <a:bodyPr>
            <a:normAutofit lnSpcReduction="10000"/>
          </a:bodyPr>
          <a:lstStyle/>
          <a:p>
            <a:pPr>
              <a:spcBef>
                <a:spcPts val="0"/>
              </a:spcBef>
              <a:spcAft>
                <a:spcPts val="500"/>
              </a:spcAft>
            </a:pPr>
            <a:r>
              <a:rPr lang="en-US" sz="2000" b="1" dirty="0" smtClean="0">
                <a:solidFill>
                  <a:srgbClr val="0000CC"/>
                </a:solidFill>
              </a:rPr>
              <a:t>“</a:t>
            </a:r>
            <a:r>
              <a:rPr lang="en-US" sz="2000" b="1" dirty="0">
                <a:solidFill>
                  <a:srgbClr val="0000CC"/>
                </a:solidFill>
              </a:rPr>
              <a:t>Can you draw out Leviathan with a hook?” </a:t>
            </a:r>
            <a:endParaRPr lang="en-US" sz="2000" b="1" dirty="0" smtClean="0">
              <a:solidFill>
                <a:srgbClr val="0000CC"/>
              </a:solidFill>
            </a:endParaRPr>
          </a:p>
          <a:p>
            <a:pPr>
              <a:spcBef>
                <a:spcPts val="0"/>
              </a:spcBef>
              <a:spcAft>
                <a:spcPts val="500"/>
              </a:spcAft>
            </a:pPr>
            <a:r>
              <a:rPr lang="en-US" sz="2000" b="1" dirty="0" smtClean="0">
                <a:solidFill>
                  <a:srgbClr val="0000CC"/>
                </a:solidFill>
              </a:rPr>
              <a:t>“His rows of scales are his pride” (15)</a:t>
            </a:r>
          </a:p>
          <a:p>
            <a:pPr>
              <a:spcBef>
                <a:spcPts val="0"/>
              </a:spcBef>
              <a:spcAft>
                <a:spcPts val="500"/>
              </a:spcAft>
            </a:pPr>
            <a:r>
              <a:rPr lang="en-US" sz="2000" b="1" dirty="0" smtClean="0">
                <a:solidFill>
                  <a:srgbClr val="0000CC"/>
                </a:solidFill>
              </a:rPr>
              <a:t>“</a:t>
            </a:r>
            <a:r>
              <a:rPr lang="en-US" sz="2000" b="1" dirty="0">
                <a:solidFill>
                  <a:srgbClr val="0000CC"/>
                </a:solidFill>
              </a:rPr>
              <a:t>His </a:t>
            </a:r>
            <a:r>
              <a:rPr lang="en-US" sz="2000" b="1" dirty="0" err="1">
                <a:solidFill>
                  <a:srgbClr val="0000CC"/>
                </a:solidFill>
              </a:rPr>
              <a:t>sneezings</a:t>
            </a:r>
            <a:r>
              <a:rPr lang="en-US" sz="2000" b="1" dirty="0">
                <a:solidFill>
                  <a:srgbClr val="0000CC"/>
                </a:solidFill>
              </a:rPr>
              <a:t> flash forth </a:t>
            </a:r>
            <a:r>
              <a:rPr lang="en-US" sz="2000" b="1" dirty="0" smtClean="0">
                <a:solidFill>
                  <a:srgbClr val="0000CC"/>
                </a:solidFill>
              </a:rPr>
              <a:t>light” (18)</a:t>
            </a:r>
          </a:p>
          <a:p>
            <a:pPr>
              <a:spcBef>
                <a:spcPts val="0"/>
              </a:spcBef>
              <a:spcAft>
                <a:spcPts val="500"/>
              </a:spcAft>
            </a:pPr>
            <a:r>
              <a:rPr lang="en-US" sz="2000" b="1" dirty="0" smtClean="0">
                <a:solidFill>
                  <a:srgbClr val="0000CC"/>
                </a:solidFill>
              </a:rPr>
              <a:t>“Out </a:t>
            </a:r>
            <a:r>
              <a:rPr lang="en-US" sz="2000" b="1" dirty="0">
                <a:solidFill>
                  <a:srgbClr val="0000CC"/>
                </a:solidFill>
              </a:rPr>
              <a:t>of his mouth go burning </a:t>
            </a:r>
            <a:r>
              <a:rPr lang="en-US" sz="2000" b="1" dirty="0" smtClean="0">
                <a:solidFill>
                  <a:srgbClr val="0000CC"/>
                </a:solidFill>
              </a:rPr>
              <a:t>lights” (19)</a:t>
            </a:r>
          </a:p>
          <a:p>
            <a:pPr>
              <a:spcBef>
                <a:spcPts val="0"/>
              </a:spcBef>
              <a:spcAft>
                <a:spcPts val="500"/>
              </a:spcAft>
            </a:pPr>
            <a:r>
              <a:rPr lang="en-US" sz="2000" b="1" dirty="0" smtClean="0">
                <a:solidFill>
                  <a:srgbClr val="0000CC"/>
                </a:solidFill>
              </a:rPr>
              <a:t>“Sparks </a:t>
            </a:r>
            <a:r>
              <a:rPr lang="en-US" sz="2000" b="1" dirty="0">
                <a:solidFill>
                  <a:srgbClr val="0000CC"/>
                </a:solidFill>
              </a:rPr>
              <a:t>of fire shoot </a:t>
            </a:r>
            <a:r>
              <a:rPr lang="en-US" sz="2000" b="1" dirty="0" smtClean="0">
                <a:solidFill>
                  <a:srgbClr val="0000CC"/>
                </a:solidFill>
              </a:rPr>
              <a:t>out” (19)</a:t>
            </a:r>
          </a:p>
          <a:p>
            <a:pPr>
              <a:spcBef>
                <a:spcPts val="0"/>
              </a:spcBef>
              <a:spcAft>
                <a:spcPts val="500"/>
              </a:spcAft>
            </a:pPr>
            <a:r>
              <a:rPr lang="en-US" sz="2000" b="1" dirty="0" smtClean="0">
                <a:solidFill>
                  <a:srgbClr val="0000CC"/>
                </a:solidFill>
              </a:rPr>
              <a:t>“Smoke </a:t>
            </a:r>
            <a:r>
              <a:rPr lang="en-US" sz="2000" b="1" dirty="0">
                <a:solidFill>
                  <a:srgbClr val="0000CC"/>
                </a:solidFill>
              </a:rPr>
              <a:t>goes out of his nostrils, As from a boiling pot and burning </a:t>
            </a:r>
            <a:r>
              <a:rPr lang="en-US" sz="2000" b="1" dirty="0" smtClean="0">
                <a:solidFill>
                  <a:srgbClr val="0000CC"/>
                </a:solidFill>
              </a:rPr>
              <a:t>rushes” (20)</a:t>
            </a:r>
          </a:p>
          <a:p>
            <a:pPr>
              <a:spcBef>
                <a:spcPts val="0"/>
              </a:spcBef>
              <a:spcAft>
                <a:spcPts val="500"/>
              </a:spcAft>
            </a:pPr>
            <a:r>
              <a:rPr lang="en-US" sz="2000" b="1" dirty="0" smtClean="0">
                <a:solidFill>
                  <a:srgbClr val="0000CC"/>
                </a:solidFill>
              </a:rPr>
              <a:t>“His </a:t>
            </a:r>
            <a:r>
              <a:rPr lang="en-US" sz="2000" b="1" dirty="0">
                <a:solidFill>
                  <a:srgbClr val="0000CC"/>
                </a:solidFill>
              </a:rPr>
              <a:t>breath kindles coals, And a flame goes out of his mouth” </a:t>
            </a:r>
            <a:r>
              <a:rPr lang="en-US" sz="2000" b="1" dirty="0" smtClean="0">
                <a:solidFill>
                  <a:srgbClr val="0000CC"/>
                </a:solidFill>
              </a:rPr>
              <a:t>(21)</a:t>
            </a:r>
          </a:p>
          <a:p>
            <a:pPr>
              <a:spcBef>
                <a:spcPts val="0"/>
              </a:spcBef>
              <a:spcAft>
                <a:spcPts val="500"/>
              </a:spcAft>
            </a:pPr>
            <a:r>
              <a:rPr lang="en-US" sz="2000" b="1" dirty="0" smtClean="0">
                <a:solidFill>
                  <a:srgbClr val="0000CC"/>
                </a:solidFill>
              </a:rPr>
              <a:t>“When he raises himself up…” (25)</a:t>
            </a:r>
          </a:p>
          <a:p>
            <a:pPr>
              <a:spcBef>
                <a:spcPts val="0"/>
              </a:spcBef>
              <a:spcAft>
                <a:spcPts val="500"/>
              </a:spcAft>
            </a:pPr>
            <a:r>
              <a:rPr lang="en-US" sz="2000" b="1" dirty="0" smtClean="0">
                <a:solidFill>
                  <a:srgbClr val="0000CC"/>
                </a:solidFill>
              </a:rPr>
              <a:t>“…the sword…cannot avail” (26)</a:t>
            </a:r>
          </a:p>
          <a:p>
            <a:pPr>
              <a:spcBef>
                <a:spcPts val="0"/>
              </a:spcBef>
              <a:spcAft>
                <a:spcPts val="500"/>
              </a:spcAft>
            </a:pPr>
            <a:r>
              <a:rPr lang="en-US" sz="2000" b="1" dirty="0" smtClean="0">
                <a:solidFill>
                  <a:srgbClr val="0000CC"/>
                </a:solidFill>
              </a:rPr>
              <a:t>“Nor </a:t>
            </a:r>
            <a:r>
              <a:rPr lang="en-US" sz="2000" b="1" dirty="0">
                <a:solidFill>
                  <a:srgbClr val="0000CC"/>
                </a:solidFill>
              </a:rPr>
              <a:t>does spear, dart, or </a:t>
            </a:r>
            <a:r>
              <a:rPr lang="en-US" sz="2000" b="1" dirty="0" smtClean="0">
                <a:solidFill>
                  <a:srgbClr val="0000CC"/>
                </a:solidFill>
              </a:rPr>
              <a:t>javelin” (26)</a:t>
            </a:r>
            <a:endParaRPr lang="en-US" sz="2000" b="1" dirty="0">
              <a:solidFill>
                <a:srgbClr val="0000CC"/>
              </a:solidFill>
            </a:endParaRPr>
          </a:p>
          <a:p>
            <a:pPr>
              <a:spcBef>
                <a:spcPts val="0"/>
              </a:spcBef>
              <a:spcAft>
                <a:spcPts val="500"/>
              </a:spcAft>
            </a:pPr>
            <a:r>
              <a:rPr lang="en-US" sz="2000" b="1" dirty="0" smtClean="0">
                <a:solidFill>
                  <a:srgbClr val="0000CC"/>
                </a:solidFill>
              </a:rPr>
              <a:t>“He </a:t>
            </a:r>
            <a:r>
              <a:rPr lang="en-US" sz="2000" b="1" dirty="0">
                <a:solidFill>
                  <a:srgbClr val="0000CC"/>
                </a:solidFill>
              </a:rPr>
              <a:t>regards iron as straw, And bronze as rotten </a:t>
            </a:r>
            <a:r>
              <a:rPr lang="en-US" sz="2000" b="1" dirty="0" smtClean="0">
                <a:solidFill>
                  <a:srgbClr val="0000CC"/>
                </a:solidFill>
              </a:rPr>
              <a:t>wood” (27)</a:t>
            </a:r>
          </a:p>
          <a:p>
            <a:pPr>
              <a:spcBef>
                <a:spcPts val="0"/>
              </a:spcBef>
              <a:spcAft>
                <a:spcPts val="500"/>
              </a:spcAft>
            </a:pPr>
            <a:r>
              <a:rPr lang="en-US" sz="2000" b="1" dirty="0" smtClean="0">
                <a:solidFill>
                  <a:srgbClr val="0000CC"/>
                </a:solidFill>
              </a:rPr>
              <a:t>“Darts </a:t>
            </a:r>
            <a:r>
              <a:rPr lang="en-US" sz="2000" b="1" dirty="0">
                <a:solidFill>
                  <a:srgbClr val="0000CC"/>
                </a:solidFill>
              </a:rPr>
              <a:t>are regarded as straw; He laughs at the threat of </a:t>
            </a:r>
            <a:r>
              <a:rPr lang="en-US" sz="2000" b="1" dirty="0" smtClean="0">
                <a:solidFill>
                  <a:srgbClr val="0000CC"/>
                </a:solidFill>
              </a:rPr>
              <a:t>javelins” (29)</a:t>
            </a:r>
            <a:endParaRPr lang="en-US" sz="2000" b="1" dirty="0">
              <a:solidFill>
                <a:srgbClr val="0000CC"/>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8587" y="1594883"/>
            <a:ext cx="3945412" cy="5276745"/>
          </a:xfrm>
          <a:prstGeom prst="rect">
            <a:avLst/>
          </a:prstGeom>
        </p:spPr>
      </p:pic>
      <p:sp>
        <p:nvSpPr>
          <p:cNvPr id="6" name="Rectangle 5"/>
          <p:cNvSpPr/>
          <p:nvPr/>
        </p:nvSpPr>
        <p:spPr>
          <a:xfrm>
            <a:off x="965231" y="6380940"/>
            <a:ext cx="3085653" cy="461665"/>
          </a:xfrm>
          <a:prstGeom prst="rect">
            <a:avLst/>
          </a:prstGeom>
        </p:spPr>
        <p:txBody>
          <a:bodyPr wrap="none">
            <a:spAutoFit/>
          </a:bodyPr>
          <a:lstStyle/>
          <a:p>
            <a:pPr>
              <a:spcAft>
                <a:spcPts val="500"/>
              </a:spcAft>
            </a:pPr>
            <a:r>
              <a:rPr lang="en-US" sz="2400" b="1" dirty="0" smtClean="0"/>
              <a:t>Crocodile or Dinosaur?</a:t>
            </a:r>
            <a:endParaRPr lang="en-US" sz="2400" b="1" dirty="0"/>
          </a:p>
        </p:txBody>
      </p:sp>
    </p:spTree>
    <p:extLst>
      <p:ext uri="{BB962C8B-B14F-4D97-AF65-F5344CB8AC3E}">
        <p14:creationId xmlns:p14="http://schemas.microsoft.com/office/powerpoint/2010/main" val="101764210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wipe(left)">
                                      <p:cBhvr>
                                        <p:cTn id="21" dur="500"/>
                                        <p:tgtEl>
                                          <p:spTgt spid="3">
                                            <p:txEl>
                                              <p:pRg st="1" end="1"/>
                                            </p:txEl>
                                          </p:spTgt>
                                        </p:tgtEl>
                                      </p:cBhvr>
                                    </p:animEffect>
                                  </p:childTnLst>
                                </p:cTn>
                              </p:par>
                            </p:childTnLst>
                          </p:cTn>
                        </p:par>
                        <p:par>
                          <p:cTn id="22" fill="hold">
                            <p:stCondLst>
                              <p:cond delay="1000"/>
                            </p:stCondLst>
                            <p:childTnLst>
                              <p:par>
                                <p:cTn id="23" presetID="22" presetClass="entr" presetSubtype="8"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wipe(left)">
                                      <p:cBhvr>
                                        <p:cTn id="25" dur="500"/>
                                        <p:tgtEl>
                                          <p:spTgt spid="3">
                                            <p:txEl>
                                              <p:pRg st="2" end="2"/>
                                            </p:txEl>
                                          </p:spTgt>
                                        </p:tgtEl>
                                      </p:cBhvr>
                                    </p:animEffect>
                                  </p:childTnLst>
                                </p:cTn>
                              </p:par>
                            </p:childTnLst>
                          </p:cTn>
                        </p:par>
                        <p:par>
                          <p:cTn id="26" fill="hold">
                            <p:stCondLst>
                              <p:cond delay="1500"/>
                            </p:stCondLst>
                            <p:childTnLst>
                              <p:par>
                                <p:cTn id="27" presetID="22" presetClass="entr" presetSubtype="8" fill="hold" grpId="0" nodeType="after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wipe(left)">
                                      <p:cBhvr>
                                        <p:cTn id="29" dur="500"/>
                                        <p:tgtEl>
                                          <p:spTgt spid="3">
                                            <p:txEl>
                                              <p:pRg st="3" end="3"/>
                                            </p:txEl>
                                          </p:spTgt>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ipe(left)">
                                      <p:cBhvr>
                                        <p:cTn id="33" dur="500"/>
                                        <p:tgtEl>
                                          <p:spTgt spid="3">
                                            <p:txEl>
                                              <p:pRg st="4" end="4"/>
                                            </p:txEl>
                                          </p:spTgt>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wipe(left)">
                                      <p:cBhvr>
                                        <p:cTn id="37" dur="500"/>
                                        <p:tgtEl>
                                          <p:spTgt spid="3">
                                            <p:txEl>
                                              <p:pRg st="5" end="5"/>
                                            </p:txEl>
                                          </p:spTgt>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wipe(left)">
                                      <p:cBhvr>
                                        <p:cTn id="41" dur="500"/>
                                        <p:tgtEl>
                                          <p:spTgt spid="3">
                                            <p:txEl>
                                              <p:pRg st="6" end="6"/>
                                            </p:txEl>
                                          </p:spTgt>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wipe(left)">
                                      <p:cBhvr>
                                        <p:cTn id="45" dur="500"/>
                                        <p:tgtEl>
                                          <p:spTgt spid="3">
                                            <p:txEl>
                                              <p:pRg st="7" end="7"/>
                                            </p:txEl>
                                          </p:spTgt>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wipe(left)">
                                      <p:cBhvr>
                                        <p:cTn id="49" dur="500"/>
                                        <p:tgtEl>
                                          <p:spTgt spid="3">
                                            <p:txEl>
                                              <p:pRg st="8" end="8"/>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Effect transition="in" filter="wipe(left)">
                                      <p:cBhvr>
                                        <p:cTn id="53" dur="500"/>
                                        <p:tgtEl>
                                          <p:spTgt spid="3">
                                            <p:txEl>
                                              <p:pRg st="9" end="9"/>
                                            </p:txEl>
                                          </p:spTgt>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wipe(left)">
                                      <p:cBhvr>
                                        <p:cTn id="57" dur="500"/>
                                        <p:tgtEl>
                                          <p:spTgt spid="3">
                                            <p:txEl>
                                              <p:pRg st="10" end="10"/>
                                            </p:txEl>
                                          </p:spTgt>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wipe(left)">
                                      <p:cBhvr>
                                        <p:cTn id="6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857701"/>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Biblical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Leviathan </a:t>
            </a:r>
            <a:r>
              <a:rPr lang="en-US" sz="3300" dirty="0" smtClean="0">
                <a:latin typeface="Lithos Pro Regular" panose="04020505030E02020A04" pitchFamily="82" charset="0"/>
              </a:rPr>
              <a:t>(Job 41:1-34)</a:t>
            </a:r>
            <a:endParaRPr lang="en-US" sz="3300" dirty="0">
              <a:latin typeface="Lithos Pro Regular" panose="04020505030E02020A04" pitchFamily="82" charset="0"/>
            </a:endParaRPr>
          </a:p>
        </p:txBody>
      </p:sp>
      <p:sp>
        <p:nvSpPr>
          <p:cNvPr id="3" name="Content Placeholder 2"/>
          <p:cNvSpPr>
            <a:spLocks noGrp="1"/>
          </p:cNvSpPr>
          <p:nvPr>
            <p:ph idx="1"/>
          </p:nvPr>
        </p:nvSpPr>
        <p:spPr>
          <a:xfrm>
            <a:off x="191384" y="1701209"/>
            <a:ext cx="5007203" cy="5156791"/>
          </a:xfrm>
        </p:spPr>
        <p:txBody>
          <a:bodyPr>
            <a:normAutofit/>
          </a:bodyPr>
          <a:lstStyle/>
          <a:p>
            <a:pPr>
              <a:spcBef>
                <a:spcPts val="0"/>
              </a:spcBef>
              <a:spcAft>
                <a:spcPts val="500"/>
              </a:spcAft>
            </a:pPr>
            <a:r>
              <a:rPr lang="en-US" sz="2000" b="1" dirty="0" smtClean="0">
                <a:solidFill>
                  <a:srgbClr val="0000CC"/>
                </a:solidFill>
              </a:rPr>
              <a:t>“His </a:t>
            </a:r>
            <a:r>
              <a:rPr lang="en-US" sz="2000" b="1" dirty="0">
                <a:solidFill>
                  <a:srgbClr val="0000CC"/>
                </a:solidFill>
              </a:rPr>
              <a:t>undersides are like sharp potsherds; He spreads pointed marks in the </a:t>
            </a:r>
            <a:r>
              <a:rPr lang="en-US" sz="2000" b="1" dirty="0" smtClean="0">
                <a:solidFill>
                  <a:srgbClr val="0000CC"/>
                </a:solidFill>
              </a:rPr>
              <a:t>mire” (30)</a:t>
            </a:r>
          </a:p>
          <a:p>
            <a:pPr>
              <a:spcBef>
                <a:spcPts val="0"/>
              </a:spcBef>
              <a:spcAft>
                <a:spcPts val="500"/>
              </a:spcAft>
            </a:pPr>
            <a:r>
              <a:rPr lang="en-US" sz="2000" b="1" dirty="0" smtClean="0">
                <a:solidFill>
                  <a:srgbClr val="0000CC"/>
                </a:solidFill>
              </a:rPr>
              <a:t>“He </a:t>
            </a:r>
            <a:r>
              <a:rPr lang="en-US" sz="2000" b="1" dirty="0">
                <a:solidFill>
                  <a:srgbClr val="0000CC"/>
                </a:solidFill>
              </a:rPr>
              <a:t>makes the deep boil like a </a:t>
            </a:r>
            <a:r>
              <a:rPr lang="en-US" sz="2000" b="1" dirty="0" smtClean="0">
                <a:solidFill>
                  <a:srgbClr val="0000CC"/>
                </a:solidFill>
              </a:rPr>
              <a:t>pot” (31)</a:t>
            </a:r>
          </a:p>
          <a:p>
            <a:pPr>
              <a:spcBef>
                <a:spcPts val="0"/>
              </a:spcBef>
              <a:spcAft>
                <a:spcPts val="500"/>
              </a:spcAft>
            </a:pPr>
            <a:r>
              <a:rPr lang="en-US" sz="2000" b="1" dirty="0" smtClean="0">
                <a:solidFill>
                  <a:srgbClr val="0000CC"/>
                </a:solidFill>
              </a:rPr>
              <a:t>“He </a:t>
            </a:r>
            <a:r>
              <a:rPr lang="en-US" sz="2000" b="1" dirty="0">
                <a:solidFill>
                  <a:srgbClr val="0000CC"/>
                </a:solidFill>
              </a:rPr>
              <a:t>makes the sea like a pot of </a:t>
            </a:r>
            <a:r>
              <a:rPr lang="en-US" sz="2000" b="1" dirty="0" smtClean="0">
                <a:solidFill>
                  <a:srgbClr val="0000CC"/>
                </a:solidFill>
              </a:rPr>
              <a:t>ointment”</a:t>
            </a:r>
            <a:endParaRPr lang="en-US" sz="2000" b="1" dirty="0">
              <a:solidFill>
                <a:srgbClr val="0000CC"/>
              </a:solidFill>
            </a:endParaRPr>
          </a:p>
          <a:p>
            <a:pPr>
              <a:spcBef>
                <a:spcPts val="0"/>
              </a:spcBef>
              <a:spcAft>
                <a:spcPts val="500"/>
              </a:spcAft>
            </a:pPr>
            <a:r>
              <a:rPr lang="en-US" sz="2000" b="1" dirty="0" smtClean="0">
                <a:solidFill>
                  <a:srgbClr val="0000CC"/>
                </a:solidFill>
              </a:rPr>
              <a:t>“He </a:t>
            </a:r>
            <a:r>
              <a:rPr lang="en-US" sz="2000" b="1" dirty="0">
                <a:solidFill>
                  <a:srgbClr val="0000CC"/>
                </a:solidFill>
              </a:rPr>
              <a:t>leaves a shining wake behind him; One would think the deep had white </a:t>
            </a:r>
            <a:r>
              <a:rPr lang="en-US" sz="2000" b="1" dirty="0" smtClean="0">
                <a:solidFill>
                  <a:srgbClr val="0000CC"/>
                </a:solidFill>
              </a:rPr>
              <a:t>hair” (32)</a:t>
            </a:r>
            <a:endParaRPr lang="en-US" sz="2000" b="1" dirty="0">
              <a:solidFill>
                <a:srgbClr val="0000CC"/>
              </a:solidFill>
            </a:endParaRPr>
          </a:p>
          <a:p>
            <a:pPr>
              <a:spcBef>
                <a:spcPts val="0"/>
              </a:spcBef>
              <a:spcAft>
                <a:spcPts val="500"/>
              </a:spcAft>
            </a:pPr>
            <a:r>
              <a:rPr lang="en-US" sz="2000" b="1" dirty="0" smtClean="0">
                <a:solidFill>
                  <a:srgbClr val="0000CC"/>
                </a:solidFill>
              </a:rPr>
              <a:t>“On </a:t>
            </a:r>
            <a:r>
              <a:rPr lang="en-US" sz="2000" b="1" dirty="0">
                <a:solidFill>
                  <a:srgbClr val="0000CC"/>
                </a:solidFill>
              </a:rPr>
              <a:t>earth there is nothing like him, Which is made without </a:t>
            </a:r>
            <a:r>
              <a:rPr lang="en-US" sz="2000" b="1" dirty="0" smtClean="0">
                <a:solidFill>
                  <a:srgbClr val="0000CC"/>
                </a:solidFill>
              </a:rPr>
              <a:t>fear” (33)</a:t>
            </a:r>
            <a:endParaRPr lang="en-US" sz="2000" b="1" dirty="0">
              <a:solidFill>
                <a:srgbClr val="0000CC"/>
              </a:solidFill>
            </a:endParaRPr>
          </a:p>
          <a:p>
            <a:pPr>
              <a:spcBef>
                <a:spcPts val="0"/>
              </a:spcBef>
              <a:spcAft>
                <a:spcPts val="500"/>
              </a:spcAft>
            </a:pPr>
            <a:r>
              <a:rPr lang="en-US" sz="2000" b="1" dirty="0" smtClean="0">
                <a:solidFill>
                  <a:srgbClr val="0000CC"/>
                </a:solidFill>
              </a:rPr>
              <a:t>“He </a:t>
            </a:r>
            <a:r>
              <a:rPr lang="en-US" sz="2000" b="1" dirty="0">
                <a:solidFill>
                  <a:srgbClr val="0000CC"/>
                </a:solidFill>
              </a:rPr>
              <a:t>beholds every high </a:t>
            </a:r>
            <a:r>
              <a:rPr lang="en-US" sz="2000" b="1" dirty="0" smtClean="0">
                <a:solidFill>
                  <a:srgbClr val="0000CC"/>
                </a:solidFill>
              </a:rPr>
              <a:t>thing” (34)</a:t>
            </a:r>
          </a:p>
          <a:p>
            <a:pPr>
              <a:spcBef>
                <a:spcPts val="0"/>
              </a:spcBef>
              <a:spcAft>
                <a:spcPts val="500"/>
              </a:spcAft>
            </a:pPr>
            <a:r>
              <a:rPr lang="en-US" sz="2000" b="1" dirty="0" smtClean="0">
                <a:solidFill>
                  <a:srgbClr val="0000CC"/>
                </a:solidFill>
              </a:rPr>
              <a:t>“He </a:t>
            </a:r>
            <a:r>
              <a:rPr lang="en-US" sz="2000" b="1" dirty="0">
                <a:solidFill>
                  <a:srgbClr val="0000CC"/>
                </a:solidFill>
              </a:rPr>
              <a:t>is king over all the children of </a:t>
            </a:r>
            <a:r>
              <a:rPr lang="en-US" sz="2000" b="1" dirty="0" smtClean="0">
                <a:solidFill>
                  <a:srgbClr val="0000CC"/>
                </a:solidFill>
              </a:rPr>
              <a:t>pride”</a:t>
            </a:r>
            <a:endParaRPr lang="en-US" sz="2000" b="1" dirty="0">
              <a:solidFill>
                <a:srgbClr val="0000CC"/>
              </a:solidFill>
            </a:endParaRPr>
          </a:p>
          <a:p>
            <a:pPr>
              <a:spcBef>
                <a:spcPts val="0"/>
              </a:spcBef>
              <a:spcAft>
                <a:spcPts val="500"/>
              </a:spcAft>
            </a:pPr>
            <a:endParaRPr lang="en-US" sz="2000" b="1" dirty="0">
              <a:solidFill>
                <a:srgbClr val="0000CC"/>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8587" y="1594883"/>
            <a:ext cx="3945412" cy="5276745"/>
          </a:xfrm>
          <a:prstGeom prst="rect">
            <a:avLst/>
          </a:prstGeom>
        </p:spPr>
      </p:pic>
      <p:sp>
        <p:nvSpPr>
          <p:cNvPr id="6" name="Rectangle 5"/>
          <p:cNvSpPr/>
          <p:nvPr/>
        </p:nvSpPr>
        <p:spPr>
          <a:xfrm>
            <a:off x="965231" y="6380940"/>
            <a:ext cx="3085653" cy="461665"/>
          </a:xfrm>
          <a:prstGeom prst="rect">
            <a:avLst/>
          </a:prstGeom>
        </p:spPr>
        <p:txBody>
          <a:bodyPr wrap="none">
            <a:spAutoFit/>
          </a:bodyPr>
          <a:lstStyle/>
          <a:p>
            <a:pPr>
              <a:spcAft>
                <a:spcPts val="500"/>
              </a:spcAft>
            </a:pPr>
            <a:r>
              <a:rPr lang="en-US" sz="2400" b="1" dirty="0" smtClean="0"/>
              <a:t>Crocodile or Dinosaur?</a:t>
            </a:r>
            <a:endParaRPr lang="en-US" sz="2400" b="1" dirty="0"/>
          </a:p>
        </p:txBody>
      </p:sp>
    </p:spTree>
    <p:extLst>
      <p:ext uri="{BB962C8B-B14F-4D97-AF65-F5344CB8AC3E}">
        <p14:creationId xmlns:p14="http://schemas.microsoft.com/office/powerpoint/2010/main" val="38150184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857701"/>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Biblical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Behemoth &amp; Leviathan</a:t>
            </a:r>
            <a:endParaRPr lang="en-US" sz="3300" dirty="0">
              <a:latin typeface="Lithos Pro Regular" panose="04020505030E02020A04" pitchFamily="82" charset="0"/>
            </a:endParaRPr>
          </a:p>
        </p:txBody>
      </p:sp>
      <p:sp>
        <p:nvSpPr>
          <p:cNvPr id="6" name="Content Placeholder 2"/>
          <p:cNvSpPr>
            <a:spLocks noGrp="1"/>
          </p:cNvSpPr>
          <p:nvPr>
            <p:ph idx="1"/>
          </p:nvPr>
        </p:nvSpPr>
        <p:spPr>
          <a:xfrm>
            <a:off x="239697" y="1903228"/>
            <a:ext cx="8904302" cy="4954772"/>
          </a:xfrm>
        </p:spPr>
        <p:txBody>
          <a:bodyPr>
            <a:normAutofit/>
          </a:bodyPr>
          <a:lstStyle/>
          <a:p>
            <a:r>
              <a:rPr lang="en-US" sz="3200" b="1" dirty="0" smtClean="0">
                <a:solidFill>
                  <a:srgbClr val="0000CC"/>
                </a:solidFill>
              </a:rPr>
              <a:t>Three </a:t>
            </a:r>
            <a:r>
              <a:rPr lang="en-US" sz="3200" b="1" dirty="0">
                <a:solidFill>
                  <a:srgbClr val="0000CC"/>
                </a:solidFill>
              </a:rPr>
              <a:t>possible explanations </a:t>
            </a:r>
            <a:r>
              <a:rPr lang="en-US" sz="3200" b="1" dirty="0" smtClean="0">
                <a:solidFill>
                  <a:srgbClr val="0000CC"/>
                </a:solidFill>
              </a:rPr>
              <a:t>exist:</a:t>
            </a:r>
            <a:endParaRPr lang="en-US" sz="3200" b="1" dirty="0">
              <a:solidFill>
                <a:srgbClr val="0000CC"/>
              </a:solidFill>
            </a:endParaRPr>
          </a:p>
          <a:p>
            <a:pPr lvl="1">
              <a:buFont typeface="Calibri" panose="020F0502020204030204" pitchFamily="34" charset="0"/>
              <a:buChar char="–"/>
            </a:pPr>
            <a:r>
              <a:rPr lang="en-US" sz="2800" b="1" dirty="0" smtClean="0"/>
              <a:t>They </a:t>
            </a:r>
            <a:r>
              <a:rPr lang="en-US" sz="2800" b="1" dirty="0"/>
              <a:t>are unreal, mythological </a:t>
            </a:r>
            <a:r>
              <a:rPr lang="en-US" sz="2800" b="1" dirty="0" smtClean="0"/>
              <a:t>monsters</a:t>
            </a:r>
            <a:endParaRPr lang="en-US" sz="2800" b="1" dirty="0"/>
          </a:p>
          <a:p>
            <a:pPr lvl="1">
              <a:buFont typeface="Calibri" panose="020F0502020204030204" pitchFamily="34" charset="0"/>
              <a:buChar char="–"/>
            </a:pPr>
            <a:r>
              <a:rPr lang="en-US" sz="2800" b="1" dirty="0" smtClean="0"/>
              <a:t>They </a:t>
            </a:r>
            <a:r>
              <a:rPr lang="en-US" sz="2800" b="1" dirty="0"/>
              <a:t>are real animals that exist somewhere in the world </a:t>
            </a:r>
            <a:r>
              <a:rPr lang="en-US" sz="2800" b="1" dirty="0" smtClean="0"/>
              <a:t>today</a:t>
            </a:r>
            <a:endParaRPr lang="en-US" sz="2800" b="1" dirty="0"/>
          </a:p>
          <a:p>
            <a:pPr lvl="1">
              <a:buFont typeface="Calibri" panose="020F0502020204030204" pitchFamily="34" charset="0"/>
              <a:buChar char="–"/>
            </a:pPr>
            <a:r>
              <a:rPr lang="en-US" sz="2800" b="1" dirty="0" smtClean="0">
                <a:solidFill>
                  <a:srgbClr val="0000CC"/>
                </a:solidFill>
              </a:rPr>
              <a:t>They </a:t>
            </a:r>
            <a:r>
              <a:rPr lang="en-US" sz="2800" b="1" dirty="0">
                <a:solidFill>
                  <a:srgbClr val="0000CC"/>
                </a:solidFill>
              </a:rPr>
              <a:t>are some kind of real, yet extinct creature (e.g., dinosaurs</a:t>
            </a:r>
            <a:r>
              <a:rPr lang="en-US" sz="2800" b="1" dirty="0" smtClean="0">
                <a:solidFill>
                  <a:srgbClr val="0000CC"/>
                </a:solidFill>
              </a:rPr>
              <a:t>)</a:t>
            </a:r>
            <a:endParaRPr lang="en-US" sz="2800" b="1" dirty="0">
              <a:solidFill>
                <a:srgbClr val="0000CC"/>
              </a:solidFill>
            </a:endParaRPr>
          </a:p>
        </p:txBody>
      </p:sp>
    </p:spTree>
    <p:extLst>
      <p:ext uri="{BB962C8B-B14F-4D97-AF65-F5344CB8AC3E}">
        <p14:creationId xmlns:p14="http://schemas.microsoft.com/office/powerpoint/2010/main" val="196600470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5528"/>
            <a:ext cx="9143999" cy="1506826"/>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Abundant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endParaRPr lang="en-US" sz="3300" dirty="0">
              <a:latin typeface="Lithos Pro Regular" panose="04020505030E02020A04" pitchFamily="82" charset="0"/>
            </a:endParaRPr>
          </a:p>
        </p:txBody>
      </p:sp>
      <p:sp>
        <p:nvSpPr>
          <p:cNvPr id="6" name="Content Placeholder 2"/>
          <p:cNvSpPr>
            <a:spLocks noGrp="1"/>
          </p:cNvSpPr>
          <p:nvPr>
            <p:ph idx="1"/>
          </p:nvPr>
        </p:nvSpPr>
        <p:spPr>
          <a:xfrm>
            <a:off x="239697" y="1275907"/>
            <a:ext cx="8691652" cy="5582093"/>
          </a:xfrm>
        </p:spPr>
        <p:txBody>
          <a:bodyPr>
            <a:normAutofit/>
          </a:bodyPr>
          <a:lstStyle/>
          <a:p>
            <a:r>
              <a:rPr lang="en-US" sz="3200" b="1" dirty="0">
                <a:solidFill>
                  <a:srgbClr val="0000CC"/>
                </a:solidFill>
              </a:rPr>
              <a:t>There is POWERFUL evidence for the coexistence of dinosaurs and humans:</a:t>
            </a:r>
          </a:p>
          <a:p>
            <a:pPr lvl="1">
              <a:buFont typeface="Calibri" panose="020F0502020204030204" pitchFamily="34" charset="0"/>
              <a:buChar char="–"/>
            </a:pPr>
            <a:r>
              <a:rPr lang="en-US" sz="2800" b="1" dirty="0" smtClean="0"/>
              <a:t>There </a:t>
            </a:r>
            <a:r>
              <a:rPr lang="en-US" sz="2800" b="1" dirty="0"/>
              <a:t>are rock drawings that go back hundreds or thousands of years</a:t>
            </a:r>
          </a:p>
          <a:p>
            <a:pPr lvl="1">
              <a:buFont typeface="Calibri" panose="020F0502020204030204" pitchFamily="34" charset="0"/>
              <a:buChar char="–"/>
            </a:pPr>
            <a:r>
              <a:rPr lang="en-US" sz="2800" b="1" dirty="0" smtClean="0"/>
              <a:t>There </a:t>
            </a:r>
            <a:r>
              <a:rPr lang="en-US" sz="2800" b="1" dirty="0"/>
              <a:t>are stories that go back to the beginning of </a:t>
            </a:r>
            <a:r>
              <a:rPr lang="en-US" sz="2800" b="1" dirty="0" smtClean="0"/>
              <a:t>time</a:t>
            </a:r>
            <a:endParaRPr lang="en-US" sz="2800" b="1" dirty="0"/>
          </a:p>
          <a:p>
            <a:pPr lvl="1">
              <a:buFont typeface="Calibri" panose="020F0502020204030204" pitchFamily="34" charset="0"/>
              <a:buChar char="–"/>
            </a:pPr>
            <a:r>
              <a:rPr lang="en-US" sz="2800" b="1" dirty="0" smtClean="0"/>
              <a:t>We </a:t>
            </a:r>
            <a:r>
              <a:rPr lang="en-US" sz="2800" b="1" dirty="0"/>
              <a:t>have the Bible that tells us that land animals and humans were both created on Day 6</a:t>
            </a:r>
          </a:p>
          <a:p>
            <a:pPr lvl="1">
              <a:buFont typeface="Calibri" panose="020F0502020204030204" pitchFamily="34" charset="0"/>
              <a:buChar char="–"/>
            </a:pPr>
            <a:r>
              <a:rPr lang="en-US" sz="2800" b="1" dirty="0" smtClean="0"/>
              <a:t>And</a:t>
            </a:r>
            <a:r>
              <a:rPr lang="en-US" sz="2800" b="1" dirty="0"/>
              <a:t>, we have our good common sense that tells us that we live with amazing creatures today.</a:t>
            </a:r>
          </a:p>
          <a:p>
            <a:pPr lvl="1">
              <a:buFont typeface="Calibri" panose="020F0502020204030204" pitchFamily="34" charset="0"/>
              <a:buChar char="–"/>
            </a:pPr>
            <a:r>
              <a:rPr lang="en-US" sz="2800" b="1" dirty="0" smtClean="0"/>
              <a:t>WHY </a:t>
            </a:r>
            <a:r>
              <a:rPr lang="en-US" sz="2800" b="1" dirty="0"/>
              <a:t>couldn’t we have lived with the dinosaurs in the past?</a:t>
            </a:r>
          </a:p>
        </p:txBody>
      </p:sp>
    </p:spTree>
    <p:extLst>
      <p:ext uri="{BB962C8B-B14F-4D97-AF65-F5344CB8AC3E}">
        <p14:creationId xmlns:p14="http://schemas.microsoft.com/office/powerpoint/2010/main" val="21095521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wipe(left)">
                                      <p:cBhvr>
                                        <p:cTn id="19" dur="500"/>
                                        <p:tgtEl>
                                          <p:spTgt spid="6">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left)">
                                      <p:cBhvr>
                                        <p:cTn id="23" dur="500"/>
                                        <p:tgtEl>
                                          <p:spTgt spid="6">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Historical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Stories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The </a:t>
            </a:r>
            <a:r>
              <a:rPr lang="en-US" b="1" u="sng" dirty="0">
                <a:solidFill>
                  <a:srgbClr val="0000CC"/>
                </a:solidFill>
              </a:rPr>
              <a:t>Ubiquity</a:t>
            </a:r>
            <a:r>
              <a:rPr lang="en-US" b="1" dirty="0">
                <a:solidFill>
                  <a:srgbClr val="0000CC"/>
                </a:solidFill>
              </a:rPr>
              <a:t> of These Stories (They’re Everywhere</a:t>
            </a:r>
            <a:r>
              <a:rPr lang="en-US" b="1" dirty="0" smtClean="0">
                <a:solidFill>
                  <a:srgbClr val="0000CC"/>
                </a:solidFill>
              </a:rPr>
              <a:t>!)</a:t>
            </a:r>
          </a:p>
          <a:p>
            <a:pPr lvl="1">
              <a:buFont typeface="Calibri" panose="020F0502020204030204" pitchFamily="34" charset="0"/>
              <a:buChar char="–"/>
            </a:pPr>
            <a:r>
              <a:rPr lang="en-US" b="1" dirty="0" smtClean="0"/>
              <a:t>Stories </a:t>
            </a:r>
            <a:r>
              <a:rPr lang="en-US" b="1" dirty="0"/>
              <a:t>of reptiles </a:t>
            </a:r>
            <a:r>
              <a:rPr lang="en-US" b="1" dirty="0" smtClean="0"/>
              <a:t>passed </a:t>
            </a:r>
            <a:r>
              <a:rPr lang="en-US" b="1" dirty="0"/>
              <a:t>down from cultures all over the </a:t>
            </a:r>
            <a:r>
              <a:rPr lang="en-US" b="1" dirty="0" smtClean="0"/>
              <a:t>world</a:t>
            </a:r>
          </a:p>
          <a:p>
            <a:pPr lvl="1">
              <a:buFont typeface="Calibri" panose="020F0502020204030204" pitchFamily="34" charset="0"/>
              <a:buChar char="–"/>
            </a:pPr>
            <a:r>
              <a:rPr lang="en-US" b="1" dirty="0" smtClean="0"/>
              <a:t>Large reptiles were </a:t>
            </a:r>
            <a:r>
              <a:rPr lang="en-US" b="1" dirty="0"/>
              <a:t>not called “dinosaurs” but “</a:t>
            </a:r>
            <a:r>
              <a:rPr lang="en-US" b="1" dirty="0" smtClean="0"/>
              <a:t>dragons”</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94773" y="2959497"/>
            <a:ext cx="3249227" cy="3904714"/>
          </a:xfrm>
          <a:prstGeom prst="rect">
            <a:avLst/>
          </a:prstGeom>
        </p:spPr>
      </p:pic>
      <p:sp>
        <p:nvSpPr>
          <p:cNvPr id="9" name="TextBox 8"/>
          <p:cNvSpPr txBox="1"/>
          <p:nvPr/>
        </p:nvSpPr>
        <p:spPr>
          <a:xfrm>
            <a:off x="177553" y="3195961"/>
            <a:ext cx="5770486" cy="3416320"/>
          </a:xfrm>
          <a:prstGeom prst="rect">
            <a:avLst/>
          </a:prstGeom>
          <a:noFill/>
          <a:ln>
            <a:solidFill>
              <a:schemeClr val="tx1"/>
            </a:solidFill>
            <a:prstDash val="dash"/>
          </a:ln>
        </p:spPr>
        <p:txBody>
          <a:bodyPr wrap="square" rtlCol="0">
            <a:spAutoFit/>
          </a:bodyPr>
          <a:lstStyle/>
          <a:p>
            <a:r>
              <a:rPr lang="en-US" sz="2400" b="1" i="1" dirty="0" smtClean="0"/>
              <a:t>Famed evolutionist, Carl Sagan, noted: </a:t>
            </a:r>
          </a:p>
          <a:p>
            <a:r>
              <a:rPr lang="en-US" sz="2400" b="1" i="1" dirty="0" smtClean="0"/>
              <a:t>“The implacable mutual hostility between man and dragon…is not a Western anomaly. It is a worldwide phenomenon.” </a:t>
            </a:r>
          </a:p>
          <a:p>
            <a:endParaRPr lang="en-US" sz="2400" b="1" i="1" dirty="0" smtClean="0"/>
          </a:p>
          <a:p>
            <a:r>
              <a:rPr lang="en-US" sz="2400" b="1" i="1" dirty="0" smtClean="0"/>
              <a:t>Militant evolutionist and LiveScience.com staff writer Ker Than admitted: </a:t>
            </a:r>
          </a:p>
          <a:p>
            <a:r>
              <a:rPr lang="en-US" sz="2400" b="1" i="1" dirty="0" smtClean="0"/>
              <a:t>“Dragons are…found in the myths and legends of cultures all around the world.” </a:t>
            </a:r>
          </a:p>
        </p:txBody>
      </p:sp>
    </p:spTree>
    <p:extLst>
      <p:ext uri="{BB962C8B-B14F-4D97-AF65-F5344CB8AC3E}">
        <p14:creationId xmlns:p14="http://schemas.microsoft.com/office/powerpoint/2010/main" val="36220847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bg/>
                                          </p:spTgt>
                                        </p:tgtEl>
                                        <p:attrNameLst>
                                          <p:attrName>style.visibility</p:attrName>
                                        </p:attrNameLst>
                                      </p:cBhvr>
                                      <p:to>
                                        <p:strVal val="visible"/>
                                      </p:to>
                                    </p:set>
                                  </p:childTnLst>
                                </p:cTn>
                              </p:par>
                            </p:childTnLst>
                          </p:cTn>
                        </p:par>
                        <p:par>
                          <p:cTn id="20" fill="hold">
                            <p:stCondLst>
                              <p:cond delay="0"/>
                            </p:stCondLst>
                            <p:childTnLst>
                              <p:par>
                                <p:cTn id="21" presetID="22" presetClass="entr" presetSubtype="8" fill="hold" grpId="0" nodeType="after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wipe(left)">
                                      <p:cBhvr>
                                        <p:cTn id="23" dur="500"/>
                                        <p:tgtEl>
                                          <p:spTgt spid="9">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wipe(left)">
                                      <p:cBhvr>
                                        <p:cTn id="27" dur="500"/>
                                        <p:tgtEl>
                                          <p:spTgt spid="9">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left)">
                                      <p:cBhvr>
                                        <p:cTn id="31" dur="500"/>
                                        <p:tgtEl>
                                          <p:spTgt spid="9">
                                            <p:txEl>
                                              <p:pRg st="3" end="3"/>
                                            </p:txEl>
                                          </p:spTgt>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Historical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Stories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The </a:t>
            </a:r>
            <a:r>
              <a:rPr lang="en-US" b="1" u="sng" dirty="0">
                <a:solidFill>
                  <a:srgbClr val="0000CC"/>
                </a:solidFill>
              </a:rPr>
              <a:t>Ubiquity</a:t>
            </a:r>
            <a:r>
              <a:rPr lang="en-US" b="1" dirty="0">
                <a:solidFill>
                  <a:srgbClr val="0000CC"/>
                </a:solidFill>
              </a:rPr>
              <a:t> of These Stories (They’re Everywhere</a:t>
            </a:r>
            <a:r>
              <a:rPr lang="en-US" b="1" dirty="0" smtClean="0">
                <a:solidFill>
                  <a:srgbClr val="0000CC"/>
                </a:solidFill>
              </a:rPr>
              <a:t>!)</a:t>
            </a:r>
          </a:p>
          <a:p>
            <a:pPr lvl="1">
              <a:buFont typeface="Calibri" panose="020F0502020204030204" pitchFamily="34" charset="0"/>
              <a:buChar char="–"/>
            </a:pPr>
            <a:r>
              <a:rPr lang="en-US" b="1" dirty="0" smtClean="0"/>
              <a:t>Stories </a:t>
            </a:r>
            <a:r>
              <a:rPr lang="en-US" b="1" dirty="0"/>
              <a:t>of reptiles </a:t>
            </a:r>
            <a:r>
              <a:rPr lang="en-US" b="1" dirty="0" smtClean="0"/>
              <a:t>passed </a:t>
            </a:r>
            <a:r>
              <a:rPr lang="en-US" b="1" dirty="0"/>
              <a:t>down from cultures all over the </a:t>
            </a:r>
            <a:r>
              <a:rPr lang="en-US" b="1" dirty="0" smtClean="0"/>
              <a:t>world</a:t>
            </a:r>
          </a:p>
          <a:p>
            <a:pPr lvl="1">
              <a:buFont typeface="Calibri" panose="020F0502020204030204" pitchFamily="34" charset="0"/>
              <a:buChar char="–"/>
            </a:pPr>
            <a:r>
              <a:rPr lang="en-US" b="1" dirty="0" smtClean="0"/>
              <a:t>Large reptiles were </a:t>
            </a:r>
            <a:r>
              <a:rPr lang="en-US" b="1" dirty="0"/>
              <a:t>not called “dinosaurs” but “</a:t>
            </a:r>
            <a:r>
              <a:rPr lang="en-US" b="1" dirty="0" smtClean="0"/>
              <a:t>dragons”</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94773" y="2959497"/>
            <a:ext cx="3249227" cy="3904714"/>
          </a:xfrm>
          <a:prstGeom prst="rect">
            <a:avLst/>
          </a:prstGeom>
        </p:spPr>
      </p:pic>
      <p:sp>
        <p:nvSpPr>
          <p:cNvPr id="9" name="TextBox 8"/>
          <p:cNvSpPr txBox="1"/>
          <p:nvPr/>
        </p:nvSpPr>
        <p:spPr>
          <a:xfrm>
            <a:off x="177553" y="3195961"/>
            <a:ext cx="5770486" cy="3477875"/>
          </a:xfrm>
          <a:prstGeom prst="rect">
            <a:avLst/>
          </a:prstGeom>
          <a:noFill/>
          <a:ln>
            <a:solidFill>
              <a:schemeClr val="tx1"/>
            </a:solidFill>
            <a:prstDash val="dash"/>
          </a:ln>
        </p:spPr>
        <p:txBody>
          <a:bodyPr wrap="square" rtlCol="0">
            <a:spAutoFit/>
          </a:bodyPr>
          <a:lstStyle/>
          <a:p>
            <a:r>
              <a:rPr lang="en-US" sz="2000" b="1" i="1" dirty="0" smtClean="0"/>
              <a:t>“There is one creature remembered in the legends of almost every human culture that’s ever existed. A creature depicted with remarkable similarity by the Chinese, the Aztecs, even the Inuit who live in a frozen land where no reptiles are found—even they have stories of this animal: the dragon. Cultures from different continents, people who had no contact with one another yet all of them have stories describing the same mythical animal.” </a:t>
            </a:r>
          </a:p>
          <a:p>
            <a:r>
              <a:rPr lang="en-US" sz="2000" b="1" i="1" dirty="0" smtClean="0"/>
              <a:t>(“Dragons: A Fantasy Made Real,” by Animal Planet, 2005). </a:t>
            </a:r>
          </a:p>
        </p:txBody>
      </p:sp>
    </p:spTree>
    <p:extLst>
      <p:ext uri="{BB962C8B-B14F-4D97-AF65-F5344CB8AC3E}">
        <p14:creationId xmlns:p14="http://schemas.microsoft.com/office/powerpoint/2010/main" val="19103467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Effect transition="in" filter="fade">
                                      <p:cBhvr>
                                        <p:cTn id="11"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Historical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Stories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The </a:t>
            </a:r>
            <a:r>
              <a:rPr lang="en-US" b="1" u="sng" dirty="0" smtClean="0">
                <a:solidFill>
                  <a:srgbClr val="0000CC"/>
                </a:solidFill>
              </a:rPr>
              <a:t>Antiquity</a:t>
            </a:r>
            <a:r>
              <a:rPr lang="en-US" b="1" dirty="0" smtClean="0">
                <a:solidFill>
                  <a:srgbClr val="0000CC"/>
                </a:solidFill>
              </a:rPr>
              <a:t> </a:t>
            </a:r>
            <a:r>
              <a:rPr lang="en-US" b="1" dirty="0">
                <a:solidFill>
                  <a:srgbClr val="0000CC"/>
                </a:solidFill>
              </a:rPr>
              <a:t>of These Stories </a:t>
            </a:r>
            <a:r>
              <a:rPr lang="en-US" b="1" dirty="0" smtClean="0">
                <a:solidFill>
                  <a:srgbClr val="0000CC"/>
                </a:solidFill>
              </a:rPr>
              <a:t>(They Go Way Back!)</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94773" y="2959497"/>
            <a:ext cx="3249227" cy="3904714"/>
          </a:xfrm>
          <a:prstGeom prst="rect">
            <a:avLst/>
          </a:prstGeom>
        </p:spPr>
      </p:pic>
      <p:sp>
        <p:nvSpPr>
          <p:cNvPr id="9" name="TextBox 8"/>
          <p:cNvSpPr txBox="1"/>
          <p:nvPr/>
        </p:nvSpPr>
        <p:spPr>
          <a:xfrm>
            <a:off x="239696" y="2388092"/>
            <a:ext cx="5770486" cy="4370427"/>
          </a:xfrm>
          <a:prstGeom prst="rect">
            <a:avLst/>
          </a:prstGeom>
          <a:noFill/>
          <a:ln>
            <a:solidFill>
              <a:schemeClr val="tx1"/>
            </a:solidFill>
            <a:prstDash val="dash"/>
          </a:ln>
        </p:spPr>
        <p:txBody>
          <a:bodyPr wrap="square" rtlCol="0">
            <a:spAutoFit/>
          </a:bodyPr>
          <a:lstStyle/>
          <a:p>
            <a:pPr>
              <a:spcAft>
                <a:spcPts val="1500"/>
              </a:spcAft>
            </a:pPr>
            <a:r>
              <a:rPr lang="en-US" sz="2300" b="1" i="1" dirty="0" smtClean="0"/>
              <a:t>“This the animal about which humankind has throughout our history been most compelled by” (“Dragons: A Fantasy Made Real,” by Animal Planet, 2005).  </a:t>
            </a:r>
          </a:p>
          <a:p>
            <a:pPr>
              <a:spcAft>
                <a:spcPts val="1500"/>
              </a:spcAft>
            </a:pPr>
            <a:r>
              <a:rPr lang="en-US" sz="2300" b="1" i="1" dirty="0" smtClean="0"/>
              <a:t>“The dragon-slaying theme was an important motif in the Sumerian mythology of the third millennium B.C.” (Samuel Kramer, </a:t>
            </a:r>
            <a:r>
              <a:rPr lang="en-US" sz="2300" b="1" dirty="0" smtClean="0"/>
              <a:t>History Begins at Sumer</a:t>
            </a:r>
            <a:r>
              <a:rPr lang="en-US" sz="2300" b="1" i="1" dirty="0" smtClean="0"/>
              <a:t>, 1959).</a:t>
            </a:r>
          </a:p>
          <a:p>
            <a:r>
              <a:rPr lang="en-US" sz="2300" b="1" i="1" dirty="0" smtClean="0"/>
              <a:t>“Dragon legends have been with humanity since the dawn of recorded history” (</a:t>
            </a:r>
            <a:r>
              <a:rPr lang="en-US" sz="2300" b="1" dirty="0" smtClean="0"/>
              <a:t>Science Digest</a:t>
            </a:r>
            <a:r>
              <a:rPr lang="en-US" sz="2300" b="1" i="1" dirty="0" smtClean="0"/>
              <a:t>, 1981).</a:t>
            </a:r>
          </a:p>
        </p:txBody>
      </p:sp>
    </p:spTree>
    <p:extLst>
      <p:ext uri="{BB962C8B-B14F-4D97-AF65-F5344CB8AC3E}">
        <p14:creationId xmlns:p14="http://schemas.microsoft.com/office/powerpoint/2010/main" val="1371819435"/>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bg/>
                                          </p:spTgt>
                                        </p:tgtEl>
                                        <p:attrNameLst>
                                          <p:attrName>style.visibility</p:attrName>
                                        </p:attrNameLst>
                                      </p:cBhvr>
                                      <p:to>
                                        <p:strVal val="visible"/>
                                      </p:to>
                                    </p:set>
                                    <p:animEffect transition="in" filter="fade">
                                      <p:cBhvr>
                                        <p:cTn id="11" dur="500"/>
                                        <p:tgtEl>
                                          <p:spTgt spid="9">
                                            <p:bg/>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Effect transition="in" filter="fade">
                                      <p:cBhvr>
                                        <p:cTn id="19" dur="500"/>
                                        <p:tgtEl>
                                          <p:spTgt spid="9">
                                            <p:txEl>
                                              <p:pRg st="1" end="1"/>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animEffect transition="in" filter="fade">
                                      <p:cBhvr>
                                        <p:cTn id="23"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Historical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Stories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The </a:t>
            </a:r>
            <a:r>
              <a:rPr lang="en-US" b="1" u="sng" dirty="0" smtClean="0">
                <a:solidFill>
                  <a:srgbClr val="0000CC"/>
                </a:solidFill>
              </a:rPr>
              <a:t>Variety</a:t>
            </a:r>
            <a:r>
              <a:rPr lang="en-US" b="1" dirty="0" smtClean="0">
                <a:solidFill>
                  <a:srgbClr val="0000CC"/>
                </a:solidFill>
              </a:rPr>
              <a:t> and yet </a:t>
            </a:r>
            <a:r>
              <a:rPr lang="en-US" b="1" u="sng" dirty="0" smtClean="0">
                <a:solidFill>
                  <a:srgbClr val="0000CC"/>
                </a:solidFill>
              </a:rPr>
              <a:t>Uniformity</a:t>
            </a:r>
            <a:r>
              <a:rPr lang="en-US" b="1" dirty="0" smtClean="0">
                <a:solidFill>
                  <a:srgbClr val="0000CC"/>
                </a:solidFill>
              </a:rPr>
              <a:t> of These Stories</a:t>
            </a:r>
          </a:p>
          <a:p>
            <a:pPr lvl="1">
              <a:buFont typeface="Calibri" panose="020F0502020204030204" pitchFamily="34" charset="0"/>
              <a:buChar char="–"/>
            </a:pPr>
            <a:r>
              <a:rPr lang="en-US" b="1" dirty="0" smtClean="0"/>
              <a:t>Many </a:t>
            </a:r>
            <a:r>
              <a:rPr lang="en-US" b="1" dirty="0"/>
              <a:t>of these creatures sound exactly like </a:t>
            </a:r>
            <a:r>
              <a:rPr lang="en-US" b="1" dirty="0" smtClean="0"/>
              <a:t>dinosaurs </a:t>
            </a:r>
            <a:r>
              <a:rPr lang="en-US" b="1" dirty="0"/>
              <a:t>or dinosaur-like (marine or flying) </a:t>
            </a:r>
            <a:r>
              <a:rPr lang="en-US" b="1" dirty="0" smtClean="0"/>
              <a:t>reptiles</a:t>
            </a:r>
          </a:p>
          <a:p>
            <a:pPr lvl="1">
              <a:buFont typeface="Calibri" panose="020F0502020204030204" pitchFamily="34" charset="0"/>
              <a:buChar char="–"/>
            </a:pPr>
            <a:r>
              <a:rPr lang="en-US" b="1" dirty="0" smtClean="0"/>
              <a:t>Common characteristics of dragons (dinosaurs?) in legends:</a:t>
            </a:r>
          </a:p>
          <a:p>
            <a:pPr lvl="2">
              <a:buFont typeface="Wingdings" panose="05000000000000000000" pitchFamily="2" charset="2"/>
              <a:buChar char="§"/>
            </a:pPr>
            <a:r>
              <a:rPr lang="en-US" b="1" dirty="0" smtClean="0"/>
              <a:t>Scaly</a:t>
            </a:r>
            <a:r>
              <a:rPr lang="en-US" b="1" dirty="0"/>
              <a:t>, hard, elongated bodies</a:t>
            </a:r>
          </a:p>
          <a:p>
            <a:pPr lvl="2">
              <a:buFont typeface="Wingdings" panose="05000000000000000000" pitchFamily="2" charset="2"/>
              <a:buChar char="§"/>
            </a:pPr>
            <a:r>
              <a:rPr lang="en-US" b="1" dirty="0" smtClean="0"/>
              <a:t>Long</a:t>
            </a:r>
            <a:r>
              <a:rPr lang="en-US" b="1" dirty="0"/>
              <a:t>, serpentine necks</a:t>
            </a:r>
          </a:p>
          <a:p>
            <a:pPr lvl="2">
              <a:buFont typeface="Wingdings" panose="05000000000000000000" pitchFamily="2" charset="2"/>
              <a:buChar char="§"/>
            </a:pPr>
            <a:r>
              <a:rPr lang="en-US" b="1" dirty="0" smtClean="0"/>
              <a:t>Enormous </a:t>
            </a:r>
            <a:r>
              <a:rPr lang="en-US" b="1" dirty="0"/>
              <a:t>tails and stout legs</a:t>
            </a:r>
          </a:p>
          <a:p>
            <a:pPr lvl="2">
              <a:buFont typeface="Wingdings" panose="05000000000000000000" pitchFamily="2" charset="2"/>
              <a:buChar char="§"/>
            </a:pPr>
            <a:r>
              <a:rPr lang="en-US" b="1" dirty="0" smtClean="0"/>
              <a:t>Horned</a:t>
            </a:r>
            <a:r>
              <a:rPr lang="en-US" b="1" dirty="0"/>
              <a:t>, knobby, crested heads</a:t>
            </a:r>
          </a:p>
          <a:p>
            <a:pPr lvl="2">
              <a:buFont typeface="Wingdings" panose="05000000000000000000" pitchFamily="2" charset="2"/>
              <a:buChar char="§"/>
            </a:pPr>
            <a:r>
              <a:rPr lang="en-US" b="1" dirty="0" smtClean="0"/>
              <a:t>Fearsome </a:t>
            </a:r>
            <a:r>
              <a:rPr lang="en-US" b="1" dirty="0"/>
              <a:t>teeth, claws and spikes</a:t>
            </a:r>
          </a:p>
          <a:p>
            <a:pPr lvl="2">
              <a:buFont typeface="Wingdings" panose="05000000000000000000" pitchFamily="2" charset="2"/>
              <a:buChar char="§"/>
            </a:pPr>
            <a:r>
              <a:rPr lang="en-US" b="1" dirty="0" smtClean="0"/>
              <a:t>With </a:t>
            </a:r>
            <a:r>
              <a:rPr lang="en-US" b="1" dirty="0"/>
              <a:t>or without bat-like wings</a:t>
            </a:r>
          </a:p>
          <a:p>
            <a:pPr lvl="2">
              <a:buFont typeface="Wingdings" panose="05000000000000000000" pitchFamily="2" charset="2"/>
              <a:buChar char="§"/>
            </a:pPr>
            <a:r>
              <a:rPr lang="en-US" b="1" dirty="0" smtClean="0"/>
              <a:t>With </a:t>
            </a:r>
            <a:r>
              <a:rPr lang="en-US" b="1" dirty="0"/>
              <a:t>two or four legs</a:t>
            </a:r>
          </a:p>
          <a:p>
            <a:pPr lvl="2">
              <a:buFont typeface="Calibri" panose="020F0502020204030204" pitchFamily="34" charset="0"/>
              <a:buChar char="–"/>
            </a:pP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94773" y="2959497"/>
            <a:ext cx="3249227" cy="3904714"/>
          </a:xfrm>
          <a:prstGeom prst="rect">
            <a:avLst/>
          </a:prstGeom>
        </p:spPr>
      </p:pic>
      <p:sp>
        <p:nvSpPr>
          <p:cNvPr id="6" name="TextBox 5"/>
          <p:cNvSpPr txBox="1"/>
          <p:nvPr/>
        </p:nvSpPr>
        <p:spPr>
          <a:xfrm>
            <a:off x="204186" y="5770486"/>
            <a:ext cx="5770486" cy="1015663"/>
          </a:xfrm>
          <a:prstGeom prst="rect">
            <a:avLst/>
          </a:prstGeom>
          <a:noFill/>
          <a:ln>
            <a:solidFill>
              <a:schemeClr val="tx1"/>
            </a:solidFill>
            <a:prstDash val="dash"/>
          </a:ln>
        </p:spPr>
        <p:txBody>
          <a:bodyPr wrap="square" rtlCol="0">
            <a:spAutoFit/>
          </a:bodyPr>
          <a:lstStyle/>
          <a:p>
            <a:r>
              <a:rPr lang="en-US" sz="2000" b="1" i="1" dirty="0" smtClean="0"/>
              <a:t>“No creature that ever lived looked more like dragons than dinosaurs.” </a:t>
            </a:r>
          </a:p>
          <a:p>
            <a:r>
              <a:rPr lang="en-US" sz="2000" b="1" dirty="0" smtClean="0"/>
              <a:t>(The Greatest Monsters in the World</a:t>
            </a:r>
            <a:r>
              <a:rPr lang="en-US" sz="2000" b="1" i="1" dirty="0" smtClean="0"/>
              <a:t>, Daniel Cohen)</a:t>
            </a:r>
          </a:p>
        </p:txBody>
      </p:sp>
    </p:spTree>
    <p:extLst>
      <p:ext uri="{BB962C8B-B14F-4D97-AF65-F5344CB8AC3E}">
        <p14:creationId xmlns:p14="http://schemas.microsoft.com/office/powerpoint/2010/main" val="637165962"/>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500"/>
                                        <p:tgtEl>
                                          <p:spTgt spid="3">
                                            <p:txEl>
                                              <p:pRg st="5" end="5"/>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wipe(left)">
                                      <p:cBhvr>
                                        <p:cTn id="39" dur="500"/>
                                        <p:tgtEl>
                                          <p:spTgt spid="3">
                                            <p:txEl>
                                              <p:pRg st="8" end="8"/>
                                            </p:txEl>
                                          </p:spTgt>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wipe(left)">
                                      <p:cBhvr>
                                        <p:cTn id="43" dur="500"/>
                                        <p:tgtEl>
                                          <p:spTgt spid="3">
                                            <p:txEl>
                                              <p:pRg st="9" end="9"/>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500"/>
                                        <p:tgtEl>
                                          <p:spTgt spid="6">
                                            <p:bg/>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6">
                                            <p:txEl>
                                              <p:pRg st="0" end="0"/>
                                            </p:txEl>
                                          </p:spTgt>
                                        </p:tgtEl>
                                        <p:attrNameLst>
                                          <p:attrName>style.visibility</p:attrName>
                                        </p:attrNameLst>
                                      </p:cBhvr>
                                      <p:to>
                                        <p:strVal val="visible"/>
                                      </p:to>
                                    </p:set>
                                    <p:animEffect transition="in" filter="fade">
                                      <p:cBhvr>
                                        <p:cTn id="51" dur="500"/>
                                        <p:tgtEl>
                                          <p:spTgt spid="6">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6">
                                            <p:txEl>
                                              <p:pRg st="1" end="1"/>
                                            </p:txEl>
                                          </p:spTgt>
                                        </p:tgtEl>
                                        <p:attrNameLst>
                                          <p:attrName>style.visibility</p:attrName>
                                        </p:attrNameLst>
                                      </p:cBhvr>
                                      <p:to>
                                        <p:strVal val="visible"/>
                                      </p:to>
                                    </p:set>
                                    <p:animEffect transition="in" filter="fade">
                                      <p:cBhvr>
                                        <p:cTn id="5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894773" y="2959497"/>
            <a:ext cx="3249227" cy="3904714"/>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Historical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Stories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What </a:t>
            </a:r>
            <a:r>
              <a:rPr lang="en-US" b="1" dirty="0">
                <a:solidFill>
                  <a:srgbClr val="0000CC"/>
                </a:solidFill>
              </a:rPr>
              <a:t>real animals prompted dragon </a:t>
            </a:r>
            <a:r>
              <a:rPr lang="en-US" b="1" dirty="0" smtClean="0">
                <a:solidFill>
                  <a:srgbClr val="0000CC"/>
                </a:solidFill>
              </a:rPr>
              <a:t>legends?</a:t>
            </a:r>
          </a:p>
          <a:p>
            <a:pPr lvl="1">
              <a:buFont typeface="Calibri" panose="020F0502020204030204" pitchFamily="34" charset="0"/>
              <a:buChar char="–"/>
            </a:pPr>
            <a:r>
              <a:rPr lang="en-US" b="1" dirty="0" smtClean="0"/>
              <a:t>Evolutionist </a:t>
            </a:r>
            <a:r>
              <a:rPr lang="en-US" b="1" dirty="0"/>
              <a:t>Mark </a:t>
            </a:r>
            <a:r>
              <a:rPr lang="en-US" b="1" dirty="0" err="1"/>
              <a:t>Norell</a:t>
            </a:r>
            <a:r>
              <a:rPr lang="en-US" b="1" dirty="0"/>
              <a:t> admitted: “all the mythical creatures</a:t>
            </a:r>
            <a:r>
              <a:rPr lang="en-US" b="1" dirty="0" smtClean="0"/>
              <a:t>… have </a:t>
            </a:r>
            <a:r>
              <a:rPr lang="en-US" b="1" dirty="0"/>
              <a:t>real underpinnings in biology”</a:t>
            </a:r>
            <a:endParaRPr lang="en-US" b="1" dirty="0" smtClean="0"/>
          </a:p>
          <a:p>
            <a:pPr lvl="1">
              <a:buFont typeface="Calibri" panose="020F0502020204030204" pitchFamily="34" charset="0"/>
              <a:buChar char="–"/>
            </a:pPr>
            <a:r>
              <a:rPr lang="en-US" b="1" dirty="0" smtClean="0"/>
              <a:t>What </a:t>
            </a:r>
            <a:r>
              <a:rPr lang="en-US" b="1" dirty="0"/>
              <a:t>rational explanation exists for why peoples in different places and times, separated by thousands of miles, all came up with stories of giant reptiles that sound </a:t>
            </a:r>
            <a:r>
              <a:rPr lang="en-US" b="1" dirty="0" smtClean="0"/>
              <a:t/>
            </a:r>
            <a:br>
              <a:rPr lang="en-US" b="1" dirty="0" smtClean="0"/>
            </a:br>
            <a:r>
              <a:rPr lang="en-US" b="1" dirty="0" smtClean="0"/>
              <a:t>more </a:t>
            </a:r>
            <a:r>
              <a:rPr lang="en-US" b="1" dirty="0"/>
              <a:t>like extinct dinosaurs than any </a:t>
            </a:r>
            <a:r>
              <a:rPr lang="en-US" b="1" dirty="0" smtClean="0"/>
              <a:t/>
            </a:r>
            <a:br>
              <a:rPr lang="en-US" b="1" dirty="0" smtClean="0"/>
            </a:br>
            <a:r>
              <a:rPr lang="en-US" b="1" dirty="0" smtClean="0"/>
              <a:t>other </a:t>
            </a:r>
            <a:r>
              <a:rPr lang="en-US" b="1" dirty="0"/>
              <a:t>animal on Earth? </a:t>
            </a:r>
            <a:endParaRPr lang="en-US" b="1" dirty="0" smtClean="0"/>
          </a:p>
          <a:p>
            <a:pPr lvl="1">
              <a:buFont typeface="Calibri" panose="020F0502020204030204" pitchFamily="34" charset="0"/>
              <a:buChar char="–"/>
            </a:pPr>
            <a:r>
              <a:rPr lang="en-US" b="1" dirty="0" smtClean="0"/>
              <a:t>Because </a:t>
            </a:r>
            <a:r>
              <a:rPr lang="en-US" b="1" dirty="0"/>
              <a:t>many dragon legends are simply </a:t>
            </a:r>
            <a:r>
              <a:rPr lang="en-US" b="1" dirty="0" smtClean="0"/>
              <a:t/>
            </a:r>
            <a:br>
              <a:rPr lang="en-US" b="1" dirty="0" smtClean="0"/>
            </a:br>
            <a:r>
              <a:rPr lang="en-US" b="1" dirty="0" smtClean="0"/>
              <a:t>the </a:t>
            </a:r>
            <a:r>
              <a:rPr lang="en-US" b="1" dirty="0"/>
              <a:t>accounts of people seeing and/or </a:t>
            </a:r>
            <a:r>
              <a:rPr lang="en-US" b="1" dirty="0" smtClean="0"/>
              <a:t/>
            </a:r>
            <a:br>
              <a:rPr lang="en-US" b="1" dirty="0" smtClean="0"/>
            </a:br>
            <a:r>
              <a:rPr lang="en-US" b="1" dirty="0" smtClean="0"/>
              <a:t>interacting </a:t>
            </a:r>
            <a:r>
              <a:rPr lang="en-US" b="1" dirty="0"/>
              <a:t>with </a:t>
            </a:r>
            <a:r>
              <a:rPr lang="en-US" b="1" dirty="0" smtClean="0"/>
              <a:t>real dinosaurs</a:t>
            </a:r>
            <a:r>
              <a:rPr lang="en-US" b="1" dirty="0"/>
              <a:t>.</a:t>
            </a:r>
          </a:p>
        </p:txBody>
      </p:sp>
    </p:spTree>
    <p:extLst>
      <p:ext uri="{BB962C8B-B14F-4D97-AF65-F5344CB8AC3E}">
        <p14:creationId xmlns:p14="http://schemas.microsoft.com/office/powerpoint/2010/main" val="40135963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890298" y="3505540"/>
            <a:ext cx="4727317" cy="3149713"/>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rgbClr val="0000CC"/>
                </a:solidFill>
                <a:latin typeface="Lithos Pro Regular" panose="04020505030E02020A04" pitchFamily="82" charset="0"/>
              </a:rPr>
              <a:t>Historical Evidence </a:t>
            </a:r>
            <a:r>
              <a:rPr lang="en-US" sz="3300" dirty="0" smtClean="0">
                <a:latin typeface="Lithos Pro Regular" panose="04020505030E02020A04" pitchFamily="82" charset="0"/>
              </a:rPr>
              <a:t>for</a:t>
            </a:r>
            <a:r>
              <a:rPr lang="en-US" dirty="0" smtClean="0">
                <a:latin typeface="Lithos Pro Regular" panose="04020505030E02020A04" pitchFamily="82" charset="0"/>
              </a:rPr>
              <a:t/>
            </a:r>
            <a:br>
              <a:rPr lang="en-US" dirty="0" smtClean="0">
                <a:latin typeface="Lithos Pro Regular" panose="04020505030E02020A04" pitchFamily="82" charset="0"/>
              </a:rPr>
            </a:br>
            <a:r>
              <a:rPr lang="en-US" sz="3300" dirty="0" smtClean="0">
                <a:latin typeface="Lithos Pro Regular" panose="04020505030E02020A04" pitchFamily="82" charset="0"/>
              </a:rPr>
              <a:t>The Coexistence of Dinosaurs &amp; Humans</a:t>
            </a:r>
            <a:br>
              <a:rPr lang="en-US" sz="3300" dirty="0" smtClean="0">
                <a:latin typeface="Lithos Pro Regular" panose="04020505030E02020A04" pitchFamily="82" charset="0"/>
              </a:rPr>
            </a:br>
            <a:r>
              <a:rPr lang="en-US" sz="1300" dirty="0" smtClean="0">
                <a:latin typeface="Lithos Pro Regular" panose="04020505030E02020A04" pitchFamily="82" charset="0"/>
              </a:rPr>
              <a:t/>
            </a:r>
            <a:br>
              <a:rPr lang="en-US" sz="1300" dirty="0" smtClean="0">
                <a:latin typeface="Lithos Pro Regular" panose="04020505030E02020A04" pitchFamily="82" charset="0"/>
              </a:rPr>
            </a:br>
            <a:r>
              <a:rPr lang="en-US" sz="3300" b="1" dirty="0" smtClean="0">
                <a:latin typeface="Lithos Pro Regular" panose="04020505030E02020A04" pitchFamily="82" charset="0"/>
              </a:rPr>
              <a:t>Dinosaur Stories</a:t>
            </a:r>
            <a:endParaRPr lang="en-US" sz="3300" b="1" dirty="0">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0000CC"/>
                </a:solidFill>
              </a:rPr>
              <a:t>Amazing Discovery in South Dakota (2003)</a:t>
            </a:r>
          </a:p>
          <a:p>
            <a:pPr lvl="1">
              <a:buFont typeface="Calibri" panose="020F0502020204030204" pitchFamily="34" charset="0"/>
              <a:buChar char="–"/>
            </a:pPr>
            <a:r>
              <a:rPr lang="en-US" b="1" dirty="0" smtClean="0"/>
              <a:t>Nearly </a:t>
            </a:r>
            <a:r>
              <a:rPr lang="en-US" b="1" dirty="0"/>
              <a:t>complete dinosaur skull </a:t>
            </a:r>
            <a:r>
              <a:rPr lang="en-US" b="1" dirty="0" smtClean="0"/>
              <a:t>excavated </a:t>
            </a:r>
            <a:r>
              <a:rPr lang="en-US" b="1" dirty="0"/>
              <a:t>in </a:t>
            </a:r>
            <a:r>
              <a:rPr lang="en-US" b="1" dirty="0" smtClean="0"/>
              <a:t>the Hell </a:t>
            </a:r>
            <a:r>
              <a:rPr lang="en-US" b="1" dirty="0"/>
              <a:t>Creek Formation </a:t>
            </a:r>
            <a:endParaRPr lang="en-US" b="1" dirty="0" smtClean="0"/>
          </a:p>
          <a:p>
            <a:pPr lvl="1">
              <a:buFont typeface="Calibri" panose="020F0502020204030204" pitchFamily="34" charset="0"/>
              <a:buChar char="–"/>
            </a:pPr>
            <a:r>
              <a:rPr lang="en-US" b="1" dirty="0" smtClean="0"/>
              <a:t>The </a:t>
            </a:r>
            <a:r>
              <a:rPr lang="en-US" b="1" dirty="0"/>
              <a:t>long, knobby, spiky skull appeared so similar to descriptions and paintings of certain “legendary” dragons, </a:t>
            </a:r>
            <a:r>
              <a:rPr lang="en-US" b="1" dirty="0" smtClean="0"/>
              <a:t/>
            </a:r>
            <a:br>
              <a:rPr lang="en-US" b="1" dirty="0" smtClean="0"/>
            </a:br>
            <a:r>
              <a:rPr lang="en-US" b="1" dirty="0" smtClean="0"/>
              <a:t>it </a:t>
            </a:r>
            <a:r>
              <a:rPr lang="en-US" b="1" dirty="0"/>
              <a:t>actually was named </a:t>
            </a:r>
            <a:r>
              <a:rPr lang="en-US" b="1" dirty="0" err="1"/>
              <a:t>Dracorex</a:t>
            </a:r>
            <a:r>
              <a:rPr lang="en-US" b="1" dirty="0"/>
              <a:t>, </a:t>
            </a:r>
            <a:r>
              <a:rPr lang="en-US" b="1" dirty="0" smtClean="0"/>
              <a:t/>
            </a:r>
            <a:br>
              <a:rPr lang="en-US" b="1" dirty="0" smtClean="0"/>
            </a:br>
            <a:r>
              <a:rPr lang="en-US" b="1" dirty="0" smtClean="0"/>
              <a:t>meaning </a:t>
            </a:r>
            <a:r>
              <a:rPr lang="en-US" b="1" dirty="0"/>
              <a:t>“dragon king</a:t>
            </a:r>
            <a:r>
              <a:rPr lang="en-US" b="1" dirty="0" smtClean="0"/>
              <a:t>.”</a:t>
            </a:r>
            <a:endParaRPr lang="en-US" b="1" dirty="0"/>
          </a:p>
        </p:txBody>
      </p:sp>
      <p:sp>
        <p:nvSpPr>
          <p:cNvPr id="6" name="TextBox 5"/>
          <p:cNvSpPr txBox="1"/>
          <p:nvPr/>
        </p:nvSpPr>
        <p:spPr>
          <a:xfrm>
            <a:off x="239696" y="4716262"/>
            <a:ext cx="5225439" cy="1938992"/>
          </a:xfrm>
          <a:prstGeom prst="rect">
            <a:avLst/>
          </a:prstGeom>
          <a:noFill/>
          <a:ln>
            <a:solidFill>
              <a:schemeClr val="tx1"/>
            </a:solidFill>
            <a:prstDash val="dash"/>
          </a:ln>
        </p:spPr>
        <p:txBody>
          <a:bodyPr wrap="square" rtlCol="0">
            <a:spAutoFit/>
          </a:bodyPr>
          <a:lstStyle/>
          <a:p>
            <a:r>
              <a:rPr lang="en-US" sz="2400" b="1" i="1" dirty="0" smtClean="0"/>
              <a:t>The Children’s Museum of Indianapolis, which now has the skull, referred to it as “a new type of dinosaur” that is </a:t>
            </a:r>
            <a:br>
              <a:rPr lang="en-US" sz="2400" b="1" i="1" dirty="0" smtClean="0"/>
            </a:br>
            <a:r>
              <a:rPr lang="en-US" sz="2400" b="1" i="1" dirty="0" smtClean="0"/>
              <a:t>“66-million-years-old” and “looks like </a:t>
            </a:r>
            <a:br>
              <a:rPr lang="en-US" sz="2400" b="1" i="1" dirty="0" smtClean="0"/>
            </a:br>
            <a:r>
              <a:rPr lang="en-US" sz="2400" b="1" i="1" dirty="0" smtClean="0"/>
              <a:t>a dragon.” </a:t>
            </a:r>
          </a:p>
        </p:txBody>
      </p:sp>
    </p:spTree>
    <p:extLst>
      <p:ext uri="{BB962C8B-B14F-4D97-AF65-F5344CB8AC3E}">
        <p14:creationId xmlns:p14="http://schemas.microsoft.com/office/powerpoint/2010/main" val="93826121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45527"/>
            <a:ext cx="9143999" cy="1730007"/>
          </a:xfrm>
        </p:spPr>
        <p:txBody>
          <a:bodyPr anchor="t" anchorCtr="0">
            <a:normAutofit fontScale="90000"/>
          </a:bodyPr>
          <a:lstStyle/>
          <a:p>
            <a:pPr algn="ctr">
              <a:spcAft>
                <a:spcPts val="1500"/>
              </a:spcAft>
            </a:pPr>
            <a:r>
              <a:rPr lang="en-US" b="1" dirty="0" smtClean="0">
                <a:solidFill>
                  <a:schemeClr val="bg1"/>
                </a:solidFill>
                <a:effectLst>
                  <a:outerShdw blurRad="50800" dist="50800" dir="2700000" algn="ctr" rotWithShape="0">
                    <a:schemeClr val="tx1"/>
                  </a:outerShdw>
                </a:effectLst>
                <a:latin typeface="Lithos Pro Regular" panose="04020505030E02020A04" pitchFamily="82" charset="0"/>
              </a:rPr>
              <a:t>Physical Evidence </a:t>
            </a:r>
            <a: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t>for</a:t>
            </a:r>
            <a:r>
              <a:rPr lang="en-US" dirty="0" smtClean="0">
                <a:solidFill>
                  <a:schemeClr val="bg1"/>
                </a:solidFill>
                <a:effectLst>
                  <a:outerShdw blurRad="50800" dist="50800" dir="2700000" algn="ctr" rotWithShape="0">
                    <a:schemeClr val="tx1"/>
                  </a:outerShdw>
                </a:effectLst>
                <a:latin typeface="Lithos Pro Regular" panose="04020505030E02020A04" pitchFamily="82" charset="0"/>
              </a:rPr>
              <a:t/>
            </a:r>
            <a:br>
              <a:rPr lang="en-US"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t>The Coexistence of Dinosaurs &amp; Humans</a:t>
            </a:r>
            <a:br>
              <a:rPr lang="en-US" sz="3300"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1300" dirty="0" smtClean="0">
                <a:solidFill>
                  <a:schemeClr val="bg1"/>
                </a:solidFill>
                <a:effectLst>
                  <a:outerShdw blurRad="50800" dist="50800" dir="2700000" algn="ctr" rotWithShape="0">
                    <a:schemeClr val="tx1"/>
                  </a:outerShdw>
                </a:effectLst>
                <a:latin typeface="Lithos Pro Regular" panose="04020505030E02020A04" pitchFamily="82" charset="0"/>
              </a:rPr>
              <a:t/>
            </a:r>
            <a:br>
              <a:rPr lang="en-US" sz="1300" dirty="0" smtClean="0">
                <a:solidFill>
                  <a:schemeClr val="bg1"/>
                </a:solidFill>
                <a:effectLst>
                  <a:outerShdw blurRad="50800" dist="50800" dir="2700000" algn="ctr" rotWithShape="0">
                    <a:schemeClr val="tx1"/>
                  </a:outerShdw>
                </a:effectLst>
                <a:latin typeface="Lithos Pro Regular" panose="04020505030E02020A04" pitchFamily="82" charset="0"/>
              </a:rPr>
            </a:br>
            <a:r>
              <a:rPr lang="en-US" sz="3300" b="1" dirty="0" smtClean="0">
                <a:solidFill>
                  <a:schemeClr val="bg1"/>
                </a:solidFill>
                <a:effectLst>
                  <a:outerShdw blurRad="50800" dist="50800" dir="2700000" algn="ctr" rotWithShape="0">
                    <a:schemeClr val="tx1"/>
                  </a:outerShdw>
                </a:effectLst>
                <a:latin typeface="Lithos Pro Regular" panose="04020505030E02020A04" pitchFamily="82" charset="0"/>
              </a:rPr>
              <a:t>Dinosaur Illustrations</a:t>
            </a:r>
            <a:endParaRPr lang="en-US" sz="3300" b="1" dirty="0">
              <a:solidFill>
                <a:schemeClr val="bg1"/>
              </a:solidFill>
              <a:effectLst>
                <a:outerShdw blurRad="50800" dist="50800" dir="2700000" algn="ctr" rotWithShape="0">
                  <a:schemeClr val="tx1"/>
                </a:outerShdw>
              </a:effectLst>
              <a:latin typeface="Lithos Pro Regular" panose="04020505030E02020A04" pitchFamily="82" charset="0"/>
            </a:endParaRPr>
          </a:p>
        </p:txBody>
      </p:sp>
      <p:sp>
        <p:nvSpPr>
          <p:cNvPr id="3" name="Content Placeholder 2"/>
          <p:cNvSpPr>
            <a:spLocks noGrp="1"/>
          </p:cNvSpPr>
          <p:nvPr>
            <p:ph idx="1"/>
          </p:nvPr>
        </p:nvSpPr>
        <p:spPr>
          <a:xfrm>
            <a:off x="239697" y="1775534"/>
            <a:ext cx="8904302" cy="5082466"/>
          </a:xfrm>
        </p:spPr>
        <p:txBody>
          <a:bodyPr/>
          <a:lstStyle/>
          <a:p>
            <a:r>
              <a:rPr lang="en-US" b="1" dirty="0" smtClean="0">
                <a:solidFill>
                  <a:srgbClr val="FFFF00"/>
                </a:solidFill>
                <a:effectLst>
                  <a:outerShdw blurRad="50800" dist="50800" dir="2700000" algn="ctr" rotWithShape="0">
                    <a:schemeClr val="tx1"/>
                  </a:outerShdw>
                </a:effectLst>
              </a:rPr>
              <a:t>Petroglyph at Natural Bridges Monument (Utah)</a:t>
            </a:r>
          </a:p>
          <a:p>
            <a:pPr lvl="1">
              <a:buFont typeface="Calibri" panose="020F0502020204030204" pitchFamily="34" charset="0"/>
              <a:buChar char="–"/>
            </a:pPr>
            <a:r>
              <a:rPr lang="en-US" b="1" dirty="0" smtClean="0">
                <a:ln w="3175">
                  <a:solidFill>
                    <a:schemeClr val="tx1"/>
                  </a:solidFill>
                </a:ln>
                <a:solidFill>
                  <a:schemeClr val="bg1"/>
                </a:solidFill>
                <a:effectLst>
                  <a:outerShdw blurRad="50800" dist="50800" dir="2700000" algn="ctr" rotWithShape="0">
                    <a:schemeClr val="tx1"/>
                  </a:outerShdw>
                </a:effectLst>
              </a:rPr>
              <a:t>Work </a:t>
            </a:r>
            <a:r>
              <a:rPr lang="en-US" b="1" dirty="0">
                <a:ln w="3175">
                  <a:solidFill>
                    <a:schemeClr val="tx1"/>
                  </a:solidFill>
                </a:ln>
                <a:solidFill>
                  <a:schemeClr val="bg1"/>
                </a:solidFill>
                <a:effectLst>
                  <a:outerShdw blurRad="50800" dist="50800" dir="2700000" algn="ctr" rotWithShape="0">
                    <a:schemeClr val="tx1"/>
                  </a:outerShdw>
                </a:effectLst>
              </a:rPr>
              <a:t>of the Anasazi Indians </a:t>
            </a:r>
            <a:r>
              <a:rPr lang="en-US" b="1" dirty="0" smtClean="0">
                <a:ln w="3175">
                  <a:solidFill>
                    <a:schemeClr val="tx1"/>
                  </a:solidFill>
                </a:ln>
                <a:solidFill>
                  <a:schemeClr val="bg1"/>
                </a:solidFill>
                <a:effectLst>
                  <a:outerShdw blurRad="50800" dist="50800" dir="2700000" algn="ctr" rotWithShape="0">
                    <a:schemeClr val="tx1"/>
                  </a:outerShdw>
                </a:effectLst>
              </a:rPr>
              <a:t>(</a:t>
            </a:r>
            <a:r>
              <a:rPr lang="en-US" b="1" dirty="0">
                <a:ln w="3175">
                  <a:solidFill>
                    <a:schemeClr val="tx1"/>
                  </a:solidFill>
                </a:ln>
                <a:solidFill>
                  <a:schemeClr val="bg1"/>
                </a:solidFill>
                <a:effectLst>
                  <a:outerShdw blurRad="50800" dist="50800" dir="2700000" algn="ctr" rotWithShape="0">
                    <a:schemeClr val="tx1"/>
                  </a:outerShdw>
                </a:effectLst>
              </a:rPr>
              <a:t>from 400-1400 AD)</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3817" y="2538782"/>
            <a:ext cx="6010183" cy="4507637"/>
          </a:xfrm>
          <a:prstGeom prst="rect">
            <a:avLst/>
          </a:prstGeom>
        </p:spPr>
      </p:pic>
      <p:sp>
        <p:nvSpPr>
          <p:cNvPr id="7" name="TextBox 6"/>
          <p:cNvSpPr txBox="1"/>
          <p:nvPr/>
        </p:nvSpPr>
        <p:spPr>
          <a:xfrm>
            <a:off x="133165" y="2725443"/>
            <a:ext cx="2858610" cy="4154984"/>
          </a:xfrm>
          <a:prstGeom prst="rect">
            <a:avLst/>
          </a:prstGeom>
          <a:solidFill>
            <a:schemeClr val="tx1">
              <a:alpha val="50000"/>
            </a:schemeClr>
          </a:solidFill>
          <a:ln>
            <a:solidFill>
              <a:schemeClr val="bg1"/>
            </a:solidFill>
            <a:prstDash val="dash"/>
          </a:ln>
        </p:spPr>
        <p:txBody>
          <a:bodyPr wrap="square" rtlCol="0">
            <a:spAutoFit/>
          </a:bodyPr>
          <a:lstStyle/>
          <a:p>
            <a:r>
              <a:rPr lang="en-US" sz="2200" b="1" dirty="0" smtClean="0">
                <a:solidFill>
                  <a:schemeClr val="bg1"/>
                </a:solidFill>
                <a:effectLst>
                  <a:outerShdw blurRad="50800" dist="50800" dir="2700000" algn="ctr" rotWithShape="0">
                    <a:schemeClr val="tx1"/>
                  </a:outerShdw>
                </a:effectLst>
              </a:rPr>
              <a:t>Francis Barnes (evolutionist and authority on rock art): “There is a petroglyph in Natural Bridges National Monument that bears a startling resemblance to a dinosaur, specifically a Brontosaurus, with long tail and neck, small head and all.”</a:t>
            </a:r>
            <a:endParaRPr lang="en-US" sz="2200" b="1" dirty="0">
              <a:solidFill>
                <a:schemeClr val="bg1"/>
              </a:solidFill>
              <a:effectLst>
                <a:outerShdw blurRad="50800" dist="50800" dir="2700000" algn="ctr" rotWithShape="0">
                  <a:schemeClr val="tx1"/>
                </a:outerShdw>
              </a:effectLst>
            </a:endParaRPr>
          </a:p>
        </p:txBody>
      </p:sp>
    </p:spTree>
    <p:extLst>
      <p:ext uri="{BB962C8B-B14F-4D97-AF65-F5344CB8AC3E}">
        <p14:creationId xmlns:p14="http://schemas.microsoft.com/office/powerpoint/2010/main" val="29140891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233</TotalTime>
  <Words>1714</Words>
  <Application>Microsoft Office PowerPoint</Application>
  <PresentationFormat>On-screen Show (4:3)</PresentationFormat>
  <Paragraphs>142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Lithos Pro Regular</vt:lpstr>
      <vt:lpstr>Wingdings</vt:lpstr>
      <vt:lpstr>Office Theme</vt:lpstr>
      <vt:lpstr>PowerPoint Presentation</vt:lpstr>
      <vt:lpstr>PowerPoint Presentation</vt:lpstr>
      <vt:lpstr>Historical Evidence for The Coexistence of Dinosaurs &amp; Humans  Dinosaur Stories</vt:lpstr>
      <vt:lpstr>Historical Evidence for The Coexistence of Dinosaurs &amp; Humans  Dinosaur Stories</vt:lpstr>
      <vt:lpstr>Historical Evidence for The Coexistence of Dinosaurs &amp; Humans  Dinosaur Stories</vt:lpstr>
      <vt:lpstr>Historical Evidence for The Coexistence of Dinosaurs &amp; Humans  Dinosaur Stories</vt:lpstr>
      <vt:lpstr>Historical Evidence for The Coexistence of Dinosaurs &amp; Humans  Dinosaur Stories</vt:lpstr>
      <vt:lpstr>Historical Evidence for The Coexistence of Dinosaurs &amp; Humans  Dinosaur Stories</vt:lpstr>
      <vt:lpstr>Physical Evidence for The Coexistence of Dinosaurs &amp; Humans  Dinosaur Illustrations</vt:lpstr>
      <vt:lpstr>Physical Evidence for The Coexistence of Dinosaurs &amp; Humans  Dinosaur Illustrations</vt:lpstr>
      <vt:lpstr>Physical Evidence for The Coexistence of Dinosaurs &amp; Humans  Dinosaur Illustrations</vt:lpstr>
      <vt:lpstr>Physical Evidence for The Coexistence of Dinosaurs &amp; Humans  Dinosaur Illustrations</vt:lpstr>
      <vt:lpstr>Physical Evidence for The Coexistence of Dinosaurs &amp; Humans  Dinosaur Illustrations</vt:lpstr>
      <vt:lpstr>Physical Evidence for The Coexistence of Dinosaurs &amp; Humans  Dinosaur Illustrations</vt:lpstr>
      <vt:lpstr>Physical Evidence for The Coexistence of Dinosaurs &amp; Humans  Dinosaur Illustrations</vt:lpstr>
      <vt:lpstr>Physical Evidence for The Coexistence of Dinosaurs &amp; Humans  Dinosaur Tissue</vt:lpstr>
      <vt:lpstr>Physical Evidence for The Coexistence of Dinosaurs &amp; Humans  Dinosaur Tissue</vt:lpstr>
      <vt:lpstr>Biblical Evidence for The Coexistence of Dinosaurs &amp; Humans</vt:lpstr>
      <vt:lpstr>Biblical Evidence for The Coexistence of Dinosaurs &amp; Humans  Behemoth (Job 40:15-24)</vt:lpstr>
      <vt:lpstr>Biblical Evidence for The Coexistence of Dinosaurs &amp; Humans  Leviathan (Job 41:1-34)</vt:lpstr>
      <vt:lpstr>Biblical Evidence for The Coexistence of Dinosaurs &amp; Humans  Leviathan (Job 41:1-34)</vt:lpstr>
      <vt:lpstr>Biblical Evidence for The Coexistence of Dinosaurs &amp; Humans  Behemoth &amp; Leviathan</vt:lpstr>
      <vt:lpstr>Abundant Evidence for The Coexistence of Dinosaurs &amp; Humans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dc:creator>
  <cp:lastModifiedBy>David</cp:lastModifiedBy>
  <cp:revision>30</cp:revision>
  <dcterms:created xsi:type="dcterms:W3CDTF">2014-06-18T17:04:15Z</dcterms:created>
  <dcterms:modified xsi:type="dcterms:W3CDTF">2014-06-18T21:55:24Z</dcterms:modified>
</cp:coreProperties>
</file>