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 autoAdjust="0"/>
  </p:normalViewPr>
  <p:slideViewPr>
    <p:cSldViewPr snapToGrid="0">
      <p:cViewPr varScale="1">
        <p:scale>
          <a:sx n="98" d="100"/>
          <a:sy n="98" d="100"/>
        </p:scale>
        <p:origin x="22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2B2A-6D32-49C7-B8C5-E15B67252A5B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24B9-88E2-4B3C-AC29-D4E84751674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7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2B2A-6D32-49C7-B8C5-E15B67252A5B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24B9-88E2-4B3C-AC29-D4E847516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0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2B2A-6D32-49C7-B8C5-E15B67252A5B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24B9-88E2-4B3C-AC29-D4E847516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8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3280" y="107432"/>
            <a:ext cx="5619404" cy="145536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Lithos Pro Regular" panose="04020505030E02020A04" pitchFamily="8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193" y="1825625"/>
            <a:ext cx="8811491" cy="492431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28600">
              <a:buFont typeface="Calibri" panose="020F0502020204030204" pitchFamily="34" charset="0"/>
              <a:buChar char="–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2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2B2A-6D32-49C7-B8C5-E15B67252A5B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24B9-88E2-4B3C-AC29-D4E847516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88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2B2A-6D32-49C7-B8C5-E15B67252A5B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24B9-88E2-4B3C-AC29-D4E847516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02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2B2A-6D32-49C7-B8C5-E15B67252A5B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24B9-88E2-4B3C-AC29-D4E847516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71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2B2A-6D32-49C7-B8C5-E15B67252A5B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24B9-88E2-4B3C-AC29-D4E847516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4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2B2A-6D32-49C7-B8C5-E15B67252A5B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24B9-88E2-4B3C-AC29-D4E847516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3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2B2A-6D32-49C7-B8C5-E15B67252A5B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24B9-88E2-4B3C-AC29-D4E847516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0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2B2A-6D32-49C7-B8C5-E15B67252A5B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24B9-88E2-4B3C-AC29-D4E847516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8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42B2A-6D32-49C7-B8C5-E15B67252A5B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224B9-88E2-4B3C-AC29-D4E847516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7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60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193" y="1825624"/>
            <a:ext cx="8952807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For in six days the LORD made the heavens and the earth, the sea, and all that is in them, and rested the seventh day” (Ex. 20:11).</a:t>
            </a:r>
          </a:p>
          <a:p>
            <a:r>
              <a:rPr lang="en-US" dirty="0" smtClean="0"/>
              <a:t>“</a:t>
            </a:r>
            <a:r>
              <a:rPr lang="en-US" dirty="0"/>
              <a:t>He spoke, and it was done; He commanded, and it stood fast” (Psa. 33:9).</a:t>
            </a:r>
          </a:p>
          <a:p>
            <a:r>
              <a:rPr lang="en-US" dirty="0" smtClean="0"/>
              <a:t>“</a:t>
            </a:r>
            <a:r>
              <a:rPr lang="en-US" dirty="0"/>
              <a:t>All things were made through Him, and without Him nothing was made that was made” (John 1:3)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83280" y="107432"/>
            <a:ext cx="5619404" cy="1455361"/>
          </a:xfrm>
        </p:spPr>
        <p:txBody>
          <a:bodyPr/>
          <a:lstStyle/>
          <a:p>
            <a:pPr algn="ctr"/>
            <a:r>
              <a:rPr lang="en-US" dirty="0" smtClean="0"/>
              <a:t>Examining the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Biblical Record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990673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Examining the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Day-Age Theory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193" y="1825625"/>
            <a:ext cx="8952807" cy="4924310"/>
          </a:xfrm>
        </p:spPr>
        <p:txBody>
          <a:bodyPr>
            <a:normAutofit/>
          </a:bodyPr>
          <a:lstStyle/>
          <a:p>
            <a:r>
              <a:rPr lang="en-US" dirty="0" smtClean="0"/>
              <a:t>Theory: “Days” in Genesis 1 are not literal 24-hr periods</a:t>
            </a:r>
            <a:br>
              <a:rPr lang="en-US" dirty="0" smtClean="0"/>
            </a:br>
            <a:r>
              <a:rPr lang="en-US" dirty="0" smtClean="0"/>
              <a:t>	       “Days” in Genesis 1 are lengthy eons of time</a:t>
            </a:r>
            <a:endParaRPr lang="en-US" dirty="0"/>
          </a:p>
          <a:p>
            <a:r>
              <a:rPr lang="en-US" dirty="0" smtClean="0">
                <a:effectLst/>
              </a:rPr>
              <a:t>“Day</a:t>
            </a:r>
            <a:r>
              <a:rPr lang="en-US" dirty="0">
                <a:effectLst/>
              </a:rPr>
              <a:t>” (</a:t>
            </a:r>
            <a:r>
              <a:rPr lang="en-US" i="1" dirty="0" err="1">
                <a:effectLst/>
              </a:rPr>
              <a:t>yom</a:t>
            </a:r>
            <a:r>
              <a:rPr lang="en-US" dirty="0">
                <a:effectLst/>
              </a:rPr>
              <a:t>) can have </a:t>
            </a:r>
            <a:r>
              <a:rPr lang="en-US" dirty="0" smtClean="0">
                <a:effectLst/>
              </a:rPr>
              <a:t>different meanings in the O.T.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refer to </a:t>
            </a:r>
            <a:r>
              <a:rPr lang="en-US" dirty="0" smtClean="0"/>
              <a:t>the opposite </a:t>
            </a:r>
            <a:r>
              <a:rPr lang="en-US" dirty="0"/>
              <a:t>of night (Genesis 1:5, 15, 16, 18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Can </a:t>
            </a:r>
            <a:r>
              <a:rPr lang="en-US" dirty="0"/>
              <a:t>refer to a specific day – like Sabbath Day, snowy day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refer to a </a:t>
            </a:r>
            <a:r>
              <a:rPr lang="en-US" dirty="0" smtClean="0"/>
              <a:t>time </a:t>
            </a:r>
            <a:r>
              <a:rPr lang="en-US" dirty="0"/>
              <a:t>in the future (e.g., “day of judgment</a:t>
            </a:r>
            <a:r>
              <a:rPr lang="en-US" dirty="0" smtClean="0"/>
              <a:t>”)</a:t>
            </a:r>
            <a:endParaRPr lang="en-US" dirty="0"/>
          </a:p>
          <a:p>
            <a:pPr lvl="1"/>
            <a:r>
              <a:rPr lang="en-US" dirty="0" smtClean="0"/>
              <a:t>In </a:t>
            </a:r>
            <a:r>
              <a:rPr lang="en-US" dirty="0"/>
              <a:t>Genesis 2:4, it has reference to the total days of Creation. </a:t>
            </a:r>
          </a:p>
          <a:p>
            <a:pPr lvl="1"/>
            <a:r>
              <a:rPr lang="en-US" dirty="0" smtClean="0"/>
              <a:t>But</a:t>
            </a:r>
            <a:r>
              <a:rPr lang="en-US" dirty="0"/>
              <a:t>, it most often means a literal twenty-four hour day.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8720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Examining the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Day-Age Theory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193" y="1825625"/>
            <a:ext cx="8952807" cy="4924310"/>
          </a:xfrm>
        </p:spPr>
        <p:txBody>
          <a:bodyPr>
            <a:normAutofit/>
          </a:bodyPr>
          <a:lstStyle/>
          <a:p>
            <a:pPr marL="398463" indent="-398463">
              <a:buFont typeface="+mj-lt"/>
              <a:buAutoNum type="arabicPeriod"/>
            </a:pPr>
            <a:r>
              <a:rPr lang="en-US" dirty="0" smtClean="0"/>
              <a:t>The context defines “day” – “the evening and the morning were the first day” (Gen. 1:5)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When used with “evening and morning” in O.T., “day” (</a:t>
            </a:r>
            <a:r>
              <a:rPr lang="en-US" i="1" dirty="0" err="1" smtClean="0"/>
              <a:t>yom</a:t>
            </a:r>
            <a:r>
              <a:rPr lang="en-US" dirty="0" smtClean="0"/>
              <a:t>) always means 24-hour day (Ex. 27:21; 1 Sam. 17:16; 1 Kg. 17:6)</a:t>
            </a:r>
          </a:p>
          <a:p>
            <a:pPr marL="398463" indent="-398463">
              <a:buFont typeface="+mj-lt"/>
              <a:buAutoNum type="arabicPeriod"/>
            </a:pPr>
            <a:r>
              <a:rPr lang="en-US" dirty="0" smtClean="0"/>
              <a:t>If “days” were years, what were the “years” (Gen. 1:14)?</a:t>
            </a:r>
          </a:p>
          <a:p>
            <a:pPr marL="398463" indent="-398463">
              <a:buFont typeface="+mj-lt"/>
              <a:buAutoNum type="arabicPeriod"/>
            </a:pPr>
            <a:r>
              <a:rPr lang="en-US" dirty="0" smtClean="0"/>
              <a:t>When Hebrew </a:t>
            </a:r>
            <a:r>
              <a:rPr lang="en-US" i="1" dirty="0" err="1" smtClean="0"/>
              <a:t>yom</a:t>
            </a:r>
            <a:r>
              <a:rPr lang="en-US" dirty="0" smtClean="0"/>
              <a:t> is preceded by a numeral, it always carried the meaning of a 24-hour day (Gen. 7:14; 30:36; Josh. 6:3; Jonah 1:17).</a:t>
            </a:r>
          </a:p>
          <a:p>
            <a:pPr marL="398463" indent="-398463">
              <a:buFont typeface="+mj-lt"/>
              <a:buAutoNum type="arabicPeriod"/>
            </a:pPr>
            <a:r>
              <a:rPr lang="en-US" dirty="0" smtClean="0"/>
              <a:t>When Hebrew </a:t>
            </a:r>
            <a:r>
              <a:rPr lang="en-US" i="1" dirty="0" err="1" smtClean="0"/>
              <a:t>yom</a:t>
            </a:r>
            <a:r>
              <a:rPr lang="en-US" dirty="0" smtClean="0"/>
              <a:t> occurs in the plural (</a:t>
            </a:r>
            <a:r>
              <a:rPr lang="en-US" i="1" dirty="0" err="1" smtClean="0"/>
              <a:t>yamim</a:t>
            </a:r>
            <a:r>
              <a:rPr lang="en-US" dirty="0" smtClean="0"/>
              <a:t>), it always refers to a literal 24-hour day (Ex. 20:11).</a:t>
            </a:r>
          </a:p>
          <a:p>
            <a:pPr marL="398463" indent="-398463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2940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Examining the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Day-Age Theory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193" y="1825625"/>
            <a:ext cx="8952807" cy="4924310"/>
          </a:xfrm>
        </p:spPr>
        <p:txBody>
          <a:bodyPr>
            <a:normAutofit/>
          </a:bodyPr>
          <a:lstStyle/>
          <a:p>
            <a:pPr marL="398463" indent="-398463">
              <a:buFont typeface="+mj-lt"/>
              <a:buAutoNum type="arabicPeriod" startAt="5"/>
            </a:pPr>
            <a:r>
              <a:rPr lang="en-US" dirty="0" smtClean="0"/>
              <a:t>If “days” are millions/billions of years, there’s a significant problem in the field of botany.</a:t>
            </a:r>
          </a:p>
          <a:p>
            <a:pPr marL="398463" indent="-398463">
              <a:buFont typeface="+mj-lt"/>
              <a:buAutoNum type="arabicPeriod" startAt="5"/>
            </a:pPr>
            <a:r>
              <a:rPr lang="en-US" dirty="0" smtClean="0"/>
              <a:t>There is another Hebrew word for long eons of time (</a:t>
            </a:r>
            <a:r>
              <a:rPr lang="en-US" i="1" dirty="0" err="1" smtClean="0"/>
              <a:t>dor</a:t>
            </a:r>
            <a:r>
              <a:rPr lang="en-US" dirty="0" smtClean="0"/>
              <a:t>), which Moses could have used, but he used every means possible to emphasize literal 24-hour periods.</a:t>
            </a:r>
          </a:p>
          <a:p>
            <a:pPr marL="398463" indent="-398463">
              <a:buFont typeface="+mj-lt"/>
              <a:buAutoNum type="arabicPeriod" startAt="5"/>
            </a:pPr>
            <a:r>
              <a:rPr lang="en-US" dirty="0" smtClean="0"/>
              <a:t>God’s explicit command to the Israelites about the Sabbath Day observance demands 24-hour days (Ex. 20:8-11).  Creation week is the basis for our week.</a:t>
            </a:r>
          </a:p>
          <a:p>
            <a:pPr marL="398463" indent="-398463">
              <a:buFont typeface="+mj-lt"/>
              <a:buAutoNum type="arabicPeriod" startAt="5"/>
            </a:pPr>
            <a:r>
              <a:rPr lang="en-US" dirty="0" smtClean="0"/>
              <a:t>Read the plain statements in the Bible and see if it sounds like God spent millions or billions of years in creation (Ex. 20:11; 31:17; Psa. 33:6, 9; 148:5).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0701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Examining the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Day-Age Theory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193" y="1825625"/>
            <a:ext cx="8952807" cy="4924310"/>
          </a:xfrm>
        </p:spPr>
        <p:txBody>
          <a:bodyPr>
            <a:normAutofit/>
          </a:bodyPr>
          <a:lstStyle/>
          <a:p>
            <a:r>
              <a:rPr lang="en-US" dirty="0" smtClean="0"/>
              <a:t>What about 2 Peter 3:8?</a:t>
            </a:r>
          </a:p>
          <a:p>
            <a:pPr lvl="1"/>
            <a:r>
              <a:rPr lang="en-US" dirty="0" smtClean="0"/>
              <a:t>Look at the context – the promise of God is not set by time</a:t>
            </a:r>
          </a:p>
          <a:p>
            <a:pPr lvl="1"/>
            <a:r>
              <a:rPr lang="en-US" dirty="0" smtClean="0"/>
              <a:t>The verse says “as” not “is”</a:t>
            </a:r>
          </a:p>
          <a:p>
            <a:pPr lvl="1"/>
            <a:r>
              <a:rPr lang="en-US" dirty="0" smtClean="0"/>
              <a:t>It does indicate God knows the diff between a day and year</a:t>
            </a:r>
            <a:endParaRPr lang="en-US" dirty="0"/>
          </a:p>
          <a:p>
            <a:r>
              <a:rPr lang="en-US" dirty="0" smtClean="0">
                <a:effectLst/>
              </a:rPr>
              <a:t>If God wanted man to know that He created the world in six literal days, what words would He use (if different than the words He used in Genesis 1)?</a:t>
            </a:r>
          </a:p>
          <a:p>
            <a:r>
              <a:rPr lang="en-US" dirty="0" smtClean="0">
                <a:effectLst/>
              </a:rPr>
              <a:t>God could have created the Universe in any </a:t>
            </a:r>
            <a:r>
              <a:rPr lang="en-US" u="sng" dirty="0" smtClean="0">
                <a:effectLst/>
              </a:rPr>
              <a:t>way</a:t>
            </a:r>
            <a:r>
              <a:rPr lang="en-US" dirty="0" smtClean="0">
                <a:effectLst/>
              </a:rPr>
              <a:t>, </a:t>
            </a:r>
            <a:r>
              <a:rPr lang="en-US" u="sng" dirty="0" smtClean="0">
                <a:effectLst/>
              </a:rPr>
              <a:t>order</a:t>
            </a:r>
            <a:r>
              <a:rPr lang="en-US" dirty="0" smtClean="0">
                <a:effectLst/>
              </a:rPr>
              <a:t>, and </a:t>
            </a:r>
            <a:r>
              <a:rPr lang="en-US" u="sng" dirty="0" smtClean="0">
                <a:effectLst/>
              </a:rPr>
              <a:t>time</a:t>
            </a:r>
            <a:r>
              <a:rPr lang="en-US" dirty="0" smtClean="0">
                <a:effectLst/>
              </a:rPr>
              <a:t> of His choosing.  The question is not what He </a:t>
            </a:r>
            <a:r>
              <a:rPr lang="en-US" u="sng" dirty="0" smtClean="0">
                <a:effectLst/>
              </a:rPr>
              <a:t>could</a:t>
            </a:r>
            <a:r>
              <a:rPr lang="en-US" dirty="0" smtClean="0">
                <a:effectLst/>
              </a:rPr>
              <a:t> have done but what He said He </a:t>
            </a:r>
            <a:r>
              <a:rPr lang="en-US" u="sng" dirty="0" smtClean="0">
                <a:effectLst/>
              </a:rPr>
              <a:t>did</a:t>
            </a:r>
            <a:r>
              <a:rPr lang="en-US" dirty="0" smtClean="0">
                <a:effectLst/>
              </a:rPr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1181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3280" y="49064"/>
            <a:ext cx="5619404" cy="190619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Examining the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New Testament Evidence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193" y="1825625"/>
            <a:ext cx="8952807" cy="4924310"/>
          </a:xfrm>
        </p:spPr>
        <p:txBody>
          <a:bodyPr>
            <a:normAutofit/>
          </a:bodyPr>
          <a:lstStyle/>
          <a:p>
            <a:r>
              <a:rPr lang="en-US" dirty="0" smtClean="0"/>
              <a:t>Evolution teaches that the Universe is 14 billion years old and that man has only been around about 2 million years.</a:t>
            </a:r>
          </a:p>
          <a:p>
            <a:r>
              <a:rPr lang="en-US" dirty="0" smtClean="0"/>
              <a:t>Study carefully the words of the Creator Himself:</a:t>
            </a:r>
          </a:p>
          <a:p>
            <a:pPr lvl="1"/>
            <a:r>
              <a:rPr lang="en-US" dirty="0" smtClean="0"/>
              <a:t>“The foundation of the world”</a:t>
            </a:r>
          </a:p>
          <a:p>
            <a:pPr lvl="2"/>
            <a:r>
              <a:rPr lang="en-US" dirty="0" smtClean="0"/>
              <a:t>“You </a:t>
            </a:r>
            <a:r>
              <a:rPr lang="en-US" dirty="0"/>
              <a:t>loved Me before the foundation of the world” (</a:t>
            </a:r>
            <a:r>
              <a:rPr lang="en-US" dirty="0" smtClean="0"/>
              <a:t>Jn. </a:t>
            </a:r>
            <a:r>
              <a:rPr lang="en-US" dirty="0"/>
              <a:t>17:24)</a:t>
            </a:r>
          </a:p>
          <a:p>
            <a:pPr lvl="2"/>
            <a:r>
              <a:rPr lang="en-US" dirty="0" smtClean="0"/>
              <a:t>Jesus </a:t>
            </a:r>
            <a:r>
              <a:rPr lang="en-US" dirty="0"/>
              <a:t>“was foreordained before the foundation of the world” (1 </a:t>
            </a:r>
            <a:r>
              <a:rPr lang="en-US" dirty="0" smtClean="0"/>
              <a:t>Pt </a:t>
            </a:r>
            <a:r>
              <a:rPr lang="en-US" dirty="0"/>
              <a:t>1:20)</a:t>
            </a:r>
          </a:p>
          <a:p>
            <a:pPr lvl="2"/>
            <a:r>
              <a:rPr lang="en-US" dirty="0" smtClean="0"/>
              <a:t>God </a:t>
            </a:r>
            <a:r>
              <a:rPr lang="en-US" dirty="0"/>
              <a:t>“chose us in Him before the foundation of the world” (Eph. 1:4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When did man come on the scene?  READ Luke 11:49-51</a:t>
            </a:r>
          </a:p>
          <a:p>
            <a:pPr lvl="1"/>
            <a:r>
              <a:rPr lang="en-US" dirty="0" smtClean="0"/>
              <a:t>“The beginning of the creation”</a:t>
            </a:r>
          </a:p>
          <a:p>
            <a:pPr lvl="2"/>
            <a:r>
              <a:rPr lang="en-US" dirty="0" smtClean="0"/>
              <a:t>When did man come on the scene?  READ Mark 10:6</a:t>
            </a:r>
          </a:p>
          <a:p>
            <a:pPr lvl="1"/>
            <a:r>
              <a:rPr lang="en-US" dirty="0" smtClean="0"/>
              <a:t>“Since the creation of the world”</a:t>
            </a:r>
          </a:p>
          <a:p>
            <a:pPr lvl="2"/>
            <a:r>
              <a:rPr lang="en-US" dirty="0"/>
              <a:t>When did man come on the scene?  </a:t>
            </a:r>
            <a:r>
              <a:rPr lang="en-US" dirty="0" smtClean="0"/>
              <a:t>READ Romans 1:20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9737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193" y="1825624"/>
            <a:ext cx="8952807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If </a:t>
            </a:r>
            <a:r>
              <a:rPr lang="en-US" dirty="0"/>
              <a:t>the Earth is only a few thousand years old, evolution never could have </a:t>
            </a:r>
            <a:r>
              <a:rPr lang="en-US" dirty="0" smtClean="0"/>
              <a:t>happened!</a:t>
            </a:r>
          </a:p>
          <a:p>
            <a:pPr lvl="1"/>
            <a:r>
              <a:rPr lang="en-US" dirty="0" smtClean="0"/>
              <a:t>And, historical </a:t>
            </a:r>
            <a:r>
              <a:rPr lang="en-US" dirty="0"/>
              <a:t>and biblical data prove that the Earth is only a few thousand years old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Secular</a:t>
            </a:r>
            <a:r>
              <a:rPr lang="en-US" dirty="0"/>
              <a:t>, historical documents </a:t>
            </a:r>
            <a:r>
              <a:rPr lang="en-US" dirty="0" smtClean="0"/>
              <a:t>reveal </a:t>
            </a:r>
            <a:r>
              <a:rPr lang="en-US" dirty="0"/>
              <a:t>that from the present back to the time of Jesus is </a:t>
            </a:r>
            <a:r>
              <a:rPr lang="en-US" dirty="0" smtClean="0"/>
              <a:t>approx. </a:t>
            </a:r>
            <a:r>
              <a:rPr lang="en-US" dirty="0"/>
              <a:t>2,000 </a:t>
            </a:r>
            <a:r>
              <a:rPr lang="en-US" dirty="0" smtClean="0"/>
              <a:t>years</a:t>
            </a:r>
          </a:p>
          <a:p>
            <a:r>
              <a:rPr lang="en-US" dirty="0" smtClean="0"/>
              <a:t>From </a:t>
            </a:r>
            <a:r>
              <a:rPr lang="en-US" dirty="0"/>
              <a:t>Jesus back to Abraham is about 2,000 </a:t>
            </a:r>
            <a:r>
              <a:rPr lang="en-US" dirty="0" smtClean="0"/>
              <a:t>years</a:t>
            </a:r>
          </a:p>
          <a:p>
            <a:r>
              <a:rPr lang="en-US" dirty="0" smtClean="0"/>
              <a:t>From </a:t>
            </a:r>
            <a:r>
              <a:rPr lang="en-US" dirty="0"/>
              <a:t>Abraham back to Adam </a:t>
            </a:r>
            <a:r>
              <a:rPr lang="en-US" dirty="0" smtClean="0"/>
              <a:t>was about 2,000 years</a:t>
            </a:r>
          </a:p>
          <a:p>
            <a:r>
              <a:rPr lang="en-US" dirty="0" smtClean="0"/>
              <a:t>The Earth is only five days older than man</a:t>
            </a:r>
          </a:p>
          <a:p>
            <a:r>
              <a:rPr lang="en-US" dirty="0" smtClean="0"/>
              <a:t>The age of the earth, from actual documentation, is around 6,000-10,000 years old.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83280" y="107432"/>
            <a:ext cx="5619404" cy="1455361"/>
          </a:xfrm>
        </p:spPr>
        <p:txBody>
          <a:bodyPr/>
          <a:lstStyle/>
          <a:p>
            <a:pPr algn="ctr"/>
            <a:r>
              <a:rPr lang="en-US" dirty="0" smtClean="0"/>
              <a:t>Examining the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Age of the Earth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795069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193" y="1825624"/>
            <a:ext cx="8952807" cy="5032375"/>
          </a:xfrm>
        </p:spPr>
        <p:txBody>
          <a:bodyPr>
            <a:normAutofit/>
          </a:bodyPr>
          <a:lstStyle/>
          <a:p>
            <a:r>
              <a:rPr lang="en-US" dirty="0"/>
              <a:t>Fossils are the remains of once-living organisms that are now buried in the rocks of the Earth</a:t>
            </a:r>
          </a:p>
          <a:p>
            <a:r>
              <a:rPr lang="en-US" dirty="0"/>
              <a:t>Evolution requires Transitional Forms</a:t>
            </a:r>
          </a:p>
          <a:p>
            <a:pPr lvl="1"/>
            <a:r>
              <a:rPr lang="en-US" dirty="0"/>
              <a:t>A transitional form is an organism that exhibits characteristics of two separate groups</a:t>
            </a:r>
          </a:p>
          <a:p>
            <a:pPr lvl="1"/>
            <a:r>
              <a:rPr lang="en-US" dirty="0"/>
              <a:t>Even Darwin claimed that the fossil record should show “innumerable transitional links” </a:t>
            </a:r>
          </a:p>
          <a:p>
            <a:pPr lvl="1"/>
            <a:r>
              <a:rPr lang="en-US" dirty="0"/>
              <a:t>Reality Check: Not one fossil has ever been proven to be an authentic transitional form</a:t>
            </a:r>
          </a:p>
          <a:p>
            <a:r>
              <a:rPr lang="en-US" dirty="0"/>
              <a:t>The Fossil Record does show millions of organisms suddenly arriving on the scene fully formed and functional, without any transitional forms preceding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83280" y="107432"/>
            <a:ext cx="5619404" cy="1455361"/>
          </a:xfrm>
        </p:spPr>
        <p:txBody>
          <a:bodyPr/>
          <a:lstStyle/>
          <a:p>
            <a:pPr algn="ctr"/>
            <a:r>
              <a:rPr lang="en-US" dirty="0" smtClean="0"/>
              <a:t>Examining the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Fossil Record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451636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193" y="1825624"/>
            <a:ext cx="8952807" cy="5032375"/>
          </a:xfrm>
        </p:spPr>
        <p:txBody>
          <a:bodyPr>
            <a:normAutofit/>
          </a:bodyPr>
          <a:lstStyle/>
          <a:p>
            <a:r>
              <a:rPr lang="en-US" dirty="0"/>
              <a:t>Evolutionists point to sedimentary-rock layers as strong evidence for vast amounts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geologic </a:t>
            </a:r>
            <a:r>
              <a:rPr lang="en-US" dirty="0"/>
              <a:t>time</a:t>
            </a:r>
          </a:p>
          <a:p>
            <a:r>
              <a:rPr lang="en-US" sz="2700" dirty="0"/>
              <a:t>Embedded in sedimentary rocks are </a:t>
            </a:r>
            <a:br>
              <a:rPr lang="en-US" sz="2700" dirty="0"/>
            </a:br>
            <a:r>
              <a:rPr lang="en-US" sz="2700" dirty="0" err="1"/>
              <a:t>polystrate</a:t>
            </a:r>
            <a:r>
              <a:rPr lang="en-US" sz="2700" dirty="0"/>
              <a:t> (“many layers”) fossils</a:t>
            </a:r>
          </a:p>
          <a:p>
            <a:pPr lvl="1"/>
            <a:r>
              <a:rPr lang="en-US" dirty="0"/>
              <a:t>Cut thru at least two layers</a:t>
            </a:r>
          </a:p>
          <a:p>
            <a:pPr lvl="1"/>
            <a:r>
              <a:rPr lang="en-US" dirty="0"/>
              <a:t>Organic material exposed to </a:t>
            </a:r>
            <a:br>
              <a:rPr lang="en-US" dirty="0"/>
            </a:br>
            <a:r>
              <a:rPr lang="en-US" dirty="0"/>
              <a:t>the elements will rot </a:t>
            </a:r>
            <a:br>
              <a:rPr lang="en-US" dirty="0"/>
            </a:br>
            <a:r>
              <a:rPr lang="en-US" dirty="0"/>
              <a:t>(not fossilize)</a:t>
            </a:r>
          </a:p>
          <a:p>
            <a:pPr lvl="1"/>
            <a:r>
              <a:rPr lang="en-US" dirty="0"/>
              <a:t>Fossilization would require </a:t>
            </a:r>
            <a:br>
              <a:rPr lang="en-US" dirty="0"/>
            </a:br>
            <a:r>
              <a:rPr lang="en-US" dirty="0"/>
              <a:t>quick preservation (with </a:t>
            </a:r>
            <a:br>
              <a:rPr lang="en-US" dirty="0"/>
            </a:br>
            <a:r>
              <a:rPr lang="en-US" dirty="0"/>
              <a:t>surrounding rock layers </a:t>
            </a:r>
            <a:br>
              <a:rPr lang="en-US" dirty="0"/>
            </a:br>
            <a:r>
              <a:rPr lang="en-US" dirty="0"/>
              <a:t>being rapidly deposited)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83280" y="107432"/>
            <a:ext cx="5619404" cy="1455361"/>
          </a:xfrm>
        </p:spPr>
        <p:txBody>
          <a:bodyPr/>
          <a:lstStyle/>
          <a:p>
            <a:pPr algn="ctr"/>
            <a:r>
              <a:rPr lang="en-US" dirty="0" smtClean="0"/>
              <a:t>Examining the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Fossil Record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7" r="16812"/>
          <a:stretch/>
        </p:blipFill>
        <p:spPr>
          <a:xfrm>
            <a:off x="5784594" y="2420983"/>
            <a:ext cx="3193474" cy="4194474"/>
          </a:xfrm>
          <a:prstGeom prst="round2DiagRect">
            <a:avLst>
              <a:gd name="adj1" fmla="val 18576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68849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</TotalTime>
  <Words>799</Words>
  <Application>Microsoft Office PowerPoint</Application>
  <PresentationFormat>On-screen Show (4:3)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Lithos Pro Regular</vt:lpstr>
      <vt:lpstr>Office Theme</vt:lpstr>
      <vt:lpstr>PowerPoint Presentation</vt:lpstr>
      <vt:lpstr>Examining the Day-Age Theory</vt:lpstr>
      <vt:lpstr>Examining the Day-Age Theory</vt:lpstr>
      <vt:lpstr>Examining the Day-Age Theory</vt:lpstr>
      <vt:lpstr>Examining the Day-Age Theory</vt:lpstr>
      <vt:lpstr>Examining the New Testament Evidence</vt:lpstr>
      <vt:lpstr>Examining the Age of the Earth</vt:lpstr>
      <vt:lpstr>Examining the Fossil Record</vt:lpstr>
      <vt:lpstr>Examining the Fossil Record</vt:lpstr>
      <vt:lpstr>Examining the Biblical Record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14</cp:revision>
  <dcterms:created xsi:type="dcterms:W3CDTF">2014-06-16T19:25:31Z</dcterms:created>
  <dcterms:modified xsi:type="dcterms:W3CDTF">2014-06-17T22:33:50Z</dcterms:modified>
</cp:coreProperties>
</file>