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57" r:id="rId5"/>
    <p:sldId id="258" r:id="rId6"/>
    <p:sldId id="262" r:id="rId7"/>
    <p:sldId id="259" r:id="rId8"/>
    <p:sldId id="263" r:id="rId9"/>
    <p:sldId id="265" r:id="rId10"/>
    <p:sldId id="266" r:id="rId11"/>
    <p:sldId id="264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7" autoAdjust="0"/>
    <p:restoredTop sz="96485" autoAdjust="0"/>
  </p:normalViewPr>
  <p:slideViewPr>
    <p:cSldViewPr snapToGrid="0">
      <p:cViewPr varScale="1">
        <p:scale>
          <a:sx n="108" d="100"/>
          <a:sy n="108" d="100"/>
        </p:scale>
        <p:origin x="78" y="180"/>
      </p:cViewPr>
      <p:guideLst/>
    </p:cSldViewPr>
  </p:slideViewPr>
  <p:outlineViewPr>
    <p:cViewPr>
      <p:scale>
        <a:sx n="33" d="100"/>
        <a:sy n="33" d="100"/>
      </p:scale>
      <p:origin x="0" y="-16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5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9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9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0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4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5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03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0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6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1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6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4EE5-5A09-41BB-A56E-2E8C4A39BB8D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9140F-A64D-4FA6-9447-2219EA153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9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n4.kidsdiscover.com/wp-content/uploads/2013/08/10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7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4033" y="418014"/>
            <a:ext cx="7886700" cy="635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The Fossil Record</a:t>
            </a:r>
            <a:endParaRPr lang="en-US" dirty="0" smtClean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2443" y="885217"/>
            <a:ext cx="8908346" cy="5829482"/>
          </a:xfrm>
          <a:prstGeom prst="roundRect">
            <a:avLst>
              <a:gd name="adj" fmla="val 11800"/>
            </a:avLst>
          </a:prstGeom>
          <a:solidFill>
            <a:schemeClr val="tx1">
              <a:alpha val="3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Evolutionists </a:t>
            </a: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point to sedimentary-rock layers as strong evidence for vast amounts of geologic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Embedded in sedimentary rocks are </a:t>
            </a:r>
            <a:br>
              <a:rPr lang="en-US" sz="27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</a:br>
            <a:r>
              <a:rPr lang="en-US" sz="2700" b="1" dirty="0" err="1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polystrate</a:t>
            </a:r>
            <a:r>
              <a:rPr lang="en-US" sz="27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</a:t>
            </a:r>
            <a:r>
              <a:rPr lang="en-US" sz="27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(“many layers”) </a:t>
            </a:r>
            <a:r>
              <a:rPr lang="en-US" sz="27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fossils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Cut thru at least two layers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Organic material exposed to </a:t>
            </a:r>
            <a:b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</a:b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the elements will rot </a:t>
            </a:r>
            <a:b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</a:b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(not fossilize)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Fossilization would require </a:t>
            </a:r>
            <a:b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</a:b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quick preservation (with </a:t>
            </a:r>
            <a:b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</a:b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surrounding rock layers </a:t>
            </a:r>
            <a:b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</a:b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being rapidly deposited)</a:t>
            </a:r>
            <a:endParaRPr lang="en-US" sz="2400" b="1" dirty="0"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7" r="16812"/>
          <a:stretch/>
        </p:blipFill>
        <p:spPr>
          <a:xfrm>
            <a:off x="5745682" y="2420983"/>
            <a:ext cx="3193474" cy="4194474"/>
          </a:xfrm>
          <a:prstGeom prst="round2DiagRect">
            <a:avLst>
              <a:gd name="adj1" fmla="val 1857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9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arbwire.com/wp-content/uploads/2014/03/scienc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4"/>
          <a:stretch/>
        </p:blipFill>
        <p:spPr bwMode="auto">
          <a:xfrm>
            <a:off x="39103" y="-35511"/>
            <a:ext cx="9144000" cy="46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7095" y="0"/>
            <a:ext cx="8783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Lithos Pro Regular" panose="04020505030E02020A04" pitchFamily="82" charset="0"/>
              </a:rPr>
              <a:t>Facts of</a:t>
            </a:r>
            <a:endParaRPr lang="en-US" sz="4800" b="1" dirty="0">
              <a:solidFill>
                <a:schemeClr val="bg1"/>
              </a:solidFill>
              <a:latin typeface="Lithos Pro Regular" panose="04020505030E02020A04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64" y="2370337"/>
            <a:ext cx="9010835" cy="4279037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</a:rPr>
              <a:t>A </a:t>
            </a:r>
            <a:r>
              <a:rPr lang="en-US" sz="2700" b="1" dirty="0">
                <a:solidFill>
                  <a:schemeClr val="bg1"/>
                </a:solidFill>
              </a:rPr>
              <a:t>material effect requires an adequate </a:t>
            </a:r>
            <a:r>
              <a:rPr lang="en-US" sz="2700" b="1" dirty="0" smtClean="0">
                <a:solidFill>
                  <a:schemeClr val="bg1"/>
                </a:solidFill>
              </a:rPr>
              <a:t>cause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The adequate cause must come before </a:t>
            </a:r>
            <a:r>
              <a:rPr lang="en-US" sz="2700" b="1" dirty="0">
                <a:solidFill>
                  <a:schemeClr val="bg1"/>
                </a:solidFill>
              </a:rPr>
              <a:t>the effect </a:t>
            </a:r>
            <a:endParaRPr lang="en-US" sz="2700" b="1" dirty="0" smtClean="0">
              <a:solidFill>
                <a:schemeClr val="bg1"/>
              </a:solidFill>
            </a:endParaRPr>
          </a:p>
          <a:p>
            <a:r>
              <a:rPr lang="en-US" sz="2700" b="1" dirty="0">
                <a:solidFill>
                  <a:schemeClr val="bg1"/>
                </a:solidFill>
              </a:rPr>
              <a:t>Living things </a:t>
            </a:r>
            <a:r>
              <a:rPr lang="en-US" sz="2700" b="1" dirty="0" smtClean="0">
                <a:solidFill>
                  <a:schemeClr val="bg1"/>
                </a:solidFill>
              </a:rPr>
              <a:t>always (and only) </a:t>
            </a:r>
            <a:r>
              <a:rPr lang="en-US" sz="2700" b="1" dirty="0">
                <a:solidFill>
                  <a:schemeClr val="bg1"/>
                </a:solidFill>
              </a:rPr>
              <a:t>come from living things</a:t>
            </a:r>
          </a:p>
          <a:p>
            <a:r>
              <a:rPr lang="en-US" sz="2700" b="1" dirty="0">
                <a:solidFill>
                  <a:schemeClr val="bg1"/>
                </a:solidFill>
              </a:rPr>
              <a:t>Living things produce only more living things </a:t>
            </a:r>
            <a:r>
              <a:rPr lang="en-US" sz="2700" b="1" dirty="0" smtClean="0">
                <a:solidFill>
                  <a:schemeClr val="bg1"/>
                </a:solidFill>
              </a:rPr>
              <a:t>like themselves</a:t>
            </a:r>
            <a:endParaRPr lang="en-US" sz="2700" b="1" dirty="0">
              <a:solidFill>
                <a:schemeClr val="bg1"/>
              </a:solidFill>
            </a:endParaRPr>
          </a:p>
          <a:p>
            <a:r>
              <a:rPr lang="en-US" sz="2700" b="1" dirty="0" smtClean="0">
                <a:solidFill>
                  <a:schemeClr val="bg1"/>
                </a:solidFill>
              </a:rPr>
              <a:t>No </a:t>
            </a:r>
            <a:r>
              <a:rPr lang="en-US" sz="2700" b="1" dirty="0">
                <a:solidFill>
                  <a:schemeClr val="bg1"/>
                </a:solidFill>
              </a:rPr>
              <a:t>transitional </a:t>
            </a:r>
            <a:r>
              <a:rPr lang="en-US" sz="2700" b="1" dirty="0" smtClean="0">
                <a:solidFill>
                  <a:schemeClr val="bg1"/>
                </a:solidFill>
              </a:rPr>
              <a:t>fossils of </a:t>
            </a:r>
            <a:r>
              <a:rPr lang="en-US" sz="2700" b="1" dirty="0">
                <a:solidFill>
                  <a:schemeClr val="bg1"/>
                </a:solidFill>
              </a:rPr>
              <a:t>half-and-half organisms </a:t>
            </a:r>
            <a:r>
              <a:rPr lang="en-US" sz="2700" b="1" dirty="0" smtClean="0">
                <a:solidFill>
                  <a:schemeClr val="bg1"/>
                </a:solidFill>
              </a:rPr>
              <a:t>exist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Facts </a:t>
            </a:r>
            <a:r>
              <a:rPr lang="en-US" sz="2700" b="1" dirty="0">
                <a:solidFill>
                  <a:schemeClr val="bg1"/>
                </a:solidFill>
              </a:rPr>
              <a:t>are stubborn, impartial things that refuse to budge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All the </a:t>
            </a:r>
            <a:r>
              <a:rPr lang="en-US" sz="2700" b="1" dirty="0">
                <a:solidFill>
                  <a:schemeClr val="bg1"/>
                </a:solidFill>
              </a:rPr>
              <a:t>facts </a:t>
            </a:r>
            <a:r>
              <a:rPr lang="en-US" sz="2700" b="1" dirty="0" smtClean="0">
                <a:solidFill>
                  <a:schemeClr val="bg1"/>
                </a:solidFill>
              </a:rPr>
              <a:t>(i.e., evidence</a:t>
            </a:r>
            <a:r>
              <a:rPr lang="en-US" sz="2700" b="1" dirty="0">
                <a:solidFill>
                  <a:schemeClr val="bg1"/>
                </a:solidFill>
              </a:rPr>
              <a:t>) </a:t>
            </a:r>
            <a:r>
              <a:rPr lang="en-US" sz="2700" b="1" dirty="0" smtClean="0">
                <a:solidFill>
                  <a:schemeClr val="bg1"/>
                </a:solidFill>
              </a:rPr>
              <a:t>stand </a:t>
            </a:r>
            <a:r>
              <a:rPr lang="en-US" sz="2700" b="1" dirty="0">
                <a:solidFill>
                  <a:schemeClr val="bg1"/>
                </a:solidFill>
              </a:rPr>
              <a:t>behind </a:t>
            </a:r>
            <a:r>
              <a:rPr lang="en-US" sz="2700" b="1" dirty="0" smtClean="0">
                <a:solidFill>
                  <a:schemeClr val="bg1"/>
                </a:solidFill>
              </a:rPr>
              <a:t>Creation!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26725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39103" y="1648326"/>
            <a:ext cx="4475748" cy="5209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</a:rPr>
              <a:t>“In the beginning </a:t>
            </a:r>
            <a:r>
              <a:rPr lang="en-US" sz="3600" b="1" u="sng" dirty="0">
                <a:solidFill>
                  <a:srgbClr val="002060"/>
                </a:solidFill>
              </a:rPr>
              <a:t>God </a:t>
            </a:r>
            <a:r>
              <a:rPr lang="en-US" sz="3600" b="1" u="sng" dirty="0" smtClean="0">
                <a:solidFill>
                  <a:srgbClr val="002060"/>
                </a:solidFill>
              </a:rPr>
              <a:t>created</a:t>
            </a:r>
            <a:r>
              <a:rPr lang="en-US" sz="3600" dirty="0" smtClean="0">
                <a:solidFill>
                  <a:srgbClr val="002060"/>
                </a:solidFill>
              </a:rPr>
              <a:t>….”</a:t>
            </a:r>
          </a:p>
          <a:p>
            <a:pPr marL="574675" indent="-574675">
              <a:buNone/>
            </a:pP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smtClean="0">
                <a:solidFill>
                  <a:srgbClr val="002060"/>
                </a:solidFill>
              </a:rPr>
              <a:t>  </a:t>
            </a:r>
            <a:r>
              <a:rPr lang="en-US" sz="3600" dirty="0">
                <a:solidFill>
                  <a:srgbClr val="002060"/>
                </a:solidFill>
              </a:rPr>
              <a:t>- Only possible, honest, reasonable explanation 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29149" y="1665378"/>
            <a:ext cx="4514851" cy="5192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“In </a:t>
            </a:r>
            <a:r>
              <a:rPr lang="en-US" sz="3600" dirty="0"/>
              <a:t>the beginning was </a:t>
            </a:r>
            <a:r>
              <a:rPr lang="en-US" sz="3600" u="sng" dirty="0" smtClean="0"/>
              <a:t>matter</a:t>
            </a:r>
            <a:r>
              <a:rPr lang="en-US" sz="3600" dirty="0" smtClean="0"/>
              <a:t>…”</a:t>
            </a:r>
          </a:p>
          <a:p>
            <a:pPr marL="0" indent="0">
              <a:buNone/>
            </a:pPr>
            <a:r>
              <a:rPr lang="en-US" sz="3200" dirty="0" smtClean="0"/>
              <a:t>   - Scientifically untenable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2268" b="34403"/>
          <a:stretch/>
        </p:blipFill>
        <p:spPr>
          <a:xfrm>
            <a:off x="0" y="0"/>
            <a:ext cx="4572000" cy="1648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38"/>
            <a:ext cx="4572000" cy="16454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7096" y="0"/>
            <a:ext cx="4138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Lithos Pro Regular" panose="04020505030E02020A04" pitchFamily="82" charset="0"/>
              </a:rPr>
              <a:t>Creation</a:t>
            </a:r>
            <a:endParaRPr lang="en-US" sz="3200" b="1" dirty="0">
              <a:latin typeface="Lithos Pro Regular" panose="04020505030E02020A04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9096" y="-14215"/>
            <a:ext cx="4138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Evolution</a:t>
            </a:r>
            <a:endParaRPr lang="en-US" sz="32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9838" y="-232794"/>
            <a:ext cx="926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kaDora" panose="03030500000000020002" pitchFamily="66" charset="0"/>
              </a:rPr>
              <a:t>or</a:t>
            </a:r>
            <a:endParaRPr lang="en-US" sz="5400" dirty="0">
              <a:latin typeface="akaDora" panose="03030500000000020002" pitchFamily="66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648326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928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39103" y="1648326"/>
            <a:ext cx="4475748" cy="5209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</a:rPr>
              <a:t>“In the beginning </a:t>
            </a:r>
            <a:r>
              <a:rPr lang="en-US" sz="3600" b="1" u="sng" dirty="0">
                <a:solidFill>
                  <a:srgbClr val="002060"/>
                </a:solidFill>
              </a:rPr>
              <a:t>God created</a:t>
            </a:r>
            <a:r>
              <a:rPr lang="en-US" sz="3600" dirty="0">
                <a:solidFill>
                  <a:srgbClr val="002060"/>
                </a:solidFill>
              </a:rPr>
              <a:t> the heavens and the earth.”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29149" y="1665378"/>
            <a:ext cx="4457701" cy="51926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“In </a:t>
            </a:r>
            <a:r>
              <a:rPr lang="en-US" dirty="0"/>
              <a:t>the beginning was </a:t>
            </a:r>
            <a:r>
              <a:rPr lang="en-US" u="sng" dirty="0"/>
              <a:t>matter</a:t>
            </a:r>
            <a:r>
              <a:rPr lang="en-US" dirty="0"/>
              <a:t>, which begat the </a:t>
            </a:r>
            <a:r>
              <a:rPr lang="en-US" u="sng" dirty="0"/>
              <a:t>amoeba</a:t>
            </a:r>
            <a:r>
              <a:rPr lang="en-US" dirty="0"/>
              <a:t>, which begat the </a:t>
            </a:r>
            <a:r>
              <a:rPr lang="en-US" u="sng" dirty="0"/>
              <a:t>worm</a:t>
            </a:r>
            <a:r>
              <a:rPr lang="en-US" dirty="0"/>
              <a:t>, which begat the </a:t>
            </a:r>
            <a:r>
              <a:rPr lang="en-US" u="sng" dirty="0"/>
              <a:t>fish</a:t>
            </a:r>
            <a:r>
              <a:rPr lang="en-US" dirty="0"/>
              <a:t>, which begat the </a:t>
            </a:r>
            <a:r>
              <a:rPr lang="en-US" u="sng" dirty="0"/>
              <a:t>amphibian</a:t>
            </a:r>
            <a:r>
              <a:rPr lang="en-US" dirty="0"/>
              <a:t>, which begat the </a:t>
            </a:r>
            <a:r>
              <a:rPr lang="en-US" u="sng" dirty="0"/>
              <a:t>reptile</a:t>
            </a:r>
            <a:r>
              <a:rPr lang="en-US" dirty="0"/>
              <a:t>, which begat the </a:t>
            </a:r>
            <a:r>
              <a:rPr lang="en-US" u="sng" dirty="0"/>
              <a:t>lower </a:t>
            </a:r>
            <a:r>
              <a:rPr lang="en-US" u="sng" dirty="0" smtClean="0"/>
              <a:t>mammal</a:t>
            </a:r>
            <a:r>
              <a:rPr lang="en-US" dirty="0"/>
              <a:t>, which begat the </a:t>
            </a:r>
            <a:r>
              <a:rPr lang="en-US" u="sng" dirty="0"/>
              <a:t>lemur</a:t>
            </a:r>
            <a:r>
              <a:rPr lang="en-US" dirty="0"/>
              <a:t>, which begat the </a:t>
            </a:r>
            <a:r>
              <a:rPr lang="en-US" u="sng" dirty="0"/>
              <a:t>monkey</a:t>
            </a:r>
            <a:r>
              <a:rPr lang="en-US" dirty="0"/>
              <a:t>, which begat </a:t>
            </a:r>
            <a:r>
              <a:rPr lang="en-US" u="sng" dirty="0"/>
              <a:t>man</a:t>
            </a:r>
            <a:r>
              <a:rPr lang="en-US" dirty="0"/>
              <a:t>, who imagined </a:t>
            </a:r>
            <a:r>
              <a:rPr lang="en-US" u="sng" dirty="0"/>
              <a:t>God</a:t>
            </a:r>
            <a:r>
              <a:rPr lang="en-US" dirty="0"/>
              <a:t>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2268" b="34403"/>
          <a:stretch/>
        </p:blipFill>
        <p:spPr>
          <a:xfrm>
            <a:off x="0" y="0"/>
            <a:ext cx="4572000" cy="1648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38"/>
            <a:ext cx="4572000" cy="16454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0" y="0"/>
            <a:ext cx="0" cy="5992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7096" y="0"/>
            <a:ext cx="4138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Lithos Pro Regular" panose="04020505030E02020A04" pitchFamily="82" charset="0"/>
              </a:rPr>
              <a:t>Creation</a:t>
            </a:r>
            <a:endParaRPr lang="en-US" sz="3200" b="1" dirty="0">
              <a:latin typeface="Lithos Pro Regular" panose="04020505030E02020A04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9096" y="-14215"/>
            <a:ext cx="4138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Evolution</a:t>
            </a:r>
            <a:endParaRPr lang="en-US" sz="32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9838" y="-232794"/>
            <a:ext cx="926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kaDora" panose="03030500000000020002" pitchFamily="66" charset="0"/>
              </a:rPr>
              <a:t>or</a:t>
            </a:r>
            <a:endParaRPr lang="en-US" sz="5400" dirty="0">
              <a:latin typeface="akaDora" panose="03030500000000020002" pitchFamily="66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648326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103" y="6273224"/>
            <a:ext cx="9047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Lithos Pro Regular" panose="04020505030E02020A04" pitchFamily="82" charset="0"/>
              </a:rPr>
              <a:t>Which Is Correct?  Only one can be!</a:t>
            </a:r>
            <a:endParaRPr lang="en-US" sz="3200" b="1" dirty="0">
              <a:latin typeface="Lithos Pro Regular" panose="04020505030E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88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39103" y="1648326"/>
            <a:ext cx="4475748" cy="5209674"/>
          </a:xfrm>
        </p:spPr>
        <p:txBody>
          <a:bodyPr/>
          <a:lstStyle/>
          <a:p>
            <a:r>
              <a:rPr lang="en-US" dirty="0"/>
              <a:t>The Universe is not </a:t>
            </a:r>
            <a:r>
              <a:rPr lang="en-US" dirty="0" smtClean="0"/>
              <a:t>self-contained</a:t>
            </a:r>
          </a:p>
          <a:p>
            <a:r>
              <a:rPr lang="en-US" dirty="0"/>
              <a:t>All things originated </a:t>
            </a:r>
            <a:r>
              <a:rPr lang="en-US" dirty="0" smtClean="0"/>
              <a:t>thru supernatural processes</a:t>
            </a:r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supernatural being is responsible for the origin and design of the </a:t>
            </a:r>
            <a:r>
              <a:rPr lang="en-US" dirty="0" smtClean="0"/>
              <a:t>Universe</a:t>
            </a:r>
          </a:p>
          <a:p>
            <a:r>
              <a:rPr lang="en-US" dirty="0" smtClean="0"/>
              <a:t>All living things originated from the One and Only God, life from Life</a:t>
            </a:r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29149" y="1665378"/>
            <a:ext cx="4457701" cy="5192621"/>
          </a:xfrm>
        </p:spPr>
        <p:txBody>
          <a:bodyPr/>
          <a:lstStyle/>
          <a:p>
            <a:r>
              <a:rPr lang="en-US" dirty="0"/>
              <a:t>The Universe is </a:t>
            </a:r>
            <a:r>
              <a:rPr lang="en-US" dirty="0" smtClean="0"/>
              <a:t>self-contained</a:t>
            </a:r>
          </a:p>
          <a:p>
            <a:r>
              <a:rPr lang="en-US" dirty="0"/>
              <a:t>All things originated through natural processes</a:t>
            </a:r>
          </a:p>
          <a:p>
            <a:r>
              <a:rPr lang="en-US" dirty="0" smtClean="0"/>
              <a:t>No </a:t>
            </a:r>
            <a:r>
              <a:rPr lang="en-US" dirty="0"/>
              <a:t>supernatural being had any part in the origin or development of </a:t>
            </a:r>
            <a:r>
              <a:rPr lang="en-US" dirty="0" smtClean="0"/>
              <a:t>life</a:t>
            </a:r>
          </a:p>
          <a:p>
            <a:r>
              <a:rPr lang="en-US" dirty="0" smtClean="0"/>
              <a:t>All living things originated from a one-cell organism, which arose from non-living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2268" b="34403"/>
          <a:stretch/>
        </p:blipFill>
        <p:spPr>
          <a:xfrm>
            <a:off x="0" y="0"/>
            <a:ext cx="4572000" cy="1648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38"/>
            <a:ext cx="4572000" cy="16454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0" y="0"/>
            <a:ext cx="0" cy="60459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7096" y="0"/>
            <a:ext cx="4138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Lithos Pro Regular" panose="04020505030E02020A04" pitchFamily="82" charset="0"/>
              </a:rPr>
              <a:t>Creation</a:t>
            </a:r>
            <a:endParaRPr lang="en-US" sz="3200" b="1" dirty="0">
              <a:latin typeface="Lithos Pro Regular" panose="04020505030E02020A04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9096" y="-14215"/>
            <a:ext cx="4138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Evolution</a:t>
            </a:r>
            <a:endParaRPr lang="en-US" sz="32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9838" y="-232794"/>
            <a:ext cx="926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kaDora" panose="03030500000000020002" pitchFamily="66" charset="0"/>
              </a:rPr>
              <a:t>or</a:t>
            </a:r>
            <a:endParaRPr lang="en-US" sz="5400" dirty="0">
              <a:latin typeface="akaDora" panose="03030500000000020002" pitchFamily="66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648326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103" y="6273224"/>
            <a:ext cx="9047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Lithos Pro Regular" panose="04020505030E02020A04" pitchFamily="82" charset="0"/>
              </a:rPr>
              <a:t>Which Is Correct?  Only one can be!</a:t>
            </a:r>
            <a:endParaRPr lang="en-US" sz="3200" b="1" dirty="0">
              <a:latin typeface="Lithos Pro Regular" panose="04020505030E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432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ivilwartalk.com/attachments/newtons_cradle-jpg.31360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68" y="0"/>
            <a:ext cx="3556932" cy="284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33" y="172179"/>
            <a:ext cx="7886700" cy="1325563"/>
          </a:xfrm>
        </p:spPr>
        <p:txBody>
          <a:bodyPr/>
          <a:lstStyle/>
          <a:p>
            <a:r>
              <a:rPr lang="en-US" sz="4000" dirty="0" smtClean="0">
                <a:latin typeface="Lithos Pro Regular" panose="04020505030E02020A04" pitchFamily="82" charset="0"/>
              </a:rPr>
              <a:t>The Law of</a:t>
            </a:r>
            <a:br>
              <a:rPr lang="en-US" sz="4000" dirty="0" smtClean="0">
                <a:latin typeface="Lithos Pro Regular" panose="04020505030E02020A04" pitchFamily="82" charset="0"/>
              </a:rPr>
            </a:br>
            <a:r>
              <a:rPr lang="en-US" dirty="0" smtClean="0">
                <a:latin typeface="Lithos Pro Regular" panose="04020505030E02020A04" pitchFamily="82" charset="0"/>
              </a:rPr>
              <a:t>Cause and Effect</a:t>
            </a:r>
            <a:endParaRPr lang="en-US" dirty="0">
              <a:latin typeface="Lithos Pro Regular" panose="04020505030E02020A04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033" y="1669920"/>
            <a:ext cx="8804324" cy="5188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“</a:t>
            </a:r>
            <a:r>
              <a:rPr lang="en-US" sz="3600" b="1" u="sng" dirty="0"/>
              <a:t>Every</a:t>
            </a:r>
            <a:r>
              <a:rPr lang="en-US" sz="3600" b="1" dirty="0"/>
              <a:t> </a:t>
            </a:r>
            <a:r>
              <a:rPr lang="en-US" sz="3600" b="1" u="sng" dirty="0"/>
              <a:t>material</a:t>
            </a:r>
            <a:r>
              <a:rPr lang="en-US" sz="3600" b="1" dirty="0"/>
              <a:t> effect </a:t>
            </a:r>
            <a:r>
              <a:rPr lang="en-US" sz="3600" b="1" dirty="0" smtClean="0"/>
              <a:t>must</a:t>
            </a:r>
            <a:br>
              <a:rPr lang="en-US" sz="3600" b="1" dirty="0" smtClean="0"/>
            </a:br>
            <a:r>
              <a:rPr lang="en-US" sz="3600" b="1" dirty="0" smtClean="0"/>
              <a:t>have an </a:t>
            </a:r>
            <a:r>
              <a:rPr lang="en-US" sz="3600" b="1" u="sng" dirty="0" smtClean="0"/>
              <a:t>adequate</a:t>
            </a:r>
            <a:r>
              <a:rPr lang="en-US" sz="3600" b="1" dirty="0" smtClean="0"/>
              <a:t> </a:t>
            </a:r>
            <a:r>
              <a:rPr lang="en-US" sz="3600" b="1" dirty="0"/>
              <a:t>cause that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existed </a:t>
            </a:r>
            <a:r>
              <a:rPr lang="en-US" sz="3600" b="1" u="sng" dirty="0"/>
              <a:t>before</a:t>
            </a:r>
            <a:r>
              <a:rPr lang="en-US" sz="3600" b="1" dirty="0"/>
              <a:t> the effect</a:t>
            </a:r>
            <a:r>
              <a:rPr lang="en-US" sz="3600" b="1" dirty="0" smtClean="0"/>
              <a:t>.”</a:t>
            </a:r>
          </a:p>
          <a:p>
            <a:pPr marL="0" indent="0">
              <a:buNone/>
            </a:pPr>
            <a:endParaRPr lang="en-US" sz="3600" b="1" dirty="0" smtClean="0"/>
          </a:p>
          <a:p>
            <a:pPr marL="0" indent="0">
              <a:buNone/>
            </a:pPr>
            <a:r>
              <a:rPr lang="en-US" sz="3200" b="1" u="sng" dirty="0" smtClean="0"/>
              <a:t>The Effect</a:t>
            </a:r>
            <a:r>
              <a:rPr lang="en-US" sz="3200" b="1" dirty="0" smtClean="0"/>
              <a:t>: Massive, intricately complex universe</a:t>
            </a:r>
          </a:p>
          <a:p>
            <a:r>
              <a:rPr lang="en-US" sz="3200" b="1" dirty="0" smtClean="0"/>
              <a:t>What would be an </a:t>
            </a:r>
            <a:r>
              <a:rPr lang="en-US" sz="3200" b="1" u="sng" dirty="0" smtClean="0"/>
              <a:t>adequate</a:t>
            </a:r>
            <a:r>
              <a:rPr lang="en-US" sz="3200" b="1" dirty="0" smtClean="0"/>
              <a:t> cause?</a:t>
            </a:r>
          </a:p>
          <a:p>
            <a:r>
              <a:rPr lang="en-US" sz="3200" b="1" dirty="0" smtClean="0"/>
              <a:t>What would be a cause </a:t>
            </a:r>
            <a:r>
              <a:rPr lang="en-US" sz="3200" b="1" u="sng" dirty="0" smtClean="0"/>
              <a:t>before</a:t>
            </a:r>
            <a:r>
              <a:rPr lang="en-US" sz="3200" b="1" dirty="0" smtClean="0"/>
              <a:t> the material?</a:t>
            </a:r>
          </a:p>
          <a:p>
            <a:r>
              <a:rPr lang="en-US" sz="3200" b="1" dirty="0" smtClean="0"/>
              <a:t>A miniscule ball of matter that came from nothing and then exploded in a “Big Bang”?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83593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r="4794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4033" y="17217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The Law of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Cause and Effect</a:t>
            </a:r>
            <a:endParaRPr lang="en-US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2443" y="1704337"/>
            <a:ext cx="8908346" cy="5010362"/>
          </a:xfrm>
          <a:prstGeom prst="roundRect">
            <a:avLst>
              <a:gd name="adj" fmla="val 11800"/>
            </a:avLst>
          </a:prstGeom>
          <a:solidFill>
            <a:schemeClr val="tx1">
              <a:alpha val="49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Our Universe has over 100 billion </a:t>
            </a: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galaxies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Each galaxy has an estimated 100 billion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Our Universe has over 25 sextillion stars (21 zeroes)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The Milky Way Galaxy has 300 billion stars (Sun=one)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The Milky Way is 100,000 light years across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The Andromeda Galaxy is 750,000 light years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Crossing the Universe would take &gt;20 billion light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yrs</a:t>
            </a:r>
            <a:endParaRPr lang="en-US" sz="2900" b="1" dirty="0" smtClean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WHAT WAS THE FIRST CAUSE?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9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Must have 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been adequate &amp; </a:t>
            </a:r>
            <a:r>
              <a:rPr lang="en-US" sz="29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have come before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9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Could not have been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0170" y="269966"/>
            <a:ext cx="2412275" cy="1077218"/>
          </a:xfrm>
          <a:prstGeom prst="rect">
            <a:avLst/>
          </a:prstGeom>
          <a:solidFill>
            <a:schemeClr val="tx1">
              <a:alpha val="2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Universe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r="47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4033" y="17217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The Law of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Cause and Effect</a:t>
            </a:r>
            <a:endParaRPr lang="en-US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0170" y="269966"/>
            <a:ext cx="2412275" cy="1077218"/>
          </a:xfrm>
          <a:prstGeom prst="rect">
            <a:avLst/>
          </a:prstGeom>
          <a:solidFill>
            <a:schemeClr val="tx1">
              <a:alpha val="2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The Bible &amp;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The Cause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2443" y="1704337"/>
            <a:ext cx="8908346" cy="5010362"/>
          </a:xfrm>
          <a:prstGeom prst="roundRect">
            <a:avLst>
              <a:gd name="adj" fmla="val 11800"/>
            </a:avLst>
          </a:prstGeom>
          <a:solidFill>
            <a:schemeClr val="tx1">
              <a:alpha val="49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“In the beginning God created the heavens and the earth” (Gen. 1:1)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“God, who made the world and everything in it…He is Lord of heaven and earth” (Acts 17:24)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“For in six days the LORD made the heavens and the earth, the sea, and all that is in them” (Ex. 20:11)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God is undoubtedly: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An adequate cause (Gen. </a:t>
            </a: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1:1; 17:1</a:t>
            </a: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)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Before the material world (Psa. 90:2)</a:t>
            </a:r>
          </a:p>
        </p:txBody>
      </p:sp>
    </p:spTree>
    <p:extLst>
      <p:ext uri="{BB962C8B-B14F-4D97-AF65-F5344CB8AC3E}">
        <p14:creationId xmlns:p14="http://schemas.microsoft.com/office/powerpoint/2010/main" val="39075399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945392"/>
              </p:ext>
            </p:extLst>
          </p:nvPr>
        </p:nvGraphicFramePr>
        <p:xfrm>
          <a:off x="0" y="0"/>
          <a:ext cx="9144000" cy="6858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Image" r:id="rId3" imgW="13002840" imgH="9752040" progId="Photoshop.Image.13">
                  <p:embed/>
                </p:oleObj>
              </mc:Choice>
              <mc:Fallback>
                <p:oleObj name="Image" r:id="rId3" imgW="13002840" imgH="9752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1" y="1071154"/>
            <a:ext cx="8708572" cy="5408023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“Life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in the material Universe comes from previous life of its own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kind.”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Living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things always come from living things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Living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things produce only more living things like themselves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There has never been or observed a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single exception to this basic law of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science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Evolution contradicts the Law of Biogenesis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Evolution 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says 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living 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things came from nonliving 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matter</a:t>
            </a:r>
            <a:endParaRPr lang="en-US" sz="2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Evolution says 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one kind of animal gave rise to a different kind of 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animal</a:t>
            </a:r>
            <a:endParaRPr lang="en-US" sz="2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4033" y="418014"/>
            <a:ext cx="7886700" cy="635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The Law of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Biogenesis</a:t>
            </a:r>
          </a:p>
          <a:p>
            <a:endParaRPr lang="en-US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5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Image" r:id="rId3" imgW="13002840" imgH="9752040" progId="Photoshop.Image.13">
                  <p:embed/>
                </p:oleObj>
              </mc:Choice>
              <mc:Fallback>
                <p:oleObj name="Image" r:id="rId3" imgW="13002840" imgH="9752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1" y="1323715"/>
            <a:ext cx="8708572" cy="5468971"/>
          </a:xfrm>
          <a:solidFill>
            <a:schemeClr val="tx1">
              <a:alpha val="44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Genesis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1:11 Then God said, "Let the earth bring forth grass, the herb that yields seed, and the fruit tree that yields fruit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according to its kind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, whose seed is in itself, on the earth"; and it was so.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12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And the earth brought forth grass, the herb that yields seed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according to its kind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, and the tree that yields fruit, whose seed is in itself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according to its kind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. And God saw that it was good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. …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21 So God created great sea creatures and every living thing that moves, with which the waters abounded,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according to their kind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, and every winged bird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according to its kind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. And God saw that it was good.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22 And God blessed them, saying, "Be fruitful and multiply, and fill the waters in the seas, and let birds multiply on the earth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.“ …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24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Then God said, "Let the earth bring forth the living creature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according to its kind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: cattle and creeping thing and beast of the earth, each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according to its kind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"; and it was so.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25 And God made the beast of the earth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according to its kind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, cattle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according to its kind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, and everything that creeps on the earth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according to its kind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. And God saw that it was good.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4033" y="418014"/>
            <a:ext cx="7886700" cy="635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The Law of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Biogenesis</a:t>
            </a:r>
          </a:p>
          <a:p>
            <a:endParaRPr lang="en-US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1727" y="148042"/>
            <a:ext cx="2285998" cy="978729"/>
          </a:xfrm>
          <a:prstGeom prst="rect">
            <a:avLst/>
          </a:prstGeom>
          <a:solidFill>
            <a:schemeClr val="tx1">
              <a:alpha val="56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The Bible &amp;</a:t>
            </a:r>
          </a:p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Biogenesis</a:t>
            </a:r>
            <a:endParaRPr lang="en-US" sz="3200" b="1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3586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3891"/>
          <a:stretch/>
        </p:blipFill>
        <p:spPr>
          <a:xfrm>
            <a:off x="0" y="0"/>
            <a:ext cx="9144000" cy="6865303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4033" y="418014"/>
            <a:ext cx="7886700" cy="635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ithos Pro Regular" panose="04020505030E02020A04" pitchFamily="82" charset="0"/>
              </a:rPr>
              <a:t>The Fossil Record</a:t>
            </a:r>
            <a:endParaRPr lang="en-US" dirty="0" smtClean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ithos Pro Regular" panose="04020505030E02020A04" pitchFamily="8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2443" y="885217"/>
            <a:ext cx="8908346" cy="5829482"/>
          </a:xfrm>
          <a:prstGeom prst="roundRect">
            <a:avLst>
              <a:gd name="adj" fmla="val 11800"/>
            </a:avLst>
          </a:prstGeom>
          <a:solidFill>
            <a:schemeClr val="tx1">
              <a:alpha val="3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Fossils </a:t>
            </a: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are the remains of once-living organisms </a:t>
            </a: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that </a:t>
            </a: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are now buried in the rocks of the </a:t>
            </a: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Evolution requires Transitional Forms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 </a:t>
            </a: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transitional form is an organism that exhibits characteristics of two separate </a:t>
            </a: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groups</a:t>
            </a:r>
            <a:endParaRPr lang="en-US" sz="2900" b="1" dirty="0"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Even Darwin claimed </a:t>
            </a: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that the fossil record should show “innumerable transitional </a:t>
            </a: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links” 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9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Reality Check: Not </a:t>
            </a:r>
            <a:r>
              <a:rPr lang="en-US" sz="29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one fossil has ever been proven to be an authentic transitional form</a:t>
            </a:r>
            <a:endParaRPr lang="en-US" sz="2900" b="1" dirty="0" smtClean="0"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The Fossil Record does show millions </a:t>
            </a:r>
            <a:r>
              <a:rPr lang="en-US" sz="2800" b="1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of organisms suddenly arriving on the scene fully formed and functional, without any transitional </a:t>
            </a:r>
            <a:r>
              <a:rPr lang="en-US" sz="2800" b="1" dirty="0" smtClean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forms preceding</a:t>
            </a:r>
            <a:endParaRPr lang="en-US" sz="2800" b="1" dirty="0"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360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</TotalTime>
  <Words>904</Words>
  <Application>Microsoft Office PowerPoint</Application>
  <PresentationFormat>On-screen Show (4:3)</PresentationFormat>
  <Paragraphs>92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akaDora</vt:lpstr>
      <vt:lpstr>Arial</vt:lpstr>
      <vt:lpstr>Calibri</vt:lpstr>
      <vt:lpstr>Calibri Light</vt:lpstr>
      <vt:lpstr>Lithos Pro Regular</vt:lpstr>
      <vt:lpstr>Office Theme</vt:lpstr>
      <vt:lpstr>Image</vt:lpstr>
      <vt:lpstr>PowerPoint Presentation</vt:lpstr>
      <vt:lpstr>PowerPoint Presentation</vt:lpstr>
      <vt:lpstr>PowerPoint Presentation</vt:lpstr>
      <vt:lpstr>The Law of Cause and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37</cp:revision>
  <dcterms:created xsi:type="dcterms:W3CDTF">2014-06-13T02:40:03Z</dcterms:created>
  <dcterms:modified xsi:type="dcterms:W3CDTF">2014-06-16T22:31:39Z</dcterms:modified>
</cp:coreProperties>
</file>