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2" r:id="rId8"/>
    <p:sldId id="263" r:id="rId9"/>
    <p:sldId id="261" r:id="rId10"/>
    <p:sldId id="265" r:id="rId11"/>
    <p:sldId id="267" r:id="rId12"/>
    <p:sldId id="266"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98" d="100"/>
          <a:sy n="98" d="100"/>
        </p:scale>
        <p:origin x="66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C61A58-83EE-464F-88F7-57A36E216065}"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8644-AE4E-4CA6-87F2-F0D42386BBF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183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C61A58-83EE-464F-88F7-57A36E216065}"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202890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C61A58-83EE-464F-88F7-57A36E216065}"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330630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C61A58-83EE-464F-88F7-57A36E216065}"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85853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61A58-83EE-464F-88F7-57A36E216065}"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19469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C61A58-83EE-464F-88F7-57A36E216065}"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17868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C61A58-83EE-464F-88F7-57A36E216065}" type="datetimeFigureOut">
              <a:rPr lang="en-US" smtClean="0"/>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376369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C61A58-83EE-464F-88F7-57A36E216065}" type="datetimeFigureOut">
              <a:rPr lang="en-US" smtClean="0"/>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242943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61A58-83EE-464F-88F7-57A36E216065}" type="datetimeFigureOut">
              <a:rPr lang="en-US" smtClean="0"/>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186992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61A58-83EE-464F-88F7-57A36E216065}"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68670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61A58-83EE-464F-88F7-57A36E216065}"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8644-AE4E-4CA6-87F2-F0D42386BBF7}" type="slidenum">
              <a:rPr lang="en-US" smtClean="0"/>
              <a:t>‹#›</a:t>
            </a:fld>
            <a:endParaRPr lang="en-US"/>
          </a:p>
        </p:txBody>
      </p:sp>
    </p:spTree>
    <p:extLst>
      <p:ext uri="{BB962C8B-B14F-4D97-AF65-F5344CB8AC3E}">
        <p14:creationId xmlns:p14="http://schemas.microsoft.com/office/powerpoint/2010/main" val="4143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61A58-83EE-464F-88F7-57A36E216065}" type="datetimeFigureOut">
              <a:rPr lang="en-US" smtClean="0"/>
              <a:t>6/15/2014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C8644-AE4E-4CA6-87F2-F0D42386BBF7}" type="slidenum">
              <a:rPr lang="en-US" smtClean="0"/>
              <a:t>‹#›</a:t>
            </a:fld>
            <a:endParaRPr lang="en-US"/>
          </a:p>
        </p:txBody>
      </p:sp>
    </p:spTree>
    <p:extLst>
      <p:ext uri="{BB962C8B-B14F-4D97-AF65-F5344CB8AC3E}">
        <p14:creationId xmlns:p14="http://schemas.microsoft.com/office/powerpoint/2010/main" val="1635442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6" y="0"/>
            <a:ext cx="4798503" cy="4798503"/>
          </a:xfrm>
          <a:prstGeom prst="rect">
            <a:avLst/>
          </a:prstGeom>
        </p:spPr>
      </p:pic>
      <p:sp>
        <p:nvSpPr>
          <p:cNvPr id="8" name="Title 7"/>
          <p:cNvSpPr>
            <a:spLocks noGrp="1"/>
          </p:cNvSpPr>
          <p:nvPr>
            <p:ph type="title"/>
          </p:nvPr>
        </p:nvSpPr>
        <p:spPr>
          <a:xfrm>
            <a:off x="83890" y="105068"/>
            <a:ext cx="8976220" cy="851278"/>
          </a:xfrm>
        </p:spPr>
        <p:txBody>
          <a:bodyPr>
            <a:normAutofit/>
          </a:bodyPr>
          <a:lstStyle/>
          <a:p>
            <a:r>
              <a:rPr lang="en-US" sz="4000"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Does the Earth evince design?</a:t>
            </a:r>
            <a:endParaRPr lang="en-US" sz="4000"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9" name="Content Placeholder 8"/>
          <p:cNvSpPr>
            <a:spLocks noGrp="1"/>
          </p:cNvSpPr>
          <p:nvPr>
            <p:ph idx="1"/>
          </p:nvPr>
        </p:nvSpPr>
        <p:spPr>
          <a:xfrm>
            <a:off x="150478" y="890413"/>
            <a:ext cx="8364872" cy="5170283"/>
          </a:xfrm>
        </p:spPr>
        <p:txBody>
          <a:bodyPr>
            <a:normAutofit/>
          </a:bodyPr>
          <a:lstStyle/>
          <a:p>
            <a:r>
              <a:rPr lang="en-US" b="1" dirty="0">
                <a:solidFill>
                  <a:schemeClr val="bg1"/>
                </a:solidFill>
                <a:effectLst>
                  <a:outerShdw blurRad="50800" dist="50800" dir="2700000" algn="ctr" rotWithShape="0">
                    <a:schemeClr val="tx1"/>
                  </a:outerShdw>
                </a:effectLst>
              </a:rPr>
              <a:t>Exactly the right distance from the Sun</a:t>
            </a:r>
          </a:p>
          <a:p>
            <a:r>
              <a:rPr lang="en-US" b="1" dirty="0">
                <a:solidFill>
                  <a:schemeClr val="bg1"/>
                </a:solidFill>
                <a:effectLst>
                  <a:outerShdw blurRad="50800" dist="50800" dir="2700000" algn="ctr" rotWithShape="0">
                    <a:schemeClr val="tx1"/>
                  </a:outerShdw>
                </a:effectLst>
              </a:rPr>
              <a:t>Exactly the right orbit around the Sun</a:t>
            </a:r>
          </a:p>
          <a:p>
            <a:r>
              <a:rPr lang="en-US" b="1" dirty="0">
                <a:solidFill>
                  <a:schemeClr val="bg1"/>
                </a:solidFill>
                <a:effectLst>
                  <a:outerShdw blurRad="50800" dist="50800" dir="2700000" algn="ctr" rotWithShape="0">
                    <a:schemeClr val="tx1"/>
                  </a:outerShdw>
                </a:effectLst>
              </a:rPr>
              <a:t>Exactly the right rotation on its axis</a:t>
            </a:r>
          </a:p>
          <a:p>
            <a:r>
              <a:rPr lang="en-US" b="1" dirty="0">
                <a:solidFill>
                  <a:schemeClr val="bg1"/>
                </a:solidFill>
                <a:effectLst>
                  <a:outerShdw blurRad="50800" dist="50800" dir="2700000" algn="ctr" rotWithShape="0">
                    <a:schemeClr val="tx1"/>
                  </a:outerShdw>
                </a:effectLst>
              </a:rPr>
              <a:t>Exactly the right tilt on its axis</a:t>
            </a:r>
          </a:p>
          <a:p>
            <a:r>
              <a:rPr lang="en-US" b="1" dirty="0">
                <a:solidFill>
                  <a:schemeClr val="bg1"/>
                </a:solidFill>
                <a:effectLst>
                  <a:outerShdw blurRad="50800" dist="50800" dir="2700000" algn="ctr" rotWithShape="0">
                    <a:schemeClr val="tx1"/>
                  </a:outerShdw>
                </a:effectLst>
              </a:rPr>
              <a:t>Exactly the right amount of water coverage</a:t>
            </a:r>
          </a:p>
          <a:p>
            <a:r>
              <a:rPr lang="en-US" b="1" dirty="0">
                <a:solidFill>
                  <a:schemeClr val="bg1"/>
                </a:solidFill>
                <a:effectLst>
                  <a:outerShdw blurRad="50800" dist="50800" dir="2700000" algn="ctr" rotWithShape="0">
                    <a:schemeClr val="tx1"/>
                  </a:outerShdw>
                </a:effectLst>
              </a:rPr>
              <a:t>Exactly the right distance from the Moon</a:t>
            </a:r>
          </a:p>
          <a:p>
            <a:r>
              <a:rPr lang="en-US" b="1" dirty="0">
                <a:solidFill>
                  <a:schemeClr val="bg1"/>
                </a:solidFill>
                <a:effectLst>
                  <a:outerShdw blurRad="50800" dist="50800" dir="2700000" algn="ctr" rotWithShape="0">
                    <a:schemeClr val="tx1"/>
                  </a:outerShdw>
                </a:effectLst>
              </a:rPr>
              <a:t>Exactly the right atmospheric contents</a:t>
            </a:r>
          </a:p>
          <a:p>
            <a:r>
              <a:rPr lang="en-US" b="1" dirty="0">
                <a:solidFill>
                  <a:schemeClr val="bg1"/>
                </a:solidFill>
                <a:effectLst>
                  <a:outerShdw blurRad="50800" dist="50800" dir="2700000" algn="ctr" rotWithShape="0">
                    <a:schemeClr val="tx1"/>
                  </a:outerShdw>
                </a:effectLst>
              </a:rPr>
              <a:t>Exactly the right atmospheric pressure</a:t>
            </a:r>
          </a:p>
          <a:p>
            <a:endParaRPr lang="en-US" b="1" dirty="0">
              <a:solidFill>
                <a:schemeClr val="bg1"/>
              </a:solidFill>
              <a:effectLst>
                <a:outerShdw blurRad="50800" dist="50800" dir="2700000" algn="ctr" rotWithShape="0">
                  <a:schemeClr val="tx1"/>
                </a:outerShdw>
              </a:effectLst>
            </a:endParaRPr>
          </a:p>
        </p:txBody>
      </p:sp>
      <p:sp>
        <p:nvSpPr>
          <p:cNvPr id="11" name="TextBox 10"/>
          <p:cNvSpPr txBox="1"/>
          <p:nvPr/>
        </p:nvSpPr>
        <p:spPr>
          <a:xfrm>
            <a:off x="150478" y="5121257"/>
            <a:ext cx="8909632" cy="1569660"/>
          </a:xfrm>
          <a:prstGeom prst="rect">
            <a:avLst/>
          </a:prstGeom>
          <a:noFill/>
        </p:spPr>
        <p:txBody>
          <a:bodyPr wrap="square" rtlCol="0">
            <a:spAutoFit/>
          </a:bodyPr>
          <a:lstStyle/>
          <a:p>
            <a:pPr algn="ct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Is it more reasonable to believe the design of the earth was PLANNED or that it happened JUST BY ACCIDENT?</a:t>
            </a:r>
          </a:p>
        </p:txBody>
      </p:sp>
    </p:spTree>
    <p:extLst>
      <p:ext uri="{BB962C8B-B14F-4D97-AF65-F5344CB8AC3E}">
        <p14:creationId xmlns:p14="http://schemas.microsoft.com/office/powerpoint/2010/main" val="1390501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 calcmode="lin" valueType="num">
                                      <p:cBhvr additive="base">
                                        <p:cTn id="42"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213"/>
            <a:ext cx="9144000" cy="5876424"/>
          </a:xfrm>
          <a:prstGeom prst="rect">
            <a:avLst/>
          </a:prstGeom>
        </p:spPr>
      </p:pic>
      <p:sp>
        <p:nvSpPr>
          <p:cNvPr id="4" name="Title 7"/>
          <p:cNvSpPr txBox="1">
            <a:spLocks/>
          </p:cNvSpPr>
          <p:nvPr/>
        </p:nvSpPr>
        <p:spPr>
          <a:xfrm>
            <a:off x="80210" y="5910469"/>
            <a:ext cx="8976220" cy="85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Design?	       or 	Accident?</a:t>
            </a:r>
            <a:endParaRPr lang="en-US"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969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7"/>
          <p:cNvSpPr txBox="1">
            <a:spLocks/>
          </p:cNvSpPr>
          <p:nvPr/>
        </p:nvSpPr>
        <p:spPr>
          <a:xfrm>
            <a:off x="80210" y="5910469"/>
            <a:ext cx="8976220" cy="85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Design?	       or 	Accident?</a:t>
            </a:r>
            <a:endParaRPr lang="en-US"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pic>
        <p:nvPicPr>
          <p:cNvPr id="9" name="Picture 4" descr="http://static.squarespace.com/static/523c7bbce4b0641373e5ff4f/t/52570375e4b08c7e98e02698/1381434233875/ipad_screen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46" y="272471"/>
            <a:ext cx="7218947" cy="563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7"/>
          <p:cNvSpPr txBox="1">
            <a:spLocks/>
          </p:cNvSpPr>
          <p:nvPr/>
        </p:nvSpPr>
        <p:spPr>
          <a:xfrm>
            <a:off x="80210" y="5910469"/>
            <a:ext cx="8976220" cy="85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Design?	       or 	Accident?</a:t>
            </a:r>
            <a:endParaRPr lang="en-US"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pic>
        <p:nvPicPr>
          <p:cNvPr id="12294" name="Picture 6" descr="http://www.bookwormroom.com/wp-content/uploads/2013/02/Blue-Angels.jpg"/>
          <p:cNvPicPr>
            <a:picLocks noChangeAspect="1" noChangeArrowheads="1"/>
          </p:cNvPicPr>
          <p:nvPr/>
        </p:nvPicPr>
        <p:blipFill rotWithShape="1">
          <a:blip r:embed="rId2">
            <a:extLst>
              <a:ext uri="{28A0092B-C50C-407E-A947-70E740481C1C}">
                <a14:useLocalDpi xmlns:a14="http://schemas.microsoft.com/office/drawing/2010/main" val="0"/>
              </a:ext>
            </a:extLst>
          </a:blip>
          <a:srcRect b="11579"/>
          <a:stretch/>
        </p:blipFill>
        <p:spPr bwMode="auto">
          <a:xfrm>
            <a:off x="0" y="-208546"/>
            <a:ext cx="9144000" cy="606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5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7"/>
          <p:cNvSpPr txBox="1">
            <a:spLocks/>
          </p:cNvSpPr>
          <p:nvPr/>
        </p:nvSpPr>
        <p:spPr>
          <a:xfrm>
            <a:off x="80210" y="5910469"/>
            <a:ext cx="8976220" cy="85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Design?	       or 	Accident?</a:t>
            </a:r>
            <a:endParaRPr lang="en-US"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pic>
        <p:nvPicPr>
          <p:cNvPr id="13314" name="Picture 2" descr="http://www.jimcoda.com/data/photos/887_1_04p0198_golden_gate_bridge_fort_baker.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0" b="17794"/>
          <a:stretch/>
        </p:blipFill>
        <p:spPr bwMode="auto">
          <a:xfrm>
            <a:off x="1" y="-16043"/>
            <a:ext cx="9144000" cy="585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6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7"/>
          <p:cNvSpPr txBox="1">
            <a:spLocks/>
          </p:cNvSpPr>
          <p:nvPr/>
        </p:nvSpPr>
        <p:spPr>
          <a:xfrm>
            <a:off x="80210" y="5910469"/>
            <a:ext cx="8976220" cy="85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Design?	       or 	Accident?</a:t>
            </a:r>
            <a:endParaRPr lang="en-US"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pic>
        <p:nvPicPr>
          <p:cNvPr id="14338" name="Picture 2" descr="http://upload.wikimedia.org/wikipedia/commons/f/f3/Dean_Franklin_-_06.04.03_Mount_Rushmore_Monument_(by-sa)-3_ne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37"/>
          <a:stretch/>
        </p:blipFill>
        <p:spPr bwMode="auto">
          <a:xfrm>
            <a:off x="-3680" y="0"/>
            <a:ext cx="9144000" cy="58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24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7"/>
          <p:cNvSpPr txBox="1">
            <a:spLocks/>
          </p:cNvSpPr>
          <p:nvPr/>
        </p:nvSpPr>
        <p:spPr>
          <a:xfrm>
            <a:off x="80210" y="5910469"/>
            <a:ext cx="8976220" cy="85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prstClr val="white"/>
                </a:solidFill>
                <a:effectLst>
                  <a:outerShdw blurRad="50800" dist="50800" dir="2700000" algn="ctr" rotWithShape="0">
                    <a:prstClr val="black"/>
                  </a:outerShdw>
                </a:effectLst>
                <a:latin typeface="Lithos Pro Regular" panose="04020505030E02020A04" pitchFamily="82" charset="0"/>
                <a:ea typeface="Tahoma" panose="020B0604030504040204" pitchFamily="34" charset="0"/>
                <a:cs typeface="Tahoma" panose="020B0604030504040204" pitchFamily="34" charset="0"/>
              </a:rPr>
              <a:t>Design?	       or 	Accident?</a:t>
            </a:r>
            <a:endParaRPr lang="en-US" b="1" dirty="0">
              <a:solidFill>
                <a:prstClr val="white"/>
              </a:solidFill>
              <a:effectLst>
                <a:outerShdw blurRad="50800" dist="50800" dir="2700000" algn="ctr" rotWithShape="0">
                  <a:prstClr val="black"/>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3" name="Title 7"/>
          <p:cNvSpPr txBox="1">
            <a:spLocks/>
          </p:cNvSpPr>
          <p:nvPr/>
        </p:nvSpPr>
        <p:spPr>
          <a:xfrm>
            <a:off x="0" y="0"/>
            <a:ext cx="9144000" cy="85127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pc="300" dirty="0" smtClean="0">
                <a:solidFill>
                  <a:prstClr val="white"/>
                </a:solidFill>
                <a:effectLst>
                  <a:outerShdw blurRad="50800" dist="50800" dir="2700000" algn="ctr" rotWithShape="0">
                    <a:prstClr val="black"/>
                  </a:outerShdw>
                </a:effectLst>
                <a:latin typeface="Lithos Pro Regular" panose="04020505030E02020A04" pitchFamily="82" charset="0"/>
                <a:ea typeface="Tahoma" panose="020B0604030504040204" pitchFamily="34" charset="0"/>
                <a:cs typeface="Tahoma" panose="020B0604030504040204" pitchFamily="34" charset="0"/>
              </a:rPr>
              <a:t>ABCDEFGHIJKLMNOPQRSTUVWXYZ</a:t>
            </a:r>
            <a:endParaRPr lang="en-US" sz="3200" b="1" spc="300" dirty="0">
              <a:solidFill>
                <a:prstClr val="white"/>
              </a:solidFill>
              <a:effectLst>
                <a:outerShdw blurRad="50800" dist="50800" dir="2700000" algn="ctr" rotWithShape="0">
                  <a:prstClr val="black"/>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2" name="TextBox 1"/>
          <p:cNvSpPr txBox="1"/>
          <p:nvPr/>
        </p:nvSpPr>
        <p:spPr>
          <a:xfrm>
            <a:off x="80210" y="765553"/>
            <a:ext cx="8976220" cy="5493812"/>
          </a:xfrm>
          <a:prstGeom prst="rect">
            <a:avLst/>
          </a:prstGeom>
          <a:noFill/>
        </p:spPr>
        <p:txBody>
          <a:bodyPr wrap="square" rtlCol="0">
            <a:spAutoFit/>
          </a:bodyPr>
          <a:lstStyle/>
          <a:p>
            <a:pPr>
              <a:spcAft>
                <a:spcPts val="1800"/>
              </a:spcAft>
            </a:pPr>
            <a:r>
              <a:rPr lang="en-US" sz="2800" dirty="0" smtClean="0">
                <a:solidFill>
                  <a:srgbClr val="FFFF00"/>
                </a:solidFill>
              </a:rPr>
              <a:t>If the letters of the alphabet were tossed into the air by chance force, they might fall in the present order of ABC’s once in more than five hundred million, million, million, million (1 in 503,291,461,116,595,535,584, 000,000) times that they were thus tossed up and allowed to come down without guidance.</a:t>
            </a:r>
          </a:p>
          <a:p>
            <a:r>
              <a:rPr lang="en-US" sz="2800" dirty="0" smtClean="0">
                <a:solidFill>
                  <a:srgbClr val="FFFF00"/>
                </a:solidFill>
              </a:rPr>
              <a:t>If there is that much chance of the ABC’s falling into their present order, how much possibility is there that the countless combinations in nature and this world would have come together in the wonderful, perfect, precise order that they have if they were tossed about by blind chance? </a:t>
            </a:r>
          </a:p>
          <a:p>
            <a:endParaRPr lang="en-US" sz="2800" dirty="0">
              <a:solidFill>
                <a:srgbClr val="FFFF00"/>
              </a:solidFill>
            </a:endParaRPr>
          </a:p>
        </p:txBody>
      </p:sp>
    </p:spTree>
    <p:extLst>
      <p:ext uri="{BB962C8B-B14F-4D97-AF65-F5344CB8AC3E}">
        <p14:creationId xmlns:p14="http://schemas.microsoft.com/office/powerpoint/2010/main" val="10033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 y="5010150"/>
            <a:ext cx="9039225" cy="1785104"/>
          </a:xfrm>
          <a:prstGeom prst="rect">
            <a:avLst/>
          </a:prstGeom>
          <a:noFill/>
        </p:spPr>
        <p:txBody>
          <a:bodyPr wrap="square" rtlCol="0">
            <a:spAutoFit/>
          </a:bodyPr>
          <a:lstStyle/>
          <a:p>
            <a:pPr>
              <a:spcAft>
                <a:spcPts val="1200"/>
              </a:spcAft>
            </a:pPr>
            <a:r>
              <a:rPr lang="en-US" sz="2000" b="1" dirty="0" smtClean="0">
                <a:solidFill>
                  <a:srgbClr val="FFFF00"/>
                </a:solidFill>
                <a:effectLst>
                  <a:outerShdw blurRad="50800" dist="50800" dir="2700000" algn="ctr" rotWithShape="0">
                    <a:schemeClr val="tx1"/>
                  </a:outerShdw>
                </a:effectLst>
              </a:rPr>
              <a:t>“For every house is built by someone, </a:t>
            </a:r>
            <a:br>
              <a:rPr lang="en-US" sz="2000" b="1" dirty="0" smtClean="0">
                <a:solidFill>
                  <a:srgbClr val="FFFF00"/>
                </a:solidFill>
                <a:effectLst>
                  <a:outerShdw blurRad="50800" dist="50800" dir="2700000" algn="ctr" rotWithShape="0">
                    <a:schemeClr val="tx1"/>
                  </a:outerShdw>
                </a:effectLst>
              </a:rPr>
            </a:br>
            <a:r>
              <a:rPr lang="en-US" sz="2000" b="1" dirty="0" smtClean="0">
                <a:solidFill>
                  <a:srgbClr val="FFFF00"/>
                </a:solidFill>
                <a:effectLst>
                  <a:outerShdw blurRad="50800" dist="50800" dir="2700000" algn="ctr" rotWithShape="0">
                    <a:schemeClr val="tx1"/>
                  </a:outerShdw>
                </a:effectLst>
              </a:rPr>
              <a:t>but He who built all things is God.” (Heb. 3:4)</a:t>
            </a:r>
          </a:p>
          <a:p>
            <a:r>
              <a:rPr lang="en-US" sz="2000" b="1" dirty="0" smtClean="0">
                <a:solidFill>
                  <a:srgbClr val="FFFF00"/>
                </a:solidFill>
                <a:effectLst>
                  <a:outerShdw blurRad="50800" dist="50800" dir="2700000" algn="ctr" rotWithShape="0">
                    <a:schemeClr val="tx1"/>
                  </a:outerShdw>
                </a:effectLst>
              </a:rPr>
              <a:t>“For since the creation of the world His invisible attributes </a:t>
            </a:r>
            <a:br>
              <a:rPr lang="en-US" sz="2000" b="1" dirty="0" smtClean="0">
                <a:solidFill>
                  <a:srgbClr val="FFFF00"/>
                </a:solidFill>
                <a:effectLst>
                  <a:outerShdw blurRad="50800" dist="50800" dir="2700000" algn="ctr" rotWithShape="0">
                    <a:schemeClr val="tx1"/>
                  </a:outerShdw>
                </a:effectLst>
              </a:rPr>
            </a:br>
            <a:r>
              <a:rPr lang="en-US" sz="2000" b="1" dirty="0" smtClean="0">
                <a:solidFill>
                  <a:srgbClr val="FFFF00"/>
                </a:solidFill>
                <a:effectLst>
                  <a:outerShdw blurRad="50800" dist="50800" dir="2700000" algn="ctr" rotWithShape="0">
                    <a:schemeClr val="tx1"/>
                  </a:outerShdw>
                </a:effectLst>
              </a:rPr>
              <a:t>are clearly seen, being understood by the things that are made, </a:t>
            </a:r>
            <a:br>
              <a:rPr lang="en-US" sz="2000" b="1" dirty="0" smtClean="0">
                <a:solidFill>
                  <a:srgbClr val="FFFF00"/>
                </a:solidFill>
                <a:effectLst>
                  <a:outerShdw blurRad="50800" dist="50800" dir="2700000" algn="ctr" rotWithShape="0">
                    <a:schemeClr val="tx1"/>
                  </a:outerShdw>
                </a:effectLst>
              </a:rPr>
            </a:br>
            <a:r>
              <a:rPr lang="en-US" sz="2000" b="1" dirty="0" smtClean="0">
                <a:solidFill>
                  <a:srgbClr val="FFFF00"/>
                </a:solidFill>
                <a:effectLst>
                  <a:outerShdw blurRad="50800" dist="50800" dir="2700000" algn="ctr" rotWithShape="0">
                    <a:schemeClr val="tx1"/>
                  </a:outerShdw>
                </a:effectLst>
              </a:rPr>
              <a:t>even His eternal power and Godhead, so that they are without excuse.” (Rom. 1:20)</a:t>
            </a:r>
            <a:endParaRPr lang="en-US" sz="2000" b="1" dirty="0">
              <a:solidFill>
                <a:srgbClr val="FFFF00"/>
              </a:solidFill>
              <a:effectLst>
                <a:outerShdw blurRad="50800" dist="50800" dir="2700000" algn="ctr" rotWithShape="0">
                  <a:schemeClr val="tx1"/>
                </a:outerShdw>
              </a:effectLst>
            </a:endParaRPr>
          </a:p>
        </p:txBody>
      </p:sp>
      <p:sp>
        <p:nvSpPr>
          <p:cNvPr id="3" name="TextBox 2"/>
          <p:cNvSpPr txBox="1"/>
          <p:nvPr/>
        </p:nvSpPr>
        <p:spPr>
          <a:xfrm>
            <a:off x="104775" y="85725"/>
            <a:ext cx="8810625" cy="707886"/>
          </a:xfrm>
          <a:prstGeom prst="rect">
            <a:avLst/>
          </a:prstGeom>
          <a:noFill/>
        </p:spPr>
        <p:txBody>
          <a:bodyPr wrap="square" rtlCol="0">
            <a:spAutoFit/>
          </a:bodyPr>
          <a:lstStyle/>
          <a:p>
            <a:r>
              <a:rPr lang="en-US" sz="2000" b="1" dirty="0" smtClean="0">
                <a:solidFill>
                  <a:srgbClr val="FFFF00"/>
                </a:solidFill>
                <a:effectLst>
                  <a:outerShdw blurRad="50800" dist="50800" dir="2700000" algn="ctr" rotWithShape="0">
                    <a:schemeClr val="tx1"/>
                  </a:outerShdw>
                </a:effectLst>
              </a:rPr>
              <a:t>“The heavens declare the glory of God; </a:t>
            </a:r>
            <a:br>
              <a:rPr lang="en-US" sz="2000" b="1" dirty="0" smtClean="0">
                <a:solidFill>
                  <a:srgbClr val="FFFF00"/>
                </a:solidFill>
                <a:effectLst>
                  <a:outerShdw blurRad="50800" dist="50800" dir="2700000" algn="ctr" rotWithShape="0">
                    <a:schemeClr val="tx1"/>
                  </a:outerShdw>
                </a:effectLst>
              </a:rPr>
            </a:br>
            <a:r>
              <a:rPr lang="en-US" sz="2000" b="1" dirty="0" smtClean="0">
                <a:solidFill>
                  <a:srgbClr val="FFFF00"/>
                </a:solidFill>
                <a:effectLst>
                  <a:outerShdw blurRad="50800" dist="50800" dir="2700000" algn="ctr" rotWithShape="0">
                    <a:schemeClr val="tx1"/>
                  </a:outerShdw>
                </a:effectLst>
              </a:rPr>
              <a:t>And the firmament shows His handiwork.” (Psa. 19:1)</a:t>
            </a:r>
          </a:p>
        </p:txBody>
      </p:sp>
    </p:spTree>
    <p:extLst>
      <p:ext uri="{BB962C8B-B14F-4D97-AF65-F5344CB8AC3E}">
        <p14:creationId xmlns:p14="http://schemas.microsoft.com/office/powerpoint/2010/main" val="3712418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6" y="0"/>
            <a:ext cx="4798503" cy="4798503"/>
          </a:xfrm>
          <a:prstGeom prst="rect">
            <a:avLst/>
          </a:prstGeom>
        </p:spPr>
      </p:pic>
      <p:sp>
        <p:nvSpPr>
          <p:cNvPr id="8" name="Title 7"/>
          <p:cNvSpPr>
            <a:spLocks noGrp="1"/>
          </p:cNvSpPr>
          <p:nvPr>
            <p:ph type="title"/>
          </p:nvPr>
        </p:nvSpPr>
        <p:spPr>
          <a:xfrm>
            <a:off x="83890" y="105068"/>
            <a:ext cx="8976220" cy="851278"/>
          </a:xfrm>
        </p:spPr>
        <p:txBody>
          <a:bodyPr>
            <a:normAutofit/>
          </a:bodyPr>
          <a:lstStyle/>
          <a:p>
            <a:r>
              <a:rPr lang="en-US" sz="4000" b="1"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Does the Earth evince design?</a:t>
            </a:r>
            <a:endParaRPr lang="en-US" sz="4000" b="1"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9" name="Content Placeholder 8"/>
          <p:cNvSpPr>
            <a:spLocks noGrp="1"/>
          </p:cNvSpPr>
          <p:nvPr>
            <p:ph idx="1"/>
          </p:nvPr>
        </p:nvSpPr>
        <p:spPr>
          <a:xfrm>
            <a:off x="150478" y="1098959"/>
            <a:ext cx="8364872" cy="5170283"/>
          </a:xfrm>
        </p:spPr>
        <p:txBody>
          <a:bodyPr>
            <a:normAutofit/>
          </a:bodyPr>
          <a:lstStyle/>
          <a:p>
            <a:r>
              <a:rPr lang="en-US" sz="3200" b="1" dirty="0">
                <a:solidFill>
                  <a:schemeClr val="bg1"/>
                </a:solidFill>
                <a:effectLst>
                  <a:outerShdw blurRad="50800" dist="50800" dir="2700000" algn="ctr" rotWithShape="0">
                    <a:schemeClr val="tx1"/>
                  </a:outerShdw>
                </a:effectLst>
              </a:rPr>
              <a:t>If the Earth evinces purposeful </a:t>
            </a:r>
            <a:r>
              <a:rPr lang="en-US" sz="3200" b="1" dirty="0" smtClean="0">
                <a:solidFill>
                  <a:schemeClr val="bg1"/>
                </a:solidFill>
                <a:effectLst>
                  <a:outerShdw blurRad="50800" dist="50800" dir="2700000" algn="ctr" rotWithShape="0">
                    <a:schemeClr val="tx1"/>
                  </a:outerShdw>
                </a:effectLst>
              </a:rPr>
              <a:t/>
            </a:r>
            <a:br>
              <a:rPr lang="en-US" sz="3200" b="1" dirty="0" smtClean="0">
                <a:solidFill>
                  <a:schemeClr val="bg1"/>
                </a:solidFill>
                <a:effectLst>
                  <a:outerShdw blurRad="50800" dist="50800" dir="2700000" algn="ctr" rotWithShape="0">
                    <a:schemeClr val="tx1"/>
                  </a:outerShdw>
                </a:effectLst>
              </a:rPr>
            </a:br>
            <a:r>
              <a:rPr lang="en-US" sz="3200" b="1" dirty="0" smtClean="0">
                <a:solidFill>
                  <a:schemeClr val="bg1"/>
                </a:solidFill>
                <a:effectLst>
                  <a:outerShdw blurRad="50800" dist="50800" dir="2700000" algn="ctr" rotWithShape="0">
                    <a:schemeClr val="tx1"/>
                  </a:outerShdw>
                </a:effectLst>
              </a:rPr>
              <a:t>design</a:t>
            </a:r>
            <a:r>
              <a:rPr lang="en-US" sz="3200" b="1" dirty="0">
                <a:solidFill>
                  <a:schemeClr val="bg1"/>
                </a:solidFill>
                <a:effectLst>
                  <a:outerShdw blurRad="50800" dist="50800" dir="2700000" algn="ctr" rotWithShape="0">
                    <a:schemeClr val="tx1"/>
                  </a:outerShdw>
                </a:effectLst>
              </a:rPr>
              <a:t>, there must have </a:t>
            </a:r>
            <a:r>
              <a:rPr lang="en-US" sz="3200" b="1" dirty="0" smtClean="0">
                <a:solidFill>
                  <a:schemeClr val="bg1"/>
                </a:solidFill>
                <a:effectLst>
                  <a:outerShdw blurRad="50800" dist="50800" dir="2700000" algn="ctr" rotWithShape="0">
                    <a:schemeClr val="tx1"/>
                  </a:outerShdw>
                </a:effectLst>
              </a:rPr>
              <a:t/>
            </a:r>
            <a:br>
              <a:rPr lang="en-US" sz="3200" b="1" dirty="0" smtClean="0">
                <a:solidFill>
                  <a:schemeClr val="bg1"/>
                </a:solidFill>
                <a:effectLst>
                  <a:outerShdw blurRad="50800" dist="50800" dir="2700000" algn="ctr" rotWithShape="0">
                    <a:schemeClr val="tx1"/>
                  </a:outerShdw>
                </a:effectLst>
              </a:rPr>
            </a:br>
            <a:r>
              <a:rPr lang="en-US" sz="3200" b="1" dirty="0" smtClean="0">
                <a:solidFill>
                  <a:schemeClr val="bg1"/>
                </a:solidFill>
                <a:effectLst>
                  <a:outerShdw blurRad="50800" dist="50800" dir="2700000" algn="ctr" rotWithShape="0">
                    <a:schemeClr val="tx1"/>
                  </a:outerShdw>
                </a:effectLst>
              </a:rPr>
              <a:t>been </a:t>
            </a:r>
            <a:r>
              <a:rPr lang="en-US" sz="3200" b="1" dirty="0">
                <a:solidFill>
                  <a:schemeClr val="bg1"/>
                </a:solidFill>
                <a:effectLst>
                  <a:outerShdw blurRad="50800" dist="50800" dir="2700000" algn="ctr" rotWithShape="0">
                    <a:schemeClr val="tx1"/>
                  </a:outerShdw>
                </a:effectLst>
              </a:rPr>
              <a:t>a designer.</a:t>
            </a:r>
          </a:p>
          <a:p>
            <a:r>
              <a:rPr lang="en-US" sz="3200" b="1" dirty="0">
                <a:solidFill>
                  <a:schemeClr val="bg1"/>
                </a:solidFill>
                <a:effectLst>
                  <a:outerShdw blurRad="50800" dist="50800" dir="2700000" algn="ctr" rotWithShape="0">
                    <a:schemeClr val="tx1"/>
                  </a:outerShdw>
                </a:effectLst>
              </a:rPr>
              <a:t>The Earth does evince </a:t>
            </a:r>
            <a:r>
              <a:rPr lang="en-US" sz="3200" b="1" dirty="0" smtClean="0">
                <a:solidFill>
                  <a:schemeClr val="bg1"/>
                </a:solidFill>
                <a:effectLst>
                  <a:outerShdw blurRad="50800" dist="50800" dir="2700000" algn="ctr" rotWithShape="0">
                    <a:schemeClr val="tx1"/>
                  </a:outerShdw>
                </a:effectLst>
              </a:rPr>
              <a:t/>
            </a:r>
            <a:br>
              <a:rPr lang="en-US" sz="3200" b="1" dirty="0" smtClean="0">
                <a:solidFill>
                  <a:schemeClr val="bg1"/>
                </a:solidFill>
                <a:effectLst>
                  <a:outerShdw blurRad="50800" dist="50800" dir="2700000" algn="ctr" rotWithShape="0">
                    <a:schemeClr val="tx1"/>
                  </a:outerShdw>
                </a:effectLst>
              </a:rPr>
            </a:br>
            <a:r>
              <a:rPr lang="en-US" sz="3200" b="1" dirty="0" smtClean="0">
                <a:solidFill>
                  <a:schemeClr val="bg1"/>
                </a:solidFill>
                <a:effectLst>
                  <a:outerShdw blurRad="50800" dist="50800" dir="2700000" algn="ctr" rotWithShape="0">
                    <a:schemeClr val="tx1"/>
                  </a:outerShdw>
                </a:effectLst>
              </a:rPr>
              <a:t>purposeful </a:t>
            </a:r>
            <a:r>
              <a:rPr lang="en-US" sz="3200" b="1" dirty="0">
                <a:solidFill>
                  <a:schemeClr val="bg1"/>
                </a:solidFill>
                <a:effectLst>
                  <a:outerShdw blurRad="50800" dist="50800" dir="2700000" algn="ctr" rotWithShape="0">
                    <a:schemeClr val="tx1"/>
                  </a:outerShdw>
                </a:effectLst>
              </a:rPr>
              <a:t>design.</a:t>
            </a:r>
          </a:p>
          <a:p>
            <a:r>
              <a:rPr lang="en-US" sz="3200" b="1" dirty="0" smtClean="0">
                <a:solidFill>
                  <a:schemeClr val="bg1"/>
                </a:solidFill>
                <a:effectLst>
                  <a:outerShdw blurRad="50800" dist="50800" dir="2700000" algn="ctr" rotWithShape="0">
                    <a:schemeClr val="tx1"/>
                  </a:outerShdw>
                </a:effectLst>
              </a:rPr>
              <a:t>Therefore, </a:t>
            </a:r>
            <a:r>
              <a:rPr lang="en-US" sz="3200" b="1" dirty="0">
                <a:solidFill>
                  <a:schemeClr val="bg1"/>
                </a:solidFill>
                <a:effectLst>
                  <a:outerShdw blurRad="50800" dist="50800" dir="2700000" algn="ctr" rotWithShape="0">
                    <a:schemeClr val="tx1"/>
                  </a:outerShdw>
                </a:effectLst>
              </a:rPr>
              <a:t>the Earth </a:t>
            </a:r>
            <a:r>
              <a:rPr lang="en-US" sz="3200" b="1" dirty="0" smtClean="0">
                <a:solidFill>
                  <a:schemeClr val="bg1"/>
                </a:solidFill>
                <a:effectLst>
                  <a:outerShdw blurRad="50800" dist="50800" dir="2700000" algn="ctr" rotWithShape="0">
                    <a:schemeClr val="tx1"/>
                  </a:outerShdw>
                </a:effectLst>
              </a:rPr>
              <a:t/>
            </a:r>
            <a:br>
              <a:rPr lang="en-US" sz="3200" b="1" dirty="0" smtClean="0">
                <a:solidFill>
                  <a:schemeClr val="bg1"/>
                </a:solidFill>
                <a:effectLst>
                  <a:outerShdw blurRad="50800" dist="50800" dir="2700000" algn="ctr" rotWithShape="0">
                    <a:schemeClr val="tx1"/>
                  </a:outerShdw>
                </a:effectLst>
              </a:rPr>
            </a:br>
            <a:r>
              <a:rPr lang="en-US" sz="3200" b="1" dirty="0" smtClean="0">
                <a:solidFill>
                  <a:schemeClr val="bg1"/>
                </a:solidFill>
                <a:effectLst>
                  <a:outerShdw blurRad="50800" dist="50800" dir="2700000" algn="ctr" rotWithShape="0">
                    <a:schemeClr val="tx1"/>
                  </a:outerShdw>
                </a:effectLst>
              </a:rPr>
              <a:t>must </a:t>
            </a:r>
            <a:r>
              <a:rPr lang="en-US" sz="3200" b="1" dirty="0">
                <a:solidFill>
                  <a:schemeClr val="bg1"/>
                </a:solidFill>
                <a:effectLst>
                  <a:outerShdw blurRad="50800" dist="50800" dir="2700000" algn="ctr" rotWithShape="0">
                    <a:schemeClr val="tx1"/>
                  </a:outerShdw>
                </a:effectLst>
              </a:rPr>
              <a:t>have had a designer.</a:t>
            </a:r>
          </a:p>
        </p:txBody>
      </p:sp>
      <p:sp>
        <p:nvSpPr>
          <p:cNvPr id="11" name="TextBox 10"/>
          <p:cNvSpPr txBox="1"/>
          <p:nvPr/>
        </p:nvSpPr>
        <p:spPr>
          <a:xfrm>
            <a:off x="150478" y="5025005"/>
            <a:ext cx="8909632" cy="1569660"/>
          </a:xfrm>
          <a:prstGeom prst="rect">
            <a:avLst/>
          </a:prstGeom>
          <a:noFill/>
        </p:spPr>
        <p:txBody>
          <a:bodyPr wrap="square" rtlCol="0">
            <a:spAutoFit/>
          </a:bodyPr>
          <a:lstStyle/>
          <a:p>
            <a:pPr algn="ct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Is it more reasonable to believe the design of the earth was PLANNED or that it happened JUST BY ACCIDENT?</a:t>
            </a:r>
          </a:p>
        </p:txBody>
      </p:sp>
    </p:spTree>
    <p:extLst>
      <p:ext uri="{BB962C8B-B14F-4D97-AF65-F5344CB8AC3E}">
        <p14:creationId xmlns:p14="http://schemas.microsoft.com/office/powerpoint/2010/main" val="233216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a:xfrm>
            <a:off x="150477" y="113457"/>
            <a:ext cx="7886700" cy="733832"/>
          </a:xfrm>
          <a:solidFill>
            <a:srgbClr val="0070C0"/>
          </a:solidFill>
          <a:ln>
            <a:solidFill>
              <a:schemeClr val="bg1"/>
            </a:solidFill>
          </a:ln>
        </p:spPr>
        <p:txBody>
          <a:bodyPr>
            <a:normAutofit/>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The Location of the Earth</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381126" cy="580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93 million miles from the Sun</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A </a:t>
            </a:r>
            <a:r>
              <a:rPr lang="en-US" b="1" dirty="0" smtClean="0">
                <a:solidFill>
                  <a:schemeClr val="bg1"/>
                </a:solidFill>
                <a:effectLst>
                  <a:outerShdw blurRad="50800" dist="50800" dir="2700000" algn="ctr" rotWithShape="0">
                    <a:schemeClr val="tx1"/>
                  </a:outerShdw>
                </a:effectLst>
              </a:rPr>
              <a:t>12,000,000°F </a:t>
            </a:r>
            <a:r>
              <a:rPr lang="en-US" b="1" dirty="0">
                <a:solidFill>
                  <a:schemeClr val="bg1"/>
                </a:solidFill>
                <a:effectLst>
                  <a:outerShdw blurRad="50800" dist="50800" dir="2700000" algn="ctr" rotWithShape="0">
                    <a:schemeClr val="tx1"/>
                  </a:outerShdw>
                </a:effectLst>
              </a:rPr>
              <a:t>heat source with an interior </a:t>
            </a:r>
            <a:r>
              <a:rPr lang="en-US" b="1" dirty="0" smtClean="0">
                <a:solidFill>
                  <a:schemeClr val="bg1"/>
                </a:solidFill>
                <a:effectLst>
                  <a:outerShdw blurRad="50800" dist="50800" dir="2700000" algn="ctr" rotWithShape="0">
                    <a:schemeClr val="tx1"/>
                  </a:outerShdw>
                </a:effectLst>
              </a:rPr>
              <a:t/>
            </a:r>
            <a:br>
              <a:rPr lang="en-US" b="1" dirty="0" smtClean="0">
                <a:solidFill>
                  <a:schemeClr val="bg1"/>
                </a:solidFill>
                <a:effectLst>
                  <a:outerShdw blurRad="50800" dist="50800" dir="2700000" algn="ctr" rotWithShape="0">
                    <a:schemeClr val="tx1"/>
                  </a:outerShdw>
                </a:effectLst>
              </a:rPr>
            </a:br>
            <a:r>
              <a:rPr lang="en-US" b="1" dirty="0" smtClean="0">
                <a:solidFill>
                  <a:schemeClr val="bg1"/>
                </a:solidFill>
                <a:effectLst>
                  <a:outerShdw blurRad="50800" dist="50800" dir="2700000" algn="ctr" rotWithShape="0">
                    <a:schemeClr val="tx1"/>
                  </a:outerShdw>
                </a:effectLst>
              </a:rPr>
              <a:t>temperature </a:t>
            </a:r>
            <a:r>
              <a:rPr lang="en-US" b="1" dirty="0">
                <a:solidFill>
                  <a:schemeClr val="bg1"/>
                </a:solidFill>
                <a:effectLst>
                  <a:outerShdw blurRad="50800" dist="50800" dir="2700000" algn="ctr" rotWithShape="0">
                    <a:schemeClr val="tx1"/>
                  </a:outerShdw>
                </a:effectLst>
              </a:rPr>
              <a:t>of more than 20 million degrees Celsius</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Like a giant nuclear engine—giving off </a:t>
            </a:r>
            <a:r>
              <a:rPr lang="en-US" b="1" dirty="0" smtClean="0">
                <a:solidFill>
                  <a:schemeClr val="bg1"/>
                </a:solidFill>
                <a:effectLst>
                  <a:outerShdw blurRad="50800" dist="50800" dir="2700000" algn="ctr" rotWithShape="0">
                    <a:schemeClr val="tx1"/>
                  </a:outerShdw>
                </a:effectLst>
              </a:rPr>
              <a:t>more </a:t>
            </a:r>
            <a:br>
              <a:rPr lang="en-US" b="1" dirty="0" smtClean="0">
                <a:solidFill>
                  <a:schemeClr val="bg1"/>
                </a:solidFill>
                <a:effectLst>
                  <a:outerShdw blurRad="50800" dist="50800" dir="2700000" algn="ctr" rotWithShape="0">
                    <a:schemeClr val="tx1"/>
                  </a:outerShdw>
                </a:effectLst>
              </a:rPr>
            </a:br>
            <a:r>
              <a:rPr lang="en-US" b="1" dirty="0" smtClean="0">
                <a:solidFill>
                  <a:schemeClr val="bg1"/>
                </a:solidFill>
                <a:effectLst>
                  <a:outerShdw blurRad="50800" dist="50800" dir="2700000" algn="ctr" rotWithShape="0">
                    <a:schemeClr val="tx1"/>
                  </a:outerShdw>
                </a:effectLst>
              </a:rPr>
              <a:t>energy </a:t>
            </a:r>
            <a:r>
              <a:rPr lang="en-US" b="1" dirty="0">
                <a:solidFill>
                  <a:schemeClr val="bg1"/>
                </a:solidFill>
                <a:effectLst>
                  <a:outerShdw blurRad="50800" dist="50800" dir="2700000" algn="ctr" rotWithShape="0">
                    <a:schemeClr val="tx1"/>
                  </a:outerShdw>
                </a:effectLst>
              </a:rPr>
              <a:t>in a single second (8 million tons) </a:t>
            </a:r>
            <a:r>
              <a:rPr lang="en-US" b="1" dirty="0" smtClean="0">
                <a:solidFill>
                  <a:schemeClr val="bg1"/>
                </a:solidFill>
                <a:effectLst>
                  <a:outerShdw blurRad="50800" dist="50800" dir="2700000" algn="ctr" rotWithShape="0">
                    <a:schemeClr val="tx1"/>
                  </a:outerShdw>
                </a:effectLst>
              </a:rPr>
              <a:t/>
            </a:r>
            <a:br>
              <a:rPr lang="en-US" b="1" dirty="0" smtClean="0">
                <a:solidFill>
                  <a:schemeClr val="bg1"/>
                </a:solidFill>
                <a:effectLst>
                  <a:outerShdw blurRad="50800" dist="50800" dir="2700000" algn="ctr" rotWithShape="0">
                    <a:schemeClr val="tx1"/>
                  </a:outerShdw>
                </a:effectLst>
              </a:rPr>
            </a:br>
            <a:r>
              <a:rPr lang="en-US" b="1" dirty="0" smtClean="0">
                <a:solidFill>
                  <a:schemeClr val="bg1"/>
                </a:solidFill>
                <a:effectLst>
                  <a:outerShdw blurRad="50800" dist="50800" dir="2700000" algn="ctr" rotWithShape="0">
                    <a:schemeClr val="tx1"/>
                  </a:outerShdw>
                </a:effectLst>
              </a:rPr>
              <a:t>than </a:t>
            </a:r>
            <a:r>
              <a:rPr lang="en-US" b="1" dirty="0">
                <a:solidFill>
                  <a:schemeClr val="bg1"/>
                </a:solidFill>
                <a:effectLst>
                  <a:outerShdw blurRad="50800" dist="50800" dir="2700000" algn="ctr" rotWithShape="0">
                    <a:schemeClr val="tx1"/>
                  </a:outerShdw>
                </a:effectLst>
              </a:rPr>
              <a:t>mankind has produced since the Creation</a:t>
            </a:r>
          </a:p>
          <a:p>
            <a:r>
              <a:rPr lang="en-US" sz="3200" b="1" dirty="0">
                <a:solidFill>
                  <a:schemeClr val="bg1"/>
                </a:solidFill>
                <a:effectLst>
                  <a:outerShdw blurRad="50800" dist="50800" dir="2700000" algn="ctr" rotWithShape="0">
                    <a:schemeClr val="tx1"/>
                  </a:outerShdw>
                </a:effectLst>
              </a:rPr>
              <a:t>The EXACT distance to receive </a:t>
            </a:r>
            <a:r>
              <a:rPr lang="en-US" sz="3200" b="1" dirty="0" smtClean="0">
                <a:solidFill>
                  <a:schemeClr val="bg1"/>
                </a:solidFill>
                <a:effectLst>
                  <a:outerShdw blurRad="50800" dist="50800" dir="2700000" algn="ctr" rotWithShape="0">
                    <a:schemeClr val="tx1"/>
                  </a:outerShdw>
                </a:effectLst>
              </a:rPr>
              <a:t/>
            </a:r>
            <a:br>
              <a:rPr lang="en-US" sz="3200" b="1" dirty="0" smtClean="0">
                <a:solidFill>
                  <a:schemeClr val="bg1"/>
                </a:solidFill>
                <a:effectLst>
                  <a:outerShdw blurRad="50800" dist="50800" dir="2700000" algn="ctr" rotWithShape="0">
                    <a:schemeClr val="tx1"/>
                  </a:outerShdw>
                </a:effectLst>
              </a:rPr>
            </a:br>
            <a:r>
              <a:rPr lang="en-US" sz="3200" b="1" dirty="0" smtClean="0">
                <a:solidFill>
                  <a:schemeClr val="bg1"/>
                </a:solidFill>
                <a:effectLst>
                  <a:outerShdw blurRad="50800" dist="50800" dir="2700000" algn="ctr" rotWithShape="0">
                    <a:schemeClr val="tx1"/>
                  </a:outerShdw>
                </a:effectLst>
              </a:rPr>
              <a:t>the </a:t>
            </a:r>
            <a:r>
              <a:rPr lang="en-US" sz="3200" b="1" dirty="0">
                <a:solidFill>
                  <a:schemeClr val="bg1"/>
                </a:solidFill>
                <a:effectLst>
                  <a:outerShdw blurRad="50800" dist="50800" dir="2700000" algn="ctr" rotWithShape="0">
                    <a:schemeClr val="tx1"/>
                  </a:outerShdw>
                </a:effectLst>
              </a:rPr>
              <a:t>proper amount of heat and </a:t>
            </a:r>
            <a:r>
              <a:rPr lang="en-US" sz="3200" b="1" dirty="0" smtClean="0">
                <a:solidFill>
                  <a:schemeClr val="bg1"/>
                </a:solidFill>
                <a:effectLst>
                  <a:outerShdw blurRad="50800" dist="50800" dir="2700000" algn="ctr" rotWithShape="0">
                    <a:schemeClr val="tx1"/>
                  </a:outerShdw>
                </a:effectLst>
              </a:rPr>
              <a:t/>
            </a:r>
            <a:br>
              <a:rPr lang="en-US" sz="3200" b="1" dirty="0" smtClean="0">
                <a:solidFill>
                  <a:schemeClr val="bg1"/>
                </a:solidFill>
                <a:effectLst>
                  <a:outerShdw blurRad="50800" dist="50800" dir="2700000" algn="ctr" rotWithShape="0">
                    <a:schemeClr val="tx1"/>
                  </a:outerShdw>
                </a:effectLst>
              </a:rPr>
            </a:br>
            <a:r>
              <a:rPr lang="en-US" sz="3200" b="1" dirty="0" smtClean="0">
                <a:solidFill>
                  <a:schemeClr val="bg1"/>
                </a:solidFill>
                <a:effectLst>
                  <a:outerShdw blurRad="50800" dist="50800" dir="2700000" algn="ctr" rotWithShape="0">
                    <a:schemeClr val="tx1"/>
                  </a:outerShdw>
                </a:effectLst>
              </a:rPr>
              <a:t>radiation </a:t>
            </a:r>
            <a:r>
              <a:rPr lang="en-US" sz="3200" b="1" dirty="0">
                <a:solidFill>
                  <a:schemeClr val="bg1"/>
                </a:solidFill>
                <a:effectLst>
                  <a:outerShdw blurRad="50800" dist="50800" dir="2700000" algn="ctr" rotWithShape="0">
                    <a:schemeClr val="tx1"/>
                  </a:outerShdw>
                </a:effectLst>
              </a:rPr>
              <a:t>to sustain life as we know it.</a:t>
            </a:r>
          </a:p>
          <a:p>
            <a:r>
              <a:rPr lang="en-US" sz="3200" b="1" dirty="0">
                <a:solidFill>
                  <a:schemeClr val="bg1"/>
                </a:solidFill>
                <a:effectLst>
                  <a:outerShdw blurRad="50800" dist="50800" dir="2700000" algn="ctr" rotWithShape="0">
                    <a:schemeClr val="tx1"/>
                  </a:outerShdw>
                </a:effectLst>
              </a:rPr>
              <a:t>The location of the Earth is JUST RIGHT</a:t>
            </a:r>
            <a:r>
              <a:rPr lang="en-US" sz="3200" b="1" dirty="0" smtClean="0">
                <a:solidFill>
                  <a:schemeClr val="bg1"/>
                </a:solidFill>
                <a:effectLst>
                  <a:outerShdw blurRad="50800" dist="50800" dir="2700000" algn="ctr" rotWithShape="0">
                    <a:schemeClr val="tx1"/>
                  </a:outerShdw>
                </a:effectLst>
              </a:rPr>
              <a:t>!</a:t>
            </a:r>
            <a:endParaRPr lang="en-US" sz="3200" b="1" dirty="0">
              <a:solidFill>
                <a:schemeClr val="bg1"/>
              </a:solidFill>
              <a:effectLst>
                <a:outerShdw blurRad="50800" dist="50800" dir="2700000" algn="ctr" rotWithShape="0">
                  <a:schemeClr val="tx1"/>
                </a:outerShdw>
              </a:effectLst>
            </a:endParaRPr>
          </a:p>
        </p:txBody>
      </p:sp>
    </p:spTree>
    <p:extLst>
      <p:ext uri="{BB962C8B-B14F-4D97-AF65-F5344CB8AC3E}">
        <p14:creationId xmlns:p14="http://schemas.microsoft.com/office/powerpoint/2010/main" val="4098692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Group 9"/>
          <p:cNvGrpSpPr/>
          <p:nvPr/>
        </p:nvGrpSpPr>
        <p:grpSpPr>
          <a:xfrm>
            <a:off x="3834772" y="-46345"/>
            <a:ext cx="6125973" cy="4199797"/>
            <a:chOff x="3896916" y="911390"/>
            <a:chExt cx="6125973" cy="419979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916" y="911390"/>
              <a:ext cx="6125973" cy="4199797"/>
            </a:xfrm>
            <a:prstGeom prst="rect">
              <a:avLst/>
            </a:prstGeom>
          </p:spPr>
        </p:pic>
        <p:sp>
          <p:nvSpPr>
            <p:cNvPr id="8" name="Rectangle 7"/>
            <p:cNvSpPr/>
            <p:nvPr/>
          </p:nvSpPr>
          <p:spPr>
            <a:xfrm>
              <a:off x="4003829" y="960746"/>
              <a:ext cx="3098307" cy="291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62436" y="4752991"/>
              <a:ext cx="3098307" cy="291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0477" y="113457"/>
            <a:ext cx="7886700" cy="733832"/>
          </a:xfrm>
          <a:solidFill>
            <a:srgbClr val="0070C0"/>
          </a:solidFill>
          <a:ln>
            <a:solidFill>
              <a:schemeClr val="bg1"/>
            </a:solidFill>
          </a:ln>
        </p:spPr>
        <p:txBody>
          <a:bodyPr>
            <a:normAutofit/>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The Orbit of the Earth</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381126" cy="580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Elliptical—not perfect circle</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Sometimes closer to Sun</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Sometimes farther from Sun</a:t>
            </a:r>
          </a:p>
          <a:p>
            <a:r>
              <a:rPr lang="en-US" sz="3200" b="1" dirty="0">
                <a:solidFill>
                  <a:schemeClr val="bg1"/>
                </a:solidFill>
                <a:effectLst>
                  <a:outerShdw blurRad="50800" dist="50800" dir="2700000" algn="ctr" rotWithShape="0">
                    <a:schemeClr val="tx1"/>
                  </a:outerShdw>
                </a:effectLst>
              </a:rPr>
              <a:t>Orbit not at a constant rate</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When closer, moves faster</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When farther away, moves slower</a:t>
            </a:r>
          </a:p>
          <a:p>
            <a:r>
              <a:rPr lang="en-US" sz="3200" b="1" dirty="0">
                <a:solidFill>
                  <a:schemeClr val="bg1"/>
                </a:solidFill>
                <a:effectLst>
                  <a:outerShdw blurRad="50800" dist="50800" dir="2700000" algn="ctr" rotWithShape="0">
                    <a:schemeClr val="tx1"/>
                  </a:outerShdw>
                </a:effectLst>
              </a:rPr>
              <a:t>Departs from a straight line by only one-ninth of an inch every eighteen miles</a:t>
            </a:r>
          </a:p>
          <a:p>
            <a:r>
              <a:rPr lang="en-US" sz="3200" b="1" dirty="0">
                <a:solidFill>
                  <a:schemeClr val="bg1"/>
                </a:solidFill>
                <a:effectLst>
                  <a:outerShdw blurRad="50800" dist="50800" dir="2700000" algn="ctr" rotWithShape="0">
                    <a:schemeClr val="tx1"/>
                  </a:outerShdw>
                </a:effectLst>
              </a:rPr>
              <a:t>The EXACT orbit to keep a proper and safe distance and allow for our seasons.</a:t>
            </a:r>
          </a:p>
          <a:p>
            <a:r>
              <a:rPr lang="en-US" sz="3200" b="1" dirty="0">
                <a:solidFill>
                  <a:schemeClr val="bg1"/>
                </a:solidFill>
                <a:effectLst>
                  <a:outerShdw blurRad="50800" dist="50800" dir="2700000" algn="ctr" rotWithShape="0">
                    <a:schemeClr val="tx1"/>
                  </a:outerShdw>
                </a:effectLst>
              </a:rPr>
              <a:t>The orbit of the Earth is JUST RIGHT</a:t>
            </a:r>
            <a:r>
              <a:rPr lang="en-US" sz="3200" b="1" dirty="0" smtClean="0">
                <a:solidFill>
                  <a:schemeClr val="bg1"/>
                </a:solidFill>
                <a:effectLst>
                  <a:outerShdw blurRad="50800" dist="50800" dir="2700000" algn="ctr" rotWithShape="0">
                    <a:schemeClr val="tx1"/>
                  </a:outerShdw>
                </a:effectLst>
              </a:rPr>
              <a:t>!</a:t>
            </a:r>
            <a:endParaRPr lang="en-US" sz="3200" b="1" dirty="0">
              <a:solidFill>
                <a:schemeClr val="bg1"/>
              </a:solidFill>
              <a:effectLst>
                <a:outerShdw blurRad="50800" dist="50800" dir="2700000" algn="ctr" rotWithShape="0">
                  <a:schemeClr val="tx1"/>
                </a:outerShdw>
              </a:effectLst>
            </a:endParaRPr>
          </a:p>
        </p:txBody>
      </p:sp>
    </p:spTree>
    <p:extLst>
      <p:ext uri="{BB962C8B-B14F-4D97-AF65-F5344CB8AC3E}">
        <p14:creationId xmlns:p14="http://schemas.microsoft.com/office/powerpoint/2010/main" val="16526552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anim calcmode="lin" valueType="num">
                                      <p:cBhvr additive="base">
                                        <p:cTn id="48"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0477" y="113457"/>
            <a:ext cx="7886700" cy="733832"/>
          </a:xfrm>
          <a:solidFill>
            <a:srgbClr val="0070C0"/>
          </a:solidFill>
          <a:ln>
            <a:solidFill>
              <a:schemeClr val="bg1"/>
            </a:solidFill>
          </a:ln>
        </p:spPr>
        <p:txBody>
          <a:bodyPr>
            <a:normAutofit/>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The Rotation of the Earth</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381126" cy="580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Rotates at ~1,000 mph at equator</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While Earth orbits at </a:t>
            </a:r>
            <a:r>
              <a:rPr lang="en-US" b="1" dirty="0" smtClean="0">
                <a:solidFill>
                  <a:schemeClr val="bg1"/>
                </a:solidFill>
                <a:effectLst>
                  <a:outerShdw blurRad="50800" dist="50800" dir="2700000" algn="ctr" rotWithShape="0">
                    <a:schemeClr val="tx1"/>
                  </a:outerShdw>
                </a:effectLst>
              </a:rPr>
              <a:t>67,000 </a:t>
            </a:r>
            <a:r>
              <a:rPr lang="en-US" b="1" dirty="0">
                <a:solidFill>
                  <a:schemeClr val="bg1"/>
                </a:solidFill>
                <a:effectLst>
                  <a:outerShdw blurRad="50800" dist="50800" dir="2700000" algn="ctr" rotWithShape="0">
                    <a:schemeClr val="tx1"/>
                  </a:outerShdw>
                </a:effectLst>
              </a:rPr>
              <a:t>mph around Sun</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While solar system travels at 600,000 mph</a:t>
            </a:r>
          </a:p>
          <a:p>
            <a:r>
              <a:rPr lang="en-US" sz="3200" b="1" dirty="0">
                <a:solidFill>
                  <a:schemeClr val="bg1"/>
                </a:solidFill>
                <a:effectLst>
                  <a:outerShdw blurRad="50800" dist="50800" dir="2700000" algn="ctr" rotWithShape="0">
                    <a:schemeClr val="tx1"/>
                  </a:outerShdw>
                </a:effectLst>
              </a:rPr>
              <a:t>Provides periods of light &amp; darkness necessary for sustaining life</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If faster—fierce cyclones would be stirred up over the Earth &amp; be difficult to grow crops</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If slower—days and nights would be impossibly hot or </a:t>
            </a:r>
            <a:r>
              <a:rPr lang="en-US" b="1" dirty="0" smtClean="0">
                <a:solidFill>
                  <a:schemeClr val="bg1"/>
                </a:solidFill>
                <a:effectLst>
                  <a:outerShdw blurRad="50800" dist="50800" dir="2700000" algn="ctr" rotWithShape="0">
                    <a:schemeClr val="tx1"/>
                  </a:outerShdw>
                </a:effectLst>
              </a:rPr>
              <a:t>cold</a:t>
            </a:r>
          </a:p>
          <a:p>
            <a:r>
              <a:rPr lang="en-US" sz="3200" b="1" dirty="0">
                <a:solidFill>
                  <a:schemeClr val="bg1"/>
                </a:solidFill>
                <a:effectLst>
                  <a:outerShdw blurRad="50800" dist="50800" dir="2700000" algn="ctr" rotWithShape="0">
                    <a:schemeClr val="tx1"/>
                  </a:outerShdw>
                </a:effectLst>
              </a:rPr>
              <a:t>The EXACT rotation speed to maintain proper balance of temperatures &amp; seasons</a:t>
            </a:r>
          </a:p>
          <a:p>
            <a:r>
              <a:rPr lang="en-US" sz="3200" b="1" dirty="0">
                <a:solidFill>
                  <a:schemeClr val="bg1"/>
                </a:solidFill>
                <a:effectLst>
                  <a:outerShdw blurRad="50800" dist="50800" dir="2700000" algn="ctr" rotWithShape="0">
                    <a:schemeClr val="tx1"/>
                  </a:outerShdw>
                </a:effectLst>
              </a:rPr>
              <a:t>The rotation of the Earth is JUST RIGHT!</a:t>
            </a:r>
          </a:p>
        </p:txBody>
      </p:sp>
    </p:spTree>
    <p:extLst>
      <p:ext uri="{BB962C8B-B14F-4D97-AF65-F5344CB8AC3E}">
        <p14:creationId xmlns:p14="http://schemas.microsoft.com/office/powerpoint/2010/main" val="3593448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0483"/>
          <a:stretch/>
        </p:blipFill>
        <p:spPr>
          <a:xfrm>
            <a:off x="6210811" y="847289"/>
            <a:ext cx="2879923" cy="2890210"/>
          </a:xfrm>
          <a:prstGeom prst="rect">
            <a:avLst/>
          </a:prstGeom>
        </p:spPr>
      </p:pic>
      <p:sp>
        <p:nvSpPr>
          <p:cNvPr id="2" name="Title 1"/>
          <p:cNvSpPr>
            <a:spLocks noGrp="1"/>
          </p:cNvSpPr>
          <p:nvPr>
            <p:ph type="title"/>
          </p:nvPr>
        </p:nvSpPr>
        <p:spPr>
          <a:xfrm>
            <a:off x="150477" y="113457"/>
            <a:ext cx="7886700" cy="733832"/>
          </a:xfrm>
          <a:solidFill>
            <a:srgbClr val="0070C0"/>
          </a:solidFill>
          <a:ln>
            <a:solidFill>
              <a:schemeClr val="bg1"/>
            </a:solidFill>
          </a:ln>
        </p:spPr>
        <p:txBody>
          <a:bodyPr>
            <a:normAutofit/>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The Tilt of the Earth</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381126" cy="580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Tilted on its axis at </a:t>
            </a:r>
            <a:r>
              <a:rPr lang="en-US" sz="3200" b="1" dirty="0" smtClean="0">
                <a:solidFill>
                  <a:schemeClr val="bg1"/>
                </a:solidFill>
                <a:effectLst>
                  <a:outerShdw blurRad="50800" dist="50800" dir="2700000" algn="ctr" rotWithShape="0">
                    <a:schemeClr val="tx1"/>
                  </a:outerShdw>
                </a:effectLst>
              </a:rPr>
              <a:t>exactly </a:t>
            </a:r>
            <a:r>
              <a:rPr lang="en-US" sz="3200" b="1" dirty="0">
                <a:solidFill>
                  <a:schemeClr val="bg1"/>
                </a:solidFill>
                <a:effectLst>
                  <a:outerShdw blurRad="50800" dist="50800" dir="2700000" algn="ctr" rotWithShape="0">
                    <a:schemeClr val="tx1"/>
                  </a:outerShdw>
                </a:effectLst>
              </a:rPr>
              <a:t>23.5 degrees</a:t>
            </a:r>
          </a:p>
          <a:p>
            <a:r>
              <a:rPr lang="en-US" sz="3200" b="1" dirty="0">
                <a:solidFill>
                  <a:schemeClr val="bg1"/>
                </a:solidFill>
                <a:effectLst>
                  <a:outerShdw blurRad="50800" dist="50800" dir="2700000" algn="ctr" rotWithShape="0">
                    <a:schemeClr val="tx1"/>
                  </a:outerShdw>
                </a:effectLst>
              </a:rPr>
              <a:t>If it were straight up</a:t>
            </a:r>
            <a:r>
              <a:rPr lang="en-US" sz="3200" b="1" dirty="0" smtClean="0">
                <a:solidFill>
                  <a:schemeClr val="bg1"/>
                </a:solidFill>
                <a:effectLst>
                  <a:outerShdw blurRad="50800" dist="50800" dir="2700000" algn="ctr" rotWithShape="0">
                    <a:schemeClr val="tx1"/>
                  </a:outerShdw>
                </a:effectLst>
              </a:rPr>
              <a:t>:</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Water would accumulate at the poles, </a:t>
            </a:r>
            <a:r>
              <a:rPr lang="en-US" b="1" dirty="0" smtClean="0">
                <a:solidFill>
                  <a:schemeClr val="bg1"/>
                </a:solidFill>
                <a:effectLst>
                  <a:outerShdw blurRad="50800" dist="50800" dir="2700000" algn="ctr" rotWithShape="0">
                    <a:schemeClr val="tx1"/>
                  </a:outerShdw>
                </a:effectLst>
              </a:rPr>
              <a:t/>
            </a:r>
            <a:br>
              <a:rPr lang="en-US" b="1" dirty="0" smtClean="0">
                <a:solidFill>
                  <a:schemeClr val="bg1"/>
                </a:solidFill>
                <a:effectLst>
                  <a:outerShdw blurRad="50800" dist="50800" dir="2700000" algn="ctr" rotWithShape="0">
                    <a:schemeClr val="tx1"/>
                  </a:outerShdw>
                </a:effectLst>
              </a:rPr>
            </a:br>
            <a:r>
              <a:rPr lang="en-US" b="1" dirty="0" smtClean="0">
                <a:solidFill>
                  <a:schemeClr val="bg1"/>
                </a:solidFill>
                <a:effectLst>
                  <a:outerShdw blurRad="50800" dist="50800" dir="2700000" algn="ctr" rotWithShape="0">
                    <a:schemeClr val="tx1"/>
                  </a:outerShdw>
                </a:effectLst>
              </a:rPr>
              <a:t>leaving </a:t>
            </a:r>
            <a:r>
              <a:rPr lang="en-US" b="1" dirty="0">
                <a:solidFill>
                  <a:schemeClr val="bg1"/>
                </a:solidFill>
                <a:effectLst>
                  <a:outerShdw blurRad="50800" dist="50800" dir="2700000" algn="ctr" rotWithShape="0">
                    <a:schemeClr val="tx1"/>
                  </a:outerShdw>
                </a:effectLst>
              </a:rPr>
              <a:t>vast deserts in between.</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There would be no seasons.</a:t>
            </a:r>
          </a:p>
          <a:p>
            <a:r>
              <a:rPr lang="en-US" sz="3200" b="1" dirty="0">
                <a:solidFill>
                  <a:schemeClr val="bg1"/>
                </a:solidFill>
                <a:effectLst>
                  <a:outerShdw blurRad="50800" dist="50800" dir="2700000" algn="ctr" rotWithShape="0">
                    <a:schemeClr val="tx1"/>
                  </a:outerShdw>
                </a:effectLst>
              </a:rPr>
              <a:t>If it were tilted 90 degrees:</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The Earth would alternate between very cold winters and very hot summers</a:t>
            </a:r>
          </a:p>
          <a:p>
            <a:r>
              <a:rPr lang="en-US" sz="3200" b="1" dirty="0">
                <a:solidFill>
                  <a:schemeClr val="bg1"/>
                </a:solidFill>
                <a:effectLst>
                  <a:outerShdw blurRad="50800" dist="50800" dir="2700000" algn="ctr" rotWithShape="0">
                    <a:schemeClr val="tx1"/>
                  </a:outerShdw>
                </a:effectLst>
              </a:rPr>
              <a:t>The EXACT tilt to sustain moderate water levels, seasons &amp; temperatures.</a:t>
            </a:r>
          </a:p>
          <a:p>
            <a:r>
              <a:rPr lang="en-US" sz="3200" b="1" dirty="0">
                <a:solidFill>
                  <a:schemeClr val="bg1"/>
                </a:solidFill>
                <a:effectLst>
                  <a:outerShdw blurRad="50800" dist="50800" dir="2700000" algn="ctr" rotWithShape="0">
                    <a:schemeClr val="tx1"/>
                  </a:outerShdw>
                </a:effectLst>
              </a:rPr>
              <a:t>The tilt of the Earth is JUST RIGHT! </a:t>
            </a:r>
          </a:p>
        </p:txBody>
      </p:sp>
    </p:spTree>
    <p:extLst>
      <p:ext uri="{BB962C8B-B14F-4D97-AF65-F5344CB8AC3E}">
        <p14:creationId xmlns:p14="http://schemas.microsoft.com/office/powerpoint/2010/main" val="3268064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0477" y="113457"/>
            <a:ext cx="7886700" cy="733832"/>
          </a:xfrm>
          <a:solidFill>
            <a:srgbClr val="0070C0"/>
          </a:solidFill>
          <a:ln>
            <a:solidFill>
              <a:schemeClr val="bg1"/>
            </a:solidFill>
          </a:ln>
        </p:spPr>
        <p:txBody>
          <a:bodyPr>
            <a:normAutofit/>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The Waters of the Earth</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381126" cy="5897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Water covers 72% of Earth’s surface  </a:t>
            </a:r>
          </a:p>
          <a:p>
            <a:r>
              <a:rPr lang="en-US" sz="3200" b="1" dirty="0">
                <a:solidFill>
                  <a:schemeClr val="bg1"/>
                </a:solidFill>
                <a:effectLst>
                  <a:outerShdw blurRad="50800" dist="50800" dir="2700000" algn="ctr" rotWithShape="0">
                    <a:schemeClr val="tx1"/>
                  </a:outerShdw>
                </a:effectLst>
              </a:rPr>
              <a:t>Provides a reservoir of moisture constantly evaporating &amp; condensing and falling as rain</a:t>
            </a:r>
          </a:p>
          <a:p>
            <a:r>
              <a:rPr lang="en-US" sz="3200" b="1" dirty="0">
                <a:solidFill>
                  <a:schemeClr val="bg1"/>
                </a:solidFill>
                <a:effectLst>
                  <a:outerShdw blurRad="50800" dist="50800" dir="2700000" algn="ctr" rotWithShape="0">
                    <a:schemeClr val="tx1"/>
                  </a:outerShdw>
                </a:effectLst>
              </a:rPr>
              <a:t>Holds its temperature longer, providing a natural heating/AC system for land areas</a:t>
            </a:r>
          </a:p>
          <a:p>
            <a:r>
              <a:rPr lang="en-US" sz="3200" b="1" dirty="0">
                <a:solidFill>
                  <a:schemeClr val="bg1"/>
                </a:solidFill>
                <a:effectLst>
                  <a:outerShdw blurRad="50800" dist="50800" dir="2700000" algn="ctr" rotWithShape="0">
                    <a:schemeClr val="tx1"/>
                  </a:outerShdw>
                </a:effectLst>
              </a:rPr>
              <a:t>Human dependence on plant life</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Plants give off oxygen which we need</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90% of our oxygen from plants in the seas</a:t>
            </a:r>
          </a:p>
          <a:p>
            <a:r>
              <a:rPr lang="en-US" sz="3200" b="1" dirty="0">
                <a:solidFill>
                  <a:schemeClr val="bg1"/>
                </a:solidFill>
                <a:effectLst>
                  <a:outerShdw blurRad="50800" dist="50800" dir="2700000" algn="ctr" rotWithShape="0">
                    <a:schemeClr val="tx1"/>
                  </a:outerShdw>
                </a:effectLst>
              </a:rPr>
              <a:t>The EXACT water coverage for providing us with ideal moisture, temperature &amp; oxygen</a:t>
            </a:r>
          </a:p>
          <a:p>
            <a:r>
              <a:rPr lang="en-US" sz="3200" b="1" dirty="0">
                <a:solidFill>
                  <a:schemeClr val="bg1"/>
                </a:solidFill>
                <a:effectLst>
                  <a:outerShdw blurRad="50800" dist="50800" dir="2700000" algn="ctr" rotWithShape="0">
                    <a:schemeClr val="tx1"/>
                  </a:outerShdw>
                </a:effectLst>
              </a:rPr>
              <a:t>The waters of the Earth are JUST RIGHT!</a:t>
            </a:r>
          </a:p>
        </p:txBody>
      </p:sp>
    </p:spTree>
    <p:extLst>
      <p:ext uri="{BB962C8B-B14F-4D97-AF65-F5344CB8AC3E}">
        <p14:creationId xmlns:p14="http://schemas.microsoft.com/office/powerpoint/2010/main" val="17972040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nodeType="after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additive="base">
                                        <p:cTn id="39"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calcmode="lin" valueType="num">
                                      <p:cBhvr additive="base">
                                        <p:cTn id="44"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0477" y="113457"/>
            <a:ext cx="8881228" cy="733832"/>
          </a:xfrm>
          <a:solidFill>
            <a:srgbClr val="0070C0"/>
          </a:solidFill>
          <a:ln>
            <a:solidFill>
              <a:schemeClr val="bg1"/>
            </a:solidFill>
          </a:ln>
        </p:spPr>
        <p:txBody>
          <a:bodyPr>
            <a:normAutofit fontScale="90000"/>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Relation </a:t>
            </a:r>
            <a:r>
              <a:rPr lang="en-US" sz="36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of the </a:t>
            </a:r>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Earth </a:t>
            </a:r>
            <a:r>
              <a:rPr lang="en-US" sz="36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to the </a:t>
            </a:r>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Moon</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381126" cy="5897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The Moon is 240,000 miles from the Earth </a:t>
            </a:r>
          </a:p>
          <a:p>
            <a:r>
              <a:rPr lang="en-US" sz="3200" b="1" dirty="0">
                <a:solidFill>
                  <a:schemeClr val="bg1"/>
                </a:solidFill>
                <a:effectLst>
                  <a:outerShdw blurRad="50800" dist="50800" dir="2700000" algn="ctr" rotWithShape="0">
                    <a:schemeClr val="tx1"/>
                  </a:outerShdw>
                </a:effectLst>
              </a:rPr>
              <a:t>The Moon helps control the oceans/tides</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Tides provide cleansing of shorelines &amp; help ocean life to prosper</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Without tides, the oceans would stagnate and the animals and plants living in the oceans and seas would soon perish</a:t>
            </a:r>
          </a:p>
          <a:p>
            <a:r>
              <a:rPr lang="en-US" sz="3200" b="1" dirty="0">
                <a:solidFill>
                  <a:schemeClr val="bg1"/>
                </a:solidFill>
                <a:effectLst>
                  <a:outerShdw blurRad="50800" dist="50800" dir="2700000" algn="ctr" rotWithShape="0">
                    <a:schemeClr val="tx1"/>
                  </a:outerShdw>
                </a:effectLst>
              </a:rPr>
              <a:t>If moved closer by just a fifth, twice a day the tides would reach 35-50 feet high </a:t>
            </a:r>
          </a:p>
          <a:p>
            <a:r>
              <a:rPr lang="en-US" sz="3200" b="1" dirty="0">
                <a:solidFill>
                  <a:schemeClr val="bg1"/>
                </a:solidFill>
                <a:effectLst>
                  <a:outerShdw blurRad="50800" dist="50800" dir="2700000" algn="ctr" rotWithShape="0">
                    <a:schemeClr val="tx1"/>
                  </a:outerShdw>
                </a:effectLst>
              </a:rPr>
              <a:t>The EXACT relation of moon to earth to maintain tide levels &amp; ocean life</a:t>
            </a:r>
          </a:p>
          <a:p>
            <a:r>
              <a:rPr lang="en-US" sz="3200" b="1" dirty="0">
                <a:solidFill>
                  <a:schemeClr val="bg1"/>
                </a:solidFill>
                <a:effectLst>
                  <a:outerShdw blurRad="50800" dist="50800" dir="2700000" algn="ctr" rotWithShape="0">
                    <a:schemeClr val="tx1"/>
                  </a:outerShdw>
                </a:effectLst>
              </a:rPr>
              <a:t>The relation of moon to Earth is JUST RIGHT!</a:t>
            </a:r>
          </a:p>
        </p:txBody>
      </p:sp>
    </p:spTree>
    <p:extLst>
      <p:ext uri="{BB962C8B-B14F-4D97-AF65-F5344CB8AC3E}">
        <p14:creationId xmlns:p14="http://schemas.microsoft.com/office/powerpoint/2010/main" val="3398102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 y="113457"/>
            <a:ext cx="9144000" cy="6052185"/>
          </a:xfrm>
          <a:prstGeom prst="rect">
            <a:avLst/>
          </a:prstGeom>
        </p:spPr>
      </p:pic>
      <p:sp>
        <p:nvSpPr>
          <p:cNvPr id="2" name="Title 1"/>
          <p:cNvSpPr>
            <a:spLocks noGrp="1"/>
          </p:cNvSpPr>
          <p:nvPr>
            <p:ph type="title"/>
          </p:nvPr>
        </p:nvSpPr>
        <p:spPr>
          <a:xfrm>
            <a:off x="150477" y="113457"/>
            <a:ext cx="8865186" cy="733832"/>
          </a:xfrm>
          <a:solidFill>
            <a:srgbClr val="0070C0"/>
          </a:solidFill>
          <a:ln>
            <a:solidFill>
              <a:schemeClr val="bg1"/>
            </a:solidFill>
          </a:ln>
        </p:spPr>
        <p:txBody>
          <a:bodyPr>
            <a:normAutofit/>
          </a:bodyPr>
          <a:lstStyle/>
          <a:p>
            <a:r>
              <a:rPr lang="en-US" sz="4000" dirty="0" smtClean="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rPr>
              <a:t>The Atmosphere of the Earth</a:t>
            </a:r>
            <a:endParaRPr lang="en-US" sz="4000" dirty="0">
              <a:solidFill>
                <a:schemeClr val="bg1"/>
              </a:solidFill>
              <a:effectLst>
                <a:outerShdw blurRad="50800" dist="50800" dir="2700000" algn="ctr" rotWithShape="0">
                  <a:schemeClr val="tx1"/>
                </a:outerShdw>
              </a:effectLst>
              <a:latin typeface="Lithos Pro Regular" panose="04020505030E02020A04" pitchFamily="82" charset="0"/>
              <a:ea typeface="Tahoma" panose="020B0604030504040204" pitchFamily="34" charset="0"/>
              <a:cs typeface="Tahoma" panose="020B0604030504040204" pitchFamily="34" charset="0"/>
            </a:endParaRPr>
          </a:p>
        </p:txBody>
      </p:sp>
      <p:sp>
        <p:nvSpPr>
          <p:cNvPr id="7" name="Content Placeholder 8"/>
          <p:cNvSpPr txBox="1">
            <a:spLocks/>
          </p:cNvSpPr>
          <p:nvPr/>
        </p:nvSpPr>
        <p:spPr>
          <a:xfrm>
            <a:off x="150478" y="960746"/>
            <a:ext cx="8752890" cy="580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effectLst>
                  <a:outerShdw blurRad="50800" dist="50800" dir="2700000" algn="ctr" rotWithShape="0">
                    <a:schemeClr val="tx1"/>
                  </a:outerShdw>
                </a:effectLst>
              </a:rPr>
              <a:t>Contains proper balance of gases essential to life </a:t>
            </a:r>
          </a:p>
          <a:p>
            <a:r>
              <a:rPr lang="en-US" sz="3200" b="1" dirty="0">
                <a:solidFill>
                  <a:schemeClr val="bg1"/>
                </a:solidFill>
                <a:effectLst>
                  <a:outerShdw blurRad="50800" dist="50800" dir="2700000" algn="ctr" rotWithShape="0">
                    <a:schemeClr val="tx1"/>
                  </a:outerShdw>
                </a:effectLst>
              </a:rPr>
              <a:t>Scatters light &amp; captures solar heat</a:t>
            </a:r>
          </a:p>
          <a:p>
            <a:r>
              <a:rPr lang="en-US" sz="3200" b="1" dirty="0">
                <a:solidFill>
                  <a:schemeClr val="bg1"/>
                </a:solidFill>
                <a:effectLst>
                  <a:outerShdw blurRad="50800" dist="50800" dir="2700000" algn="ctr" rotWithShape="0">
                    <a:schemeClr val="tx1"/>
                  </a:outerShdw>
                </a:effectLst>
              </a:rPr>
              <a:t>Protects the Earth &amp; its inhabitants</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From meteors falling from space</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From dangerous levels of ultraviolet rays</a:t>
            </a:r>
          </a:p>
          <a:p>
            <a:pPr lvl="1">
              <a:buFont typeface="Calibri" panose="020F0502020204030204" pitchFamily="34" charset="0"/>
              <a:buChar char="–"/>
            </a:pPr>
            <a:r>
              <a:rPr lang="en-US" b="1" dirty="0">
                <a:solidFill>
                  <a:schemeClr val="bg1"/>
                </a:solidFill>
                <a:effectLst>
                  <a:outerShdw blurRad="50800" dist="50800" dir="2700000" algn="ctr" rotWithShape="0">
                    <a:schemeClr val="tx1"/>
                  </a:outerShdw>
                </a:effectLst>
              </a:rPr>
              <a:t>From protons &amp; electrons from the Sun</a:t>
            </a:r>
          </a:p>
          <a:p>
            <a:r>
              <a:rPr lang="en-US" sz="3200" b="1" dirty="0">
                <a:solidFill>
                  <a:schemeClr val="bg1"/>
                </a:solidFill>
                <a:effectLst>
                  <a:outerShdw blurRad="50800" dist="50800" dir="2700000" algn="ctr" rotWithShape="0">
                    <a:schemeClr val="tx1"/>
                  </a:outerShdw>
                </a:effectLst>
              </a:rPr>
              <a:t>Exerts a pressure of ~15 </a:t>
            </a:r>
            <a:r>
              <a:rPr lang="en-US" sz="3200" b="1" dirty="0" err="1">
                <a:solidFill>
                  <a:schemeClr val="bg1"/>
                </a:solidFill>
                <a:effectLst>
                  <a:outerShdw blurRad="50800" dist="50800" dir="2700000" algn="ctr" rotWithShape="0">
                    <a:schemeClr val="tx1"/>
                  </a:outerShdw>
                </a:effectLst>
              </a:rPr>
              <a:t>lbs</a:t>
            </a:r>
            <a:r>
              <a:rPr lang="en-US" sz="3200" b="1" dirty="0">
                <a:solidFill>
                  <a:schemeClr val="bg1"/>
                </a:solidFill>
                <a:effectLst>
                  <a:outerShdw blurRad="50800" dist="50800" dir="2700000" algn="ctr" rotWithShape="0">
                    <a:schemeClr val="tx1"/>
                  </a:outerShdw>
                </a:effectLst>
              </a:rPr>
              <a:t>/</a:t>
            </a:r>
            <a:r>
              <a:rPr lang="en-US" sz="3200" b="1" dirty="0" err="1">
                <a:solidFill>
                  <a:schemeClr val="bg1"/>
                </a:solidFill>
                <a:effectLst>
                  <a:outerShdw blurRad="50800" dist="50800" dir="2700000" algn="ctr" rotWithShape="0">
                    <a:schemeClr val="tx1"/>
                  </a:outerShdw>
                </a:effectLst>
              </a:rPr>
              <a:t>sq</a:t>
            </a:r>
            <a:r>
              <a:rPr lang="en-US" sz="3200" b="1" dirty="0">
                <a:solidFill>
                  <a:schemeClr val="bg1"/>
                </a:solidFill>
                <a:effectLst>
                  <a:outerShdw blurRad="50800" dist="50800" dir="2700000" algn="ctr" rotWithShape="0">
                    <a:schemeClr val="tx1"/>
                  </a:outerShdw>
                </a:effectLst>
              </a:rPr>
              <a:t> inch (~</a:t>
            </a:r>
            <a:r>
              <a:rPr lang="en-US" sz="3200" b="1" dirty="0" smtClean="0">
                <a:solidFill>
                  <a:schemeClr val="bg1"/>
                </a:solidFill>
                <a:effectLst>
                  <a:outerShdw blurRad="50800" dist="50800" dir="2700000" algn="ctr" rotWithShape="0">
                    <a:schemeClr val="tx1"/>
                  </a:outerShdw>
                </a:effectLst>
              </a:rPr>
              <a:t>15-20 </a:t>
            </a:r>
            <a:r>
              <a:rPr lang="en-US" sz="3200" b="1" dirty="0">
                <a:solidFill>
                  <a:schemeClr val="bg1"/>
                </a:solidFill>
                <a:effectLst>
                  <a:outerShdw blurRad="50800" dist="50800" dir="2700000" algn="ctr" rotWithShape="0">
                    <a:schemeClr val="tx1"/>
                  </a:outerShdw>
                </a:effectLst>
              </a:rPr>
              <a:t>tons on the entire human body)</a:t>
            </a:r>
          </a:p>
          <a:p>
            <a:r>
              <a:rPr lang="en-US" sz="3200" b="1" dirty="0">
                <a:solidFill>
                  <a:schemeClr val="bg1"/>
                </a:solidFill>
                <a:effectLst>
                  <a:outerShdw blurRad="50800" dist="50800" dir="2700000" algn="ctr" rotWithShape="0">
                    <a:schemeClr val="tx1"/>
                  </a:outerShdw>
                </a:effectLst>
              </a:rPr>
              <a:t>The EXACT atmospheric contents, protection &amp; pressure essential to sustain life</a:t>
            </a:r>
          </a:p>
          <a:p>
            <a:r>
              <a:rPr lang="en-US" sz="3200" b="1" dirty="0">
                <a:solidFill>
                  <a:schemeClr val="bg1"/>
                </a:solidFill>
                <a:effectLst>
                  <a:outerShdw blurRad="50800" dist="50800" dir="2700000" algn="ctr" rotWithShape="0">
                    <a:schemeClr val="tx1"/>
                  </a:outerShdw>
                </a:effectLst>
              </a:rPr>
              <a:t>The atmosphere of the Earth is JUST RIGHT!</a:t>
            </a:r>
          </a:p>
        </p:txBody>
      </p:sp>
    </p:spTree>
    <p:extLst>
      <p:ext uri="{BB962C8B-B14F-4D97-AF65-F5344CB8AC3E}">
        <p14:creationId xmlns:p14="http://schemas.microsoft.com/office/powerpoint/2010/main" val="1303472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calcmode="lin" valueType="num">
                                      <p:cBhvr additive="base">
                                        <p:cTn id="4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713</Words>
  <Application>Microsoft Office PowerPoint</Application>
  <PresentationFormat>On-screen Show (4:3)</PresentationFormat>
  <Paragraphs>88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Lithos Pro Regular</vt:lpstr>
      <vt:lpstr>Tahoma</vt:lpstr>
      <vt:lpstr>Office Theme</vt:lpstr>
      <vt:lpstr>PowerPoint Presentation</vt:lpstr>
      <vt:lpstr>Does the Earth evince design?</vt:lpstr>
      <vt:lpstr>The Location of the Earth</vt:lpstr>
      <vt:lpstr>The Orbit of the Earth</vt:lpstr>
      <vt:lpstr>The Rotation of the Earth</vt:lpstr>
      <vt:lpstr>The Tilt of the Earth</vt:lpstr>
      <vt:lpstr>The Waters of the Earth</vt:lpstr>
      <vt:lpstr>Relation of the Earth to the Moon</vt:lpstr>
      <vt:lpstr>The Atmosphere of the Earth</vt:lpstr>
      <vt:lpstr>Does the Earth evince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23</cp:revision>
  <dcterms:created xsi:type="dcterms:W3CDTF">2014-06-13T00:06:39Z</dcterms:created>
  <dcterms:modified xsi:type="dcterms:W3CDTF">2014-06-15T19:49:03Z</dcterms:modified>
</cp:coreProperties>
</file>