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71" autoAdjust="0"/>
  </p:normalViewPr>
  <p:slideViewPr>
    <p:cSldViewPr snapToGrid="0">
      <p:cViewPr varScale="1">
        <p:scale>
          <a:sx n="108" d="100"/>
          <a:sy n="108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0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4588"/>
            <a:ext cx="7886700" cy="546101"/>
          </a:xfrm>
        </p:spPr>
        <p:txBody>
          <a:bodyPr/>
          <a:lstStyle>
            <a:lvl1pPr algn="ctr">
              <a:defRPr b="1">
                <a:solidFill>
                  <a:srgbClr val="FFCCCC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4" y="1825624"/>
            <a:ext cx="8786552" cy="5032375"/>
          </a:xfrm>
        </p:spPr>
        <p:txBody>
          <a:bodyPr/>
          <a:lstStyle>
            <a:lvl1pPr marL="398463" indent="-398463">
              <a:buSzPct val="85000"/>
              <a:buFont typeface="+mj-lt"/>
              <a:buAutoNum type="arabicPeriod"/>
              <a:defRPr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5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4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4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5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7B40-8555-42FE-AEE7-CEE242047FB6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A866-25B1-4369-84BF-73A417E4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996" y="6196613"/>
            <a:ext cx="314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Genesis 1:26-27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6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4588"/>
            <a:ext cx="9144000" cy="546101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“In the Image of God” Does NOT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does NOT mean that man is divine</a:t>
            </a:r>
            <a:r>
              <a:rPr lang="en-US" dirty="0" smtClean="0"/>
              <a:t>! (cf. Gen. 3:5; Ezek. 28:2)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does NOT refer a physical likeness</a:t>
            </a:r>
            <a:r>
              <a:rPr lang="en-US" dirty="0" smtClean="0"/>
              <a:t>! (John 4:24; Hos</a:t>
            </a:r>
            <a:r>
              <a:rPr lang="en-US" dirty="0"/>
              <a:t>. 11:9; Luke </a:t>
            </a:r>
            <a:r>
              <a:rPr lang="en-US" dirty="0" smtClean="0"/>
              <a:t>24:39)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does NOT refer to something different than the “likeness” of </a:t>
            </a:r>
            <a:r>
              <a:rPr lang="en-US" dirty="0" smtClean="0"/>
              <a:t>God (Gen. 1:26-27</a:t>
            </a:r>
            <a:r>
              <a:rPr lang="en-US" dirty="0"/>
              <a:t>; 5:1, 3; 9:6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does NOT refer to the sexual distinction between man and woman.</a:t>
            </a:r>
          </a:p>
          <a:p>
            <a:r>
              <a:rPr lang="en-US" dirty="0" smtClean="0"/>
              <a:t>It </a:t>
            </a:r>
            <a:r>
              <a:rPr lang="en-US" dirty="0"/>
              <a:t>does NOT refer to man’s domination of the lower creation around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21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4588"/>
            <a:ext cx="9144000" cy="546101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“In the Image of God” </a:t>
            </a:r>
            <a:r>
              <a:rPr lang="en-US" sz="3600" dirty="0" smtClean="0"/>
              <a:t>Entails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4" y="1825624"/>
            <a:ext cx="8919556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Man is capable of speaking (Gen. 1:3, 6, 9, 26, 28, 29)</a:t>
            </a:r>
          </a:p>
          <a:p>
            <a:r>
              <a:rPr lang="en-US" dirty="0" smtClean="0"/>
              <a:t>Man is capable of writing (Ex. 21:18; Dan. 5:5, 24-28)</a:t>
            </a:r>
          </a:p>
          <a:p>
            <a:r>
              <a:rPr lang="en-US" dirty="0" smtClean="0"/>
              <a:t>Man is capable of advancing intellectually (Prov. 1:5; 9:9)</a:t>
            </a:r>
          </a:p>
          <a:p>
            <a:r>
              <a:rPr lang="en-US" dirty="0" smtClean="0"/>
              <a:t>Man is capable of reasoning </a:t>
            </a:r>
            <a:r>
              <a:rPr lang="en-US" sz="2700" dirty="0" smtClean="0"/>
              <a:t>(Is. 1:18; Ac. 17:2-3; Ro. 1:20)</a:t>
            </a:r>
          </a:p>
          <a:p>
            <a:r>
              <a:rPr lang="en-US" dirty="0" smtClean="0"/>
              <a:t>Man is capable of making rational choices (Josh. 24:15)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4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4588"/>
            <a:ext cx="9144000" cy="546101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“In the Image of God” </a:t>
            </a:r>
            <a:r>
              <a:rPr lang="en-US" sz="3600" dirty="0" smtClean="0"/>
              <a:t>Entails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4" y="1825624"/>
            <a:ext cx="8919556" cy="50323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en-US" dirty="0" smtClean="0"/>
              <a:t>Man has an innate sense of morality (Rom. 2:14-15)</a:t>
            </a:r>
          </a:p>
          <a:p>
            <a:pPr lvl="1"/>
            <a:r>
              <a:rPr lang="en-US" dirty="0" smtClean="0"/>
              <a:t>Awareness there is a difference between right and wrong</a:t>
            </a:r>
          </a:p>
          <a:p>
            <a:pPr lvl="1"/>
            <a:r>
              <a:rPr lang="en-US" dirty="0" smtClean="0"/>
              <a:t>Recognition that men are amenable to this “moral </a:t>
            </a:r>
            <a:r>
              <a:rPr lang="en-US" dirty="0" err="1" smtClean="0"/>
              <a:t>oughtness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Ability to choose between right and wrong</a:t>
            </a:r>
            <a:endParaRPr lang="en-US" dirty="0"/>
          </a:p>
          <a:p>
            <a:pPr>
              <a:buAutoNum type="arabicPeriod" startAt="6"/>
            </a:pPr>
            <a:r>
              <a:rPr lang="en-US" dirty="0" smtClean="0"/>
              <a:t>Man is creative (Gen. 1:1, 21, 27; 2:3)</a:t>
            </a:r>
          </a:p>
          <a:p>
            <a:pPr>
              <a:buAutoNum type="arabicPeriod" startAt="6"/>
            </a:pPr>
            <a:r>
              <a:rPr lang="en-US" dirty="0" smtClean="0"/>
              <a:t>Man can experience heart-felt emotions: love, mercy, compassion, anger, etc. (1 Jn. 4:8; </a:t>
            </a:r>
            <a:r>
              <a:rPr lang="en-US" dirty="0" err="1" smtClean="0"/>
              <a:t>Lk</a:t>
            </a:r>
            <a:r>
              <a:rPr lang="en-US" dirty="0" smtClean="0"/>
              <a:t>. 6:35-36; Eph. 4:26)</a:t>
            </a:r>
          </a:p>
          <a:p>
            <a:pPr>
              <a:buAutoNum type="arabicPeriod" startAt="6"/>
            </a:pPr>
            <a:r>
              <a:rPr lang="en-US" dirty="0" smtClean="0"/>
              <a:t>Man has an innate religious inclination (Rom. 1:20-23)</a:t>
            </a:r>
          </a:p>
          <a:p>
            <a:pPr>
              <a:buAutoNum type="arabicPeriod" startAt="6"/>
            </a:pPr>
            <a:r>
              <a:rPr lang="en-US" dirty="0" smtClean="0"/>
              <a:t>Man possesses an immortal soul (Matt. 10:28; </a:t>
            </a:r>
            <a:r>
              <a:rPr lang="en-US" dirty="0" err="1" smtClean="0"/>
              <a:t>Ecc</a:t>
            </a:r>
            <a:r>
              <a:rPr lang="en-US" dirty="0" smtClean="0"/>
              <a:t>. 12:7)</a:t>
            </a:r>
          </a:p>
          <a:p>
            <a:pPr lvl="1">
              <a:buAutoNum type="arabicPeriod" startAt="6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0451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309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What “In the Image of God” Does NOT Mean</vt:lpstr>
      <vt:lpstr>What “In the Image of God” Entails</vt:lpstr>
      <vt:lpstr>What “In the Image of God” Entails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2014-06-12T14:05:52Z</dcterms:created>
  <dcterms:modified xsi:type="dcterms:W3CDTF">2014-06-12T17:04:15Z</dcterms:modified>
</cp:coreProperties>
</file>