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94" autoAdjust="0"/>
  </p:normalViewPr>
  <p:slideViewPr>
    <p:cSldViewPr>
      <p:cViewPr varScale="1">
        <p:scale>
          <a:sx n="61" d="100"/>
          <a:sy n="61" d="100"/>
        </p:scale>
        <p:origin x="-84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9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86881C21-1CB8-42A1-AED6-FE8F2879D2F8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6598D9FE-83E6-43BF-9A1A-C97F4634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1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DB797596-1721-4D6E-9CE4-85A0F2930EFB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20" tIns="45711" rIns="91420" bIns="4571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CF2D4647-0682-4A9D-B0E3-457BF2905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Matthew%2015:8&amp;version=NKJV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biblegateway.com/passage/?search=Matthew+6:2&amp;version=NKJV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Acts+17:30&amp;version=NKJV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biblegateway.com/passage/?search=John+8:24&amp;version=NKJV" TargetMode="External"/><Relationship Id="rId4" Type="http://schemas.openxmlformats.org/officeDocument/2006/relationships/hyperlink" Target="https://www.biblegateway.com/passage/?search=2%20Peter%203&amp;version=NKJV#fen-NKJV-30532b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7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267200"/>
            <a:ext cx="5486400" cy="41148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33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267200"/>
            <a:ext cx="5486400" cy="4114800"/>
          </a:xfrm>
        </p:spPr>
        <p:txBody>
          <a:bodyPr/>
          <a:lstStyle/>
          <a:p>
            <a:r>
              <a:rPr lang="en-US" sz="1100" b="1" dirty="0" smtClean="0"/>
              <a:t>Proverbs 6:16-19</a:t>
            </a:r>
          </a:p>
          <a:p>
            <a:r>
              <a:rPr lang="en-US" sz="1100" baseline="30000" dirty="0" smtClean="0"/>
              <a:t>16 </a:t>
            </a:r>
            <a:r>
              <a:rPr lang="en-US" sz="1100" dirty="0" smtClean="0"/>
              <a:t>These six </a:t>
            </a:r>
            <a:r>
              <a:rPr lang="en-US" sz="1100" i="1" dirty="0" smtClean="0"/>
              <a:t>things</a:t>
            </a:r>
            <a:r>
              <a:rPr lang="en-US" sz="1100" dirty="0" smtClean="0"/>
              <a:t> the </a:t>
            </a:r>
            <a:r>
              <a:rPr lang="en-US" sz="1100" cap="small" dirty="0" smtClean="0">
                <a:effectLst/>
              </a:rPr>
              <a:t>Lord</a:t>
            </a:r>
            <a:r>
              <a:rPr lang="en-US" sz="1100" dirty="0" smtClean="0"/>
              <a:t> hates, Yes, seven </a:t>
            </a:r>
            <a:r>
              <a:rPr lang="en-US" sz="1100" i="1" dirty="0" smtClean="0"/>
              <a:t>are</a:t>
            </a:r>
            <a:r>
              <a:rPr lang="en-US" sz="1100" dirty="0" smtClean="0"/>
              <a:t> an abomination to Him:</a:t>
            </a:r>
            <a:br>
              <a:rPr lang="en-US" sz="1100" dirty="0" smtClean="0"/>
            </a:br>
            <a:r>
              <a:rPr lang="en-US" sz="1100" baseline="30000" dirty="0" smtClean="0"/>
              <a:t>17 </a:t>
            </a:r>
            <a:r>
              <a:rPr lang="en-US" sz="1100" dirty="0" smtClean="0"/>
              <a:t>A proud look, A lying tongue, Hands that shed innocent blood,</a:t>
            </a:r>
            <a:br>
              <a:rPr lang="en-US" sz="1100" dirty="0" smtClean="0"/>
            </a:br>
            <a:r>
              <a:rPr lang="en-US" sz="1100" baseline="30000" dirty="0" smtClean="0"/>
              <a:t>18 </a:t>
            </a:r>
            <a:r>
              <a:rPr lang="en-US" sz="1100" dirty="0" smtClean="0"/>
              <a:t>A heart that devises wicked plans, Feet that are swift in running to evil,</a:t>
            </a:r>
            <a:br>
              <a:rPr lang="en-US" sz="1100" dirty="0" smtClean="0"/>
            </a:br>
            <a:r>
              <a:rPr lang="en-US" sz="1100" baseline="30000" dirty="0" smtClean="0"/>
              <a:t>19 </a:t>
            </a:r>
            <a:r>
              <a:rPr lang="en-US" sz="1100" dirty="0" smtClean="0"/>
              <a:t>A false witness </a:t>
            </a:r>
            <a:r>
              <a:rPr lang="en-US" sz="1100" i="1" dirty="0" smtClean="0"/>
              <a:t>who</a:t>
            </a:r>
            <a:r>
              <a:rPr lang="en-US" sz="1100" dirty="0" smtClean="0"/>
              <a:t> speaks lies, And one who sows discord among brethren.</a:t>
            </a:r>
          </a:p>
          <a:p>
            <a:endParaRPr lang="en-US" sz="11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smtClean="0">
                <a:hlinkClick r:id="rId3"/>
              </a:rPr>
              <a:t>Matthew 15:8</a:t>
            </a:r>
            <a:r>
              <a:rPr lang="en-US" sz="1100" dirty="0" smtClean="0"/>
              <a:t> </a:t>
            </a:r>
            <a:br>
              <a:rPr lang="en-US" sz="1100" dirty="0" smtClean="0"/>
            </a:br>
            <a:r>
              <a:rPr lang="en-US" sz="1100" dirty="0" smtClean="0"/>
              <a:t>‘These people draw near to Me with their mouth, And honor Me with </a:t>
            </a:r>
            <a:r>
              <a:rPr lang="en-US" sz="1100" i="1" dirty="0" smtClean="0"/>
              <a:t>their</a:t>
            </a:r>
            <a:r>
              <a:rPr lang="en-US" sz="1100" dirty="0" smtClean="0"/>
              <a:t> lips, But their heart is </a:t>
            </a:r>
            <a:r>
              <a:rPr lang="en-US" sz="1100" b="1" dirty="0" smtClean="0"/>
              <a:t>far</a:t>
            </a:r>
            <a:r>
              <a:rPr lang="en-US" sz="1100" dirty="0" smtClean="0"/>
              <a:t> from Me. </a:t>
            </a:r>
          </a:p>
          <a:p>
            <a:endParaRPr lang="en-US" sz="1100" b="1" dirty="0" smtClean="0"/>
          </a:p>
          <a:p>
            <a:r>
              <a:rPr lang="en-US" sz="1100" b="1" dirty="0" smtClean="0"/>
              <a:t>John 4:24</a:t>
            </a:r>
          </a:p>
          <a:p>
            <a:r>
              <a:rPr lang="en-US" sz="1100" baseline="30000" dirty="0" smtClean="0"/>
              <a:t>24 </a:t>
            </a:r>
            <a:r>
              <a:rPr lang="en-US" sz="1100" dirty="0" smtClean="0"/>
              <a:t>God </a:t>
            </a:r>
            <a:r>
              <a:rPr lang="en-US" sz="1100" i="1" dirty="0" smtClean="0"/>
              <a:t>is</a:t>
            </a:r>
            <a:r>
              <a:rPr lang="en-US" sz="1100" dirty="0" smtClean="0"/>
              <a:t> Spirit, and those who worship Him must worship in spirit and truth.”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 smtClean="0"/>
          </a:p>
          <a:p>
            <a:r>
              <a:rPr lang="en-US" sz="1100" dirty="0" smtClean="0">
                <a:hlinkClick r:id="rId4"/>
              </a:rPr>
              <a:t>Matthew 6:2</a:t>
            </a:r>
            <a:endParaRPr lang="en-US" sz="1100" dirty="0" smtClean="0"/>
          </a:p>
          <a:p>
            <a:r>
              <a:rPr lang="en-US" sz="1100" dirty="0" smtClean="0"/>
              <a:t>Therefore, when you do a charitable deed, do not sound a trumpet before you as the hypocrites do in the synagogues and in the streets, that they may </a:t>
            </a:r>
            <a:r>
              <a:rPr lang="en-US" sz="1100" b="1" dirty="0" smtClean="0"/>
              <a:t>have</a:t>
            </a:r>
            <a:r>
              <a:rPr lang="en-US" sz="1100" dirty="0" smtClean="0"/>
              <a:t> glory from men. Assuredly, I say to you, they </a:t>
            </a:r>
            <a:r>
              <a:rPr lang="en-US" sz="1100" b="1" dirty="0" smtClean="0"/>
              <a:t>have</a:t>
            </a:r>
            <a:r>
              <a:rPr lang="en-US" sz="1100" dirty="0" smtClean="0"/>
              <a:t> </a:t>
            </a:r>
            <a:r>
              <a:rPr lang="en-US" sz="1100" b="1" dirty="0" smtClean="0"/>
              <a:t>their</a:t>
            </a:r>
            <a:r>
              <a:rPr lang="en-US" sz="1100" dirty="0" smtClean="0"/>
              <a:t> </a:t>
            </a:r>
            <a:r>
              <a:rPr lang="en-US" sz="1100" b="1" dirty="0" smtClean="0"/>
              <a:t>reward</a:t>
            </a:r>
            <a:r>
              <a:rPr lang="en-US" sz="1100" dirty="0" smtClean="0"/>
              <a:t>.</a:t>
            </a:r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 smtClean="0"/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33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267200"/>
            <a:ext cx="5486400" cy="4114800"/>
          </a:xfrm>
        </p:spPr>
        <p:txBody>
          <a:bodyPr/>
          <a:lstStyle/>
          <a:p>
            <a:r>
              <a:rPr lang="en-US" sz="1100" dirty="0" smtClean="0">
                <a:hlinkClick r:id="rId3"/>
              </a:rPr>
              <a:t>Acts 17:30</a:t>
            </a:r>
            <a:endParaRPr lang="en-US" sz="1100" dirty="0" smtClean="0"/>
          </a:p>
          <a:p>
            <a:r>
              <a:rPr lang="en-US" sz="1100" dirty="0" smtClean="0"/>
              <a:t>Truly, these times of ignorance </a:t>
            </a:r>
            <a:r>
              <a:rPr lang="en-US" sz="1100" b="1" dirty="0" smtClean="0"/>
              <a:t>God</a:t>
            </a:r>
            <a:r>
              <a:rPr lang="en-US" sz="1100" dirty="0" smtClean="0"/>
              <a:t> overlooked, but now commands all </a:t>
            </a:r>
            <a:r>
              <a:rPr lang="en-US" sz="1100" b="1" dirty="0" smtClean="0"/>
              <a:t>men</a:t>
            </a:r>
            <a:r>
              <a:rPr lang="en-US" sz="1100" dirty="0" smtClean="0"/>
              <a:t> everywhere to </a:t>
            </a:r>
            <a:r>
              <a:rPr lang="en-US" sz="1100" b="1" dirty="0" smtClean="0"/>
              <a:t>repent</a:t>
            </a:r>
            <a:r>
              <a:rPr lang="en-US" sz="1100" dirty="0" smtClean="0"/>
              <a:t>,</a:t>
            </a:r>
          </a:p>
          <a:p>
            <a:endParaRPr lang="en-US" sz="1100" dirty="0" smtClean="0"/>
          </a:p>
          <a:p>
            <a:r>
              <a:rPr lang="en-US" sz="1100" dirty="0" smtClean="0"/>
              <a:t>2 Pet 3:8-9</a:t>
            </a:r>
          </a:p>
          <a:p>
            <a:r>
              <a:rPr lang="en-US" sz="1100" dirty="0" smtClean="0"/>
              <a:t>But, beloved, do not forget this one thing, that with the Lord one day </a:t>
            </a:r>
            <a:r>
              <a:rPr lang="en-US" sz="1100" i="1" dirty="0" smtClean="0"/>
              <a:t>is</a:t>
            </a:r>
            <a:r>
              <a:rPr lang="en-US" sz="1100" dirty="0" smtClean="0"/>
              <a:t> as a thousand years, and a thousand years as one day. </a:t>
            </a:r>
            <a:r>
              <a:rPr lang="en-US" sz="1100" baseline="30000" dirty="0" smtClean="0"/>
              <a:t>9 </a:t>
            </a:r>
            <a:r>
              <a:rPr lang="en-US" sz="1100" dirty="0" smtClean="0"/>
              <a:t>The Lord is not slack concerning </a:t>
            </a:r>
            <a:r>
              <a:rPr lang="en-US" sz="1100" i="1" dirty="0" smtClean="0"/>
              <a:t>His</a:t>
            </a:r>
            <a:r>
              <a:rPr lang="en-US" sz="1100" dirty="0" smtClean="0"/>
              <a:t> promise, as some count slackness, but is longsuffering toward us,</a:t>
            </a:r>
            <a:r>
              <a:rPr lang="en-US" sz="1100" baseline="30000" dirty="0" smtClean="0"/>
              <a:t>[</a:t>
            </a:r>
            <a:r>
              <a:rPr lang="en-US" sz="1100" baseline="30000" dirty="0" smtClean="0">
                <a:hlinkClick r:id="rId4" tooltip="See footnote b"/>
              </a:rPr>
              <a:t>b</a:t>
            </a:r>
            <a:r>
              <a:rPr lang="en-US" sz="1100" baseline="30000" dirty="0" smtClean="0"/>
              <a:t>]</a:t>
            </a:r>
            <a:r>
              <a:rPr lang="en-US" sz="1100" dirty="0" smtClean="0"/>
              <a:t> not willing that any should perish but that all should come to repentance.</a:t>
            </a:r>
          </a:p>
          <a:p>
            <a:endParaRPr lang="en-US" sz="1100" dirty="0" smtClean="0"/>
          </a:p>
          <a:p>
            <a:r>
              <a:rPr lang="en-US" sz="1100" dirty="0" smtClean="0">
                <a:hlinkClick r:id="rId5"/>
              </a:rPr>
              <a:t>John 8:24</a:t>
            </a:r>
            <a:endParaRPr lang="en-US" sz="1100" dirty="0" smtClean="0"/>
          </a:p>
          <a:p>
            <a:r>
              <a:rPr lang="en-US" sz="1100" dirty="0" smtClean="0"/>
              <a:t>Therefore I said to you that you will </a:t>
            </a:r>
            <a:r>
              <a:rPr lang="en-US" sz="1100" b="1" dirty="0" smtClean="0"/>
              <a:t>die</a:t>
            </a:r>
            <a:r>
              <a:rPr lang="en-US" sz="1100" dirty="0" smtClean="0"/>
              <a:t> </a:t>
            </a:r>
            <a:r>
              <a:rPr lang="en-US" sz="1100" b="1" dirty="0" smtClean="0"/>
              <a:t>in</a:t>
            </a:r>
            <a:r>
              <a:rPr lang="en-US" sz="1100" dirty="0" smtClean="0"/>
              <a:t> your </a:t>
            </a:r>
            <a:r>
              <a:rPr lang="en-US" sz="1100" b="1" dirty="0" smtClean="0"/>
              <a:t>sins</a:t>
            </a:r>
            <a:r>
              <a:rPr lang="en-US" sz="1100" dirty="0" smtClean="0"/>
              <a:t>; for if you do not believe that I am </a:t>
            </a:r>
            <a:r>
              <a:rPr lang="en-US" sz="1100" i="1" dirty="0" smtClean="0"/>
              <a:t>He,</a:t>
            </a:r>
            <a:r>
              <a:rPr lang="en-US" sz="1100" dirty="0" smtClean="0"/>
              <a:t> you will </a:t>
            </a:r>
            <a:r>
              <a:rPr lang="en-US" sz="1100" b="1" dirty="0" smtClean="0"/>
              <a:t>die</a:t>
            </a:r>
            <a:r>
              <a:rPr lang="en-US" sz="1100" dirty="0" smtClean="0"/>
              <a:t> </a:t>
            </a:r>
            <a:r>
              <a:rPr lang="en-US" sz="1100" b="1" dirty="0" smtClean="0"/>
              <a:t>in</a:t>
            </a:r>
            <a:r>
              <a:rPr lang="en-US" sz="1100" dirty="0" smtClean="0"/>
              <a:t> your </a:t>
            </a:r>
            <a:r>
              <a:rPr lang="en-US" sz="1100" b="1" dirty="0" smtClean="0"/>
              <a:t>sins</a:t>
            </a:r>
            <a:r>
              <a:rPr lang="en-US" sz="1100" dirty="0" smtClean="0"/>
              <a:t>.”</a:t>
            </a:r>
          </a:p>
          <a:p>
            <a:r>
              <a:rPr lang="en-US" sz="1100" dirty="0" smtClean="0"/>
              <a:t>(**Story of man who did</a:t>
            </a:r>
            <a:r>
              <a:rPr lang="en-US" sz="1100" baseline="0" dirty="0" smtClean="0"/>
              <a:t> not believe this story, as “HIS” God, the God of the NT was loving, and not vengeful)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33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267200"/>
            <a:ext cx="5486400" cy="4114800"/>
          </a:xfrm>
        </p:spPr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33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2" y="-228600"/>
            <a:ext cx="9170890" cy="708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9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70658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3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2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1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3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1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562600" y="1295400"/>
            <a:ext cx="3048000" cy="1676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bg1"/>
                </a:solidFill>
                <a:latin typeface="Castellar" panose="020A0402060406010301" pitchFamily="18" charset="0"/>
              </a:rPr>
              <a:t>Bad Girls of the Bible</a:t>
            </a:r>
            <a:endParaRPr lang="en-US" sz="3200" dirty="0">
              <a:solidFill>
                <a:schemeClr val="bg1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591175" y="3505200"/>
            <a:ext cx="2990850" cy="17526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  <a:latin typeface="Copperplate Gothic Bold" panose="020E0705020206020404" pitchFamily="34" charset="0"/>
              </a:rPr>
              <a:t>Sapphira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opperplate Gothic Bold" panose="020E0705020206020404" pitchFamily="34" charset="0"/>
              </a:rPr>
              <a:t>:</a:t>
            </a:r>
            <a:endParaRPr lang="en-US" dirty="0" smtClean="0">
              <a:solidFill>
                <a:schemeClr val="bg1">
                  <a:lumMod val="95000"/>
                </a:schemeClr>
              </a:solidFill>
              <a:latin typeface="Copperplate Gothic Bold" panose="020E07050202060204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opperplate Gothic Bold" panose="020E0705020206020404" pitchFamily="34" charset="0"/>
              </a:rPr>
              <a:t>The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opperplate Gothic Bold" panose="020E0705020206020404" pitchFamily="34" charset="0"/>
              </a:rPr>
              <a:t>Lying Contributor</a:t>
            </a:r>
            <a:endParaRPr lang="en-US" dirty="0">
              <a:solidFill>
                <a:schemeClr val="bg1">
                  <a:lumMod val="95000"/>
                </a:schemeClr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84431" y="6019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Goudy Old Style" panose="02020502050305020303" pitchFamily="18" charset="0"/>
              </a:rPr>
              <a:t>Acts 5:1-11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52400"/>
            <a:ext cx="7239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Sapphira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 – What She Did Right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143000"/>
            <a:ext cx="8458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was a Christian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The church was in its infancy – still new (Acts 2)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Sapphira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 was a believer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worked as a team with her husband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They were both a part of the church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was aware of what he did with their gift (Acts 5:2)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followed him into his punishment (Acts 5:10)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purposed in her heart to give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&amp; Ananias wanted to be a part of the gift (Acts 5:1-2)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They sold a piece of land to help the church (Acts 5:3)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600200" lvl="3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30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524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Sapphira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 – What She Did Wrong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479149"/>
            <a:ext cx="8458200" cy="400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lied to her brethre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n, and to God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&amp; Ananias conspired to lie (Acts 5:2, 9)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HATES lying (Proverbs 6:16-19)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did right things with wrong motivations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wants our actions AND our hearts 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Matthew 15:8, John 4:24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wanted to be recognized for her goodness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wants us to give for the sake of giving, not for reward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Matthew 6:2, Matthew 23:5</a:t>
            </a:r>
          </a:p>
        </p:txBody>
      </p:sp>
    </p:spTree>
    <p:extLst>
      <p:ext uri="{BB962C8B-B14F-4D97-AF65-F5344CB8AC3E}">
        <p14:creationId xmlns:p14="http://schemas.microsoft.com/office/powerpoint/2010/main" val="119512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52400"/>
            <a:ext cx="7620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Sapphira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 – Consequences She Faced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479149"/>
            <a:ext cx="8610600" cy="518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lost her husband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Ananias paid for his sin with his life (Acts 5:5)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Sapphira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 may not have known it, but she had become a widow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wasted an opportunity to repent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Peter gave her the chance to turn from her sin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wants us ALL to repent (Acts 17:30)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He gives us so much time to change our ways (2 Pet 3:8-9)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died in her sin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was struck dead when she maintained her lie (Acts 5:10)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We, too, will die, if we do not turn from wickedness (John 8:24)</a:t>
            </a:r>
          </a:p>
        </p:txBody>
      </p:sp>
    </p:spTree>
    <p:extLst>
      <p:ext uri="{BB962C8B-B14F-4D97-AF65-F5344CB8AC3E}">
        <p14:creationId xmlns:p14="http://schemas.microsoft.com/office/powerpoint/2010/main" val="284753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1524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Sapphira</a:t>
            </a:r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 – Lessons Learned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479149"/>
            <a:ext cx="8610600" cy="437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The early church learned from the sin of </a:t>
            </a:r>
            <a:r>
              <a:rPr lang="en-US" sz="2400" dirty="0" err="1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Sapphira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The young men who carried her out (Acts 5:10)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Great fear came upon all who heard (Acts 5:11)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If we were a chapter in the NT, what lesson would future classes learn from us?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What things are we doing right?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What actions are we doing that are wrong?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What kinds of consequences are we facing?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What lessons are we teaching future generations?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1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454</Words>
  <Application>Microsoft Office PowerPoint</Application>
  <PresentationFormat>On-screen Show (4:3)</PresentationFormat>
  <Paragraphs>71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Lockheed Martin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Sproule, Traci R</cp:lastModifiedBy>
  <cp:revision>64</cp:revision>
  <cp:lastPrinted>2014-11-18T17:19:42Z</cp:lastPrinted>
  <dcterms:created xsi:type="dcterms:W3CDTF">2014-09-15T16:01:34Z</dcterms:created>
  <dcterms:modified xsi:type="dcterms:W3CDTF">2014-12-23T15:31:53Z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