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994" autoAdjust="0"/>
  </p:normalViewPr>
  <p:slideViewPr>
    <p:cSldViewPr>
      <p:cViewPr varScale="1">
        <p:scale>
          <a:sx n="58" d="100"/>
          <a:sy n="58" d="100"/>
        </p:scale>
        <p:origin x="-90" y="-88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894"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20" tIns="45711" rIns="91420" bIns="45711"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20" tIns="45711" rIns="91420" bIns="45711" rtlCol="0"/>
          <a:lstStyle>
            <a:lvl1pPr algn="r">
              <a:defRPr sz="1200"/>
            </a:lvl1pPr>
          </a:lstStyle>
          <a:p>
            <a:fld id="{86881C21-1CB8-42A1-AED6-FE8F2879D2F8}" type="datetimeFigureOut">
              <a:rPr lang="en-US" smtClean="0"/>
              <a:t>12/11/2014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20" tIns="45711" rIns="91420" bIns="45711"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20" tIns="45711" rIns="91420" bIns="45711" rtlCol="0" anchor="b"/>
          <a:lstStyle>
            <a:lvl1pPr algn="r">
              <a:defRPr sz="1200"/>
            </a:lvl1pPr>
          </a:lstStyle>
          <a:p>
            <a:fld id="{6598D9FE-83E6-43BF-9A1A-C97F46349B6D}" type="slidenum">
              <a:rPr lang="en-US" smtClean="0"/>
              <a:t>‹#›</a:t>
            </a:fld>
            <a:endParaRPr lang="en-US"/>
          </a:p>
        </p:txBody>
      </p:sp>
    </p:spTree>
    <p:extLst>
      <p:ext uri="{BB962C8B-B14F-4D97-AF65-F5344CB8AC3E}">
        <p14:creationId xmlns:p14="http://schemas.microsoft.com/office/powerpoint/2010/main" val="2567014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20" tIns="45711" rIns="91420" bIns="45711"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20" tIns="45711" rIns="91420" bIns="45711" rtlCol="0"/>
          <a:lstStyle>
            <a:lvl1pPr algn="r">
              <a:defRPr sz="1200"/>
            </a:lvl1pPr>
          </a:lstStyle>
          <a:p>
            <a:fld id="{DB797596-1721-4D6E-9CE4-85A0F2930EFB}" type="datetimeFigureOut">
              <a:rPr lang="en-US" smtClean="0"/>
              <a:t>12/11/2014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20" tIns="45711" rIns="91420" bIns="45711"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20" tIns="45711" rIns="91420" bIns="457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20" tIns="45711" rIns="91420" bIns="45711"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20" tIns="45711" rIns="91420" bIns="45711" rtlCol="0" anchor="b"/>
          <a:lstStyle>
            <a:lvl1pPr algn="r">
              <a:defRPr sz="1200"/>
            </a:lvl1pPr>
          </a:lstStyle>
          <a:p>
            <a:fld id="{CF2D4647-0682-4A9D-B0E3-457BF2905F9B}" type="slidenum">
              <a:rPr lang="en-US" smtClean="0"/>
              <a:t>‹#›</a:t>
            </a:fld>
            <a:endParaRPr lang="en-US"/>
          </a:p>
        </p:txBody>
      </p:sp>
    </p:spTree>
    <p:extLst>
      <p:ext uri="{BB962C8B-B14F-4D97-AF65-F5344CB8AC3E}">
        <p14:creationId xmlns:p14="http://schemas.microsoft.com/office/powerpoint/2010/main" val="4040332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www.biblegateway.com/passage/?search=John+13:35&amp;version=NKJV" TargetMode="External"/><Relationship Id="rId3" Type="http://schemas.openxmlformats.org/officeDocument/2006/relationships/hyperlink" Target="https://www.biblegateway.com/passage/?search=Ephesians+4:15&amp;version=NKJV" TargetMode="External"/><Relationship Id="rId7" Type="http://schemas.openxmlformats.org/officeDocument/2006/relationships/hyperlink" Target="https://www.biblegateway.com/passage/?search=Ephesians+5:33&amp;version=NKJV"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www.biblegateway.com/passage/?search=1%20Corinthians+13:3&amp;version=NKJV" TargetMode="External"/><Relationship Id="rId5" Type="http://schemas.openxmlformats.org/officeDocument/2006/relationships/hyperlink" Target="https://www.biblegateway.com/passage/?search=Ephesians+5:9&amp;version=NKJV" TargetMode="External"/><Relationship Id="rId4" Type="http://schemas.openxmlformats.org/officeDocument/2006/relationships/hyperlink" Target="https://www.biblegateway.com/passage/?search=Ephesians+4:25&amp;version=NKJV" TargetMode="Externa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www.biblegateway.com/passage/?search=Luke+18:24&amp;version=NKJV" TargetMode="External"/><Relationship Id="rId3" Type="http://schemas.openxmlformats.org/officeDocument/2006/relationships/hyperlink" Target="https://www.biblegateway.com/passage/?search=Matthew%206:19-21&amp;version=NKJV" TargetMode="External"/><Relationship Id="rId7" Type="http://schemas.openxmlformats.org/officeDocument/2006/relationships/hyperlink" Target="https://www.biblegateway.com/passage/?search=Mark+4:19&amp;version=NKJV"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biblegateway.com/passage/?search=Proverbs+30:8&amp;version=NKJV" TargetMode="External"/><Relationship Id="rId5" Type="http://schemas.openxmlformats.org/officeDocument/2006/relationships/hyperlink" Target="https://www.biblegateway.com/passage/?search=1%20Timothy+6&amp;version=NKJV#fen-NKJV-29796c" TargetMode="External"/><Relationship Id="rId4" Type="http://schemas.openxmlformats.org/officeDocument/2006/relationships/hyperlink" Target="https://www.biblegateway.com/passage/?search=1%20Timothy+6:6&amp;version=NKJV" TargetMode="Externa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www.biblegateway.com/passage/?search=Proverbs+31:26&amp;version=NKJV" TargetMode="External"/><Relationship Id="rId3" Type="http://schemas.openxmlformats.org/officeDocument/2006/relationships/hyperlink" Target="https://www.biblegateway.com/passage/?search=Philippians+4:5&amp;version=NKJV" TargetMode="External"/><Relationship Id="rId7" Type="http://schemas.openxmlformats.org/officeDocument/2006/relationships/hyperlink" Target="https://www.biblegateway.com/passage/?search=Colossians+3:12&amp;version=NKJV"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www.biblegateway.com/passage/?search=Romans+12:10&amp;version=NKJV" TargetMode="External"/><Relationship Id="rId5" Type="http://schemas.openxmlformats.org/officeDocument/2006/relationships/hyperlink" Target="https://www.biblegateway.com/passage/?search=2%20Timothy+2:24&amp;version=NKJV" TargetMode="External"/><Relationship Id="rId4" Type="http://schemas.openxmlformats.org/officeDocument/2006/relationships/hyperlink" Target="https://www.biblegateway.com/passage/?search=1%20Timothy+6:11&amp;version=NKJV"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biblegateway.com/passage/?search=Galatians+5:19-21&amp;version=NKJV#fen-NKJV-29182a"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biblegateway.com/passage/?search=Galatians+5:19-21&amp;version=NKJV#fen-NKJV-29184b"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biblegateway.com/passage/?search=Galatians+5:19-21&amp;version=NKJV#fen-NKJV-29182a"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biblegateway.com/passage/?search=Galatians+5:19-21&amp;version=NKJV#fen-NKJV-29184b"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2D4647-0682-4A9D-B0E3-457BF2905F9B}" type="slidenum">
              <a:rPr lang="en-US" smtClean="0"/>
              <a:t>1</a:t>
            </a:fld>
            <a:endParaRPr lang="en-US"/>
          </a:p>
        </p:txBody>
      </p:sp>
    </p:spTree>
    <p:extLst>
      <p:ext uri="{BB962C8B-B14F-4D97-AF65-F5344CB8AC3E}">
        <p14:creationId xmlns:p14="http://schemas.microsoft.com/office/powerpoint/2010/main" val="2126679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267200"/>
            <a:ext cx="5486400" cy="4114800"/>
          </a:xfrm>
        </p:spPr>
        <p:txBody>
          <a:bodyPr/>
          <a:lstStyle/>
          <a:p>
            <a:r>
              <a:rPr lang="en-US" sz="1000" cap="small" dirty="0" smtClean="0">
                <a:effectLst/>
              </a:rPr>
              <a:t>Judges 16:4 </a:t>
            </a:r>
            <a:r>
              <a:rPr lang="en-US" sz="1000" dirty="0" smtClean="0"/>
              <a:t>Some time later, he fell in love with a woman in the Valley of </a:t>
            </a:r>
            <a:r>
              <a:rPr lang="en-US" sz="1000" dirty="0" err="1" smtClean="0"/>
              <a:t>Sorek</a:t>
            </a:r>
            <a:r>
              <a:rPr lang="en-US" sz="1000" dirty="0" smtClean="0"/>
              <a:t> whose name was Delilah.</a:t>
            </a:r>
          </a:p>
          <a:p>
            <a:endParaRPr lang="en-US" sz="1000" cap="small" dirty="0" smtClean="0">
              <a:effectLst/>
            </a:endParaRPr>
          </a:p>
          <a:p>
            <a:r>
              <a:rPr lang="en-US" sz="1000" cap="small" dirty="0" smtClean="0">
                <a:effectLst/>
              </a:rPr>
              <a:t>Psalm</a:t>
            </a:r>
            <a:r>
              <a:rPr lang="en-US" sz="1000" cap="small" baseline="0" dirty="0" smtClean="0">
                <a:effectLst/>
              </a:rPr>
              <a:t> 15: </a:t>
            </a:r>
          </a:p>
          <a:p>
            <a:r>
              <a:rPr lang="en-US" sz="1000" cap="small" dirty="0" smtClean="0">
                <a:effectLst/>
              </a:rPr>
              <a:t>Lord</a:t>
            </a:r>
            <a:r>
              <a:rPr lang="en-US" sz="1000" dirty="0" smtClean="0"/>
              <a:t>, who may abide in Your tabernacle?</a:t>
            </a:r>
            <a:br>
              <a:rPr lang="en-US" sz="1000" dirty="0" smtClean="0"/>
            </a:br>
            <a:r>
              <a:rPr lang="en-US" sz="1000" dirty="0" smtClean="0"/>
              <a:t>Who may dwell in Your holy hill?</a:t>
            </a:r>
          </a:p>
          <a:p>
            <a:r>
              <a:rPr lang="en-US" sz="1000" baseline="30000" dirty="0" smtClean="0"/>
              <a:t>2 </a:t>
            </a:r>
            <a:r>
              <a:rPr lang="en-US" sz="1000" dirty="0" smtClean="0"/>
              <a:t>He who walks uprightly,</a:t>
            </a:r>
            <a:br>
              <a:rPr lang="en-US" sz="1000" dirty="0" smtClean="0"/>
            </a:br>
            <a:r>
              <a:rPr lang="en-US" sz="1000" dirty="0" smtClean="0"/>
              <a:t>    And works righteousness,</a:t>
            </a:r>
            <a:br>
              <a:rPr lang="en-US" sz="1000" dirty="0" smtClean="0"/>
            </a:br>
            <a:r>
              <a:rPr lang="en-US" sz="1000" dirty="0" smtClean="0"/>
              <a:t>    And speaks the truth in his heart;</a:t>
            </a:r>
          </a:p>
          <a:p>
            <a:endParaRPr lang="en-US" sz="1000" dirty="0" smtClean="0"/>
          </a:p>
          <a:p>
            <a:r>
              <a:rPr lang="en-US" sz="1000" dirty="0" smtClean="0">
                <a:hlinkClick r:id="rId3"/>
              </a:rPr>
              <a:t>Ephesians 4:15</a:t>
            </a:r>
            <a:endParaRPr lang="en-US" sz="1000" dirty="0" smtClean="0"/>
          </a:p>
          <a:p>
            <a:r>
              <a:rPr lang="en-US" sz="1000" dirty="0" smtClean="0"/>
              <a:t>but, speaking the </a:t>
            </a:r>
            <a:r>
              <a:rPr lang="en-US" sz="1000" b="1" dirty="0" smtClean="0"/>
              <a:t>truth</a:t>
            </a:r>
            <a:r>
              <a:rPr lang="en-US" sz="1000" dirty="0" smtClean="0"/>
              <a:t> in love, may grow up in all things into Him who is the head—Christ—</a:t>
            </a:r>
          </a:p>
          <a:p>
            <a:endParaRPr lang="en-US" sz="1000" dirty="0" smtClean="0"/>
          </a:p>
          <a:p>
            <a:r>
              <a:rPr lang="en-US" sz="1000" dirty="0" smtClean="0">
                <a:hlinkClick r:id="rId4"/>
              </a:rPr>
              <a:t>Ephesians 4:25</a:t>
            </a:r>
            <a:endParaRPr lang="en-US" sz="1000" dirty="0" smtClean="0"/>
          </a:p>
          <a:p>
            <a:r>
              <a:rPr lang="en-US" sz="1000" dirty="0" smtClean="0"/>
              <a:t>Therefore, putting away lying, “</a:t>
            </a:r>
            <a:r>
              <a:rPr lang="en-US" sz="1000" i="1" dirty="0" smtClean="0"/>
              <a:t>Let</a:t>
            </a:r>
            <a:r>
              <a:rPr lang="en-US" sz="1000" dirty="0" smtClean="0"/>
              <a:t> each one </a:t>
            </a:r>
            <a:r>
              <a:rPr lang="en-US" sz="1000" i="1" dirty="0" smtClean="0"/>
              <a:t>of you</a:t>
            </a:r>
            <a:r>
              <a:rPr lang="en-US" sz="1000" dirty="0" smtClean="0"/>
              <a:t> speak </a:t>
            </a:r>
            <a:r>
              <a:rPr lang="en-US" sz="1000" b="1" dirty="0" smtClean="0"/>
              <a:t>truth</a:t>
            </a:r>
            <a:r>
              <a:rPr lang="en-US" sz="1000" dirty="0" smtClean="0"/>
              <a:t> with his neighbor,” for we are members of one another.</a:t>
            </a:r>
          </a:p>
          <a:p>
            <a:endParaRPr lang="en-US" sz="1000" dirty="0" smtClean="0">
              <a:hlinkClick r:id="rId5"/>
            </a:endParaRPr>
          </a:p>
          <a:p>
            <a:r>
              <a:rPr lang="en-US" sz="1000" dirty="0" smtClean="0">
                <a:hlinkClick r:id="rId5"/>
              </a:rPr>
              <a:t>Ephesians 5:9</a:t>
            </a:r>
            <a:endParaRPr lang="en-US" sz="1000" dirty="0" smtClean="0"/>
          </a:p>
          <a:p>
            <a:r>
              <a:rPr lang="en-US" sz="1000" dirty="0" smtClean="0"/>
              <a:t>(for the fruit of the Spirit </a:t>
            </a:r>
            <a:r>
              <a:rPr lang="en-US" sz="1000" i="1" dirty="0" smtClean="0"/>
              <a:t>is</a:t>
            </a:r>
            <a:r>
              <a:rPr lang="en-US" sz="1000" dirty="0" smtClean="0"/>
              <a:t> in all goodness, righteousness, and </a:t>
            </a:r>
            <a:r>
              <a:rPr lang="en-US" sz="1000" b="1" dirty="0" smtClean="0"/>
              <a:t>truth</a:t>
            </a:r>
            <a:r>
              <a:rPr lang="en-US" sz="1000" dirty="0" smtClean="0"/>
              <a:t>),</a:t>
            </a:r>
          </a:p>
          <a:p>
            <a:endParaRPr lang="en-US" sz="1000" dirty="0" smtClean="0"/>
          </a:p>
          <a:p>
            <a:r>
              <a:rPr lang="en-US" sz="1000" dirty="0" smtClean="0">
                <a:hlinkClick r:id="rId6"/>
              </a:rPr>
              <a:t>1 Corinthians 13:3</a:t>
            </a:r>
            <a:endParaRPr lang="en-US" sz="1000" dirty="0" smtClean="0"/>
          </a:p>
          <a:p>
            <a:r>
              <a:rPr lang="en-US" sz="1000" dirty="0" smtClean="0"/>
              <a:t>And though I bestow all my goods to feed </a:t>
            </a:r>
            <a:r>
              <a:rPr lang="en-US" sz="1000" i="1" dirty="0" smtClean="0"/>
              <a:t>the poor,</a:t>
            </a:r>
            <a:r>
              <a:rPr lang="en-US" sz="1000" dirty="0" smtClean="0"/>
              <a:t> and though I give my body to be burned, but have not </a:t>
            </a:r>
            <a:r>
              <a:rPr lang="en-US" sz="1000" b="1" dirty="0" smtClean="0"/>
              <a:t>love</a:t>
            </a:r>
            <a:r>
              <a:rPr lang="en-US" sz="1000" dirty="0" smtClean="0"/>
              <a:t>, it profits me nothing.</a:t>
            </a:r>
          </a:p>
          <a:p>
            <a:r>
              <a:rPr lang="en-US" sz="1000" dirty="0" smtClean="0">
                <a:hlinkClick r:id="rId7"/>
              </a:rPr>
              <a:t>Ephesians 5:33</a:t>
            </a:r>
            <a:endParaRPr lang="en-US" sz="1000" dirty="0" smtClean="0"/>
          </a:p>
          <a:p>
            <a:r>
              <a:rPr lang="en-US" sz="1000" dirty="0" smtClean="0"/>
              <a:t>Nevertheless let each one of you in particular so </a:t>
            </a:r>
            <a:r>
              <a:rPr lang="en-US" sz="1000" b="1" dirty="0" smtClean="0"/>
              <a:t>love</a:t>
            </a:r>
            <a:r>
              <a:rPr lang="en-US" sz="1000" dirty="0" smtClean="0"/>
              <a:t> his own wife as himself, and let the wife </a:t>
            </a:r>
            <a:r>
              <a:rPr lang="en-US" sz="1000" i="1" dirty="0" smtClean="0"/>
              <a:t>see</a:t>
            </a:r>
            <a:r>
              <a:rPr lang="en-US" sz="1000" dirty="0" smtClean="0"/>
              <a:t> that she respects </a:t>
            </a:r>
            <a:r>
              <a:rPr lang="en-US" sz="1000" i="1" dirty="0" smtClean="0"/>
              <a:t>her</a:t>
            </a:r>
            <a:r>
              <a:rPr lang="en-US" sz="1000" dirty="0" smtClean="0"/>
              <a:t> husband.</a:t>
            </a:r>
          </a:p>
          <a:p>
            <a:r>
              <a:rPr lang="en-US" sz="1000" dirty="0" smtClean="0">
                <a:hlinkClick r:id="rId8"/>
              </a:rPr>
              <a:t>John 13:35</a:t>
            </a:r>
            <a:endParaRPr lang="en-US" sz="1000" dirty="0" smtClean="0"/>
          </a:p>
          <a:p>
            <a:r>
              <a:rPr lang="en-US" sz="1000" dirty="0" smtClean="0"/>
              <a:t>By this all will know that you are My disciples, if you have </a:t>
            </a:r>
            <a:r>
              <a:rPr lang="en-US" sz="1000" b="1" dirty="0" smtClean="0"/>
              <a:t>love</a:t>
            </a:r>
            <a:r>
              <a:rPr lang="en-US" sz="1000" dirty="0" smtClean="0"/>
              <a:t> for one another.”</a:t>
            </a:r>
          </a:p>
          <a:p>
            <a:endParaRPr lang="en-US" sz="1100" dirty="0" smtClean="0"/>
          </a:p>
          <a:p>
            <a:endParaRPr lang="en-US" sz="1100" dirty="0"/>
          </a:p>
        </p:txBody>
      </p:sp>
      <p:sp>
        <p:nvSpPr>
          <p:cNvPr id="4" name="Slide Number Placeholder 3"/>
          <p:cNvSpPr>
            <a:spLocks noGrp="1"/>
          </p:cNvSpPr>
          <p:nvPr>
            <p:ph type="sldNum" sz="quarter" idx="10"/>
          </p:nvPr>
        </p:nvSpPr>
        <p:spPr/>
        <p:txBody>
          <a:bodyPr/>
          <a:lstStyle/>
          <a:p>
            <a:fld id="{CF2D4647-0682-4A9D-B0E3-457BF2905F9B}" type="slidenum">
              <a:rPr lang="en-US" smtClean="0"/>
              <a:t>2</a:t>
            </a:fld>
            <a:endParaRPr lang="en-US"/>
          </a:p>
        </p:txBody>
      </p:sp>
    </p:spTree>
    <p:extLst>
      <p:ext uri="{BB962C8B-B14F-4D97-AF65-F5344CB8AC3E}">
        <p14:creationId xmlns:p14="http://schemas.microsoft.com/office/powerpoint/2010/main" val="1255033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smtClean="0"/>
              <a:t>Judges 16:5 The rulers of the Philistines went to her and said, “See if you can lure him into showing you the secret of his great strength and how we can overpower him so we may tie him up and subdue him. Each one of us will give you eleven hundred shekels</a:t>
            </a:r>
            <a:r>
              <a:rPr lang="en-US" sz="1050" baseline="30000" dirty="0" smtClean="0"/>
              <a:t> </a:t>
            </a:r>
            <a:r>
              <a:rPr lang="en-US" sz="1050" dirty="0" smtClean="0"/>
              <a:t>of silver.”</a:t>
            </a: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hlinkClick r:id="rId3"/>
              </a:rPr>
              <a:t>Philippians </a:t>
            </a:r>
            <a:r>
              <a:rPr lang="en-US" sz="1050" dirty="0" smtClean="0"/>
              <a:t>4:</a:t>
            </a:r>
            <a:r>
              <a:rPr lang="en-US" sz="1050" baseline="30000" dirty="0" smtClean="0"/>
              <a:t>11 </a:t>
            </a:r>
            <a:r>
              <a:rPr lang="en-US" sz="1050" dirty="0" smtClean="0"/>
              <a:t>Not that I speak in regard to need, for I have learned in whatever state I am, to be content: </a:t>
            </a:r>
            <a:r>
              <a:rPr lang="en-US" sz="1050" baseline="30000" dirty="0" smtClean="0"/>
              <a:t>12 </a:t>
            </a:r>
            <a:r>
              <a:rPr lang="en-US" sz="1050" dirty="0" smtClean="0"/>
              <a:t>I know how to be abased, and I know how to abound. </a:t>
            </a:r>
          </a:p>
          <a:p>
            <a:r>
              <a:rPr lang="en-US" sz="1050" dirty="0" smtClean="0">
                <a:hlinkClick r:id="rId4"/>
              </a:rPr>
              <a:t>1 Timothy 6:6</a:t>
            </a:r>
            <a:r>
              <a:rPr lang="en-US" sz="1050" dirty="0" smtClean="0"/>
              <a:t>-8</a:t>
            </a:r>
          </a:p>
          <a:p>
            <a:r>
              <a:rPr lang="en-US" sz="1050" dirty="0" smtClean="0"/>
              <a:t>Now godliness with contentment is great gain. </a:t>
            </a:r>
            <a:r>
              <a:rPr lang="en-US" sz="1050" baseline="30000" dirty="0" smtClean="0"/>
              <a:t>7 </a:t>
            </a:r>
            <a:r>
              <a:rPr lang="en-US" sz="1050" dirty="0" smtClean="0"/>
              <a:t>For we brought nothing into </a:t>
            </a:r>
            <a:r>
              <a:rPr lang="en-US" sz="1050" i="1" dirty="0" smtClean="0"/>
              <a:t>this</a:t>
            </a:r>
            <a:r>
              <a:rPr lang="en-US" sz="1050" dirty="0" smtClean="0"/>
              <a:t> world, </a:t>
            </a:r>
            <a:r>
              <a:rPr lang="en-US" sz="1050" i="1" dirty="0" smtClean="0"/>
              <a:t>and it is</a:t>
            </a:r>
            <a:r>
              <a:rPr lang="en-US" sz="1050" dirty="0" smtClean="0"/>
              <a:t> certain</a:t>
            </a:r>
            <a:r>
              <a:rPr lang="en-US" sz="1050" baseline="30000" dirty="0" smtClean="0"/>
              <a:t>[</a:t>
            </a:r>
            <a:r>
              <a:rPr lang="en-US" sz="1050" baseline="30000" dirty="0" smtClean="0">
                <a:hlinkClick r:id="rId5" tooltip="See footnote c"/>
              </a:rPr>
              <a:t>c</a:t>
            </a:r>
            <a:r>
              <a:rPr lang="en-US" sz="1050" baseline="30000" dirty="0" smtClean="0"/>
              <a:t>]</a:t>
            </a:r>
            <a:r>
              <a:rPr lang="en-US" sz="1050" dirty="0" smtClean="0"/>
              <a:t> we can carry nothing out. </a:t>
            </a:r>
            <a:r>
              <a:rPr lang="en-US" sz="1050" baseline="30000" dirty="0" smtClean="0"/>
              <a:t>8 </a:t>
            </a:r>
            <a:r>
              <a:rPr lang="en-US" sz="1050" dirty="0" smtClean="0"/>
              <a:t>And having food and clothing, with these we shall be content</a:t>
            </a:r>
          </a:p>
          <a:p>
            <a:r>
              <a:rPr lang="en-US" sz="1050" dirty="0" smtClean="0">
                <a:hlinkClick r:id="rId6"/>
              </a:rPr>
              <a:t>Proverbs 30:8</a:t>
            </a:r>
            <a:endParaRPr lang="en-US" sz="1050" dirty="0" smtClean="0"/>
          </a:p>
          <a:p>
            <a:r>
              <a:rPr lang="en-US" sz="1050" dirty="0" smtClean="0"/>
              <a:t>Remove falsehood and lies far from me; Give me neither poverty nor </a:t>
            </a:r>
            <a:r>
              <a:rPr lang="en-US" sz="1050" b="1" dirty="0" smtClean="0"/>
              <a:t>riches</a:t>
            </a:r>
            <a:r>
              <a:rPr lang="en-US" sz="1050" dirty="0" smtClean="0"/>
              <a:t>— Feed me with the food allotted to 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50" dirty="0" smtClean="0">
              <a:hlinkClick r:id="rId3"/>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hlinkClick r:id="rId3"/>
              </a:rPr>
              <a:t>Matthew 6:19-21</a:t>
            </a:r>
            <a:r>
              <a:rPr lang="en-US" sz="1050" dirty="0" smtClean="0"/>
              <a:t> </a:t>
            </a:r>
            <a:br>
              <a:rPr lang="en-US" sz="1050" dirty="0" smtClean="0"/>
            </a:br>
            <a:r>
              <a:rPr lang="en-US" sz="1050" dirty="0" smtClean="0"/>
              <a:t>Do not lay up for yourselves </a:t>
            </a:r>
            <a:r>
              <a:rPr lang="en-US" sz="1050" b="1" dirty="0" smtClean="0"/>
              <a:t>treasures</a:t>
            </a:r>
            <a:r>
              <a:rPr lang="en-US" sz="1050" dirty="0" smtClean="0"/>
              <a:t> on earth, where moth and rust destroy and where thieves break in and steal; but lay up for yourselves </a:t>
            </a:r>
            <a:r>
              <a:rPr lang="en-US" sz="1050" b="1" dirty="0" smtClean="0"/>
              <a:t>treasures</a:t>
            </a:r>
            <a:r>
              <a:rPr lang="en-US" sz="1050" dirty="0" smtClean="0"/>
              <a:t> in heaven, where neither moth nor rust destroys and where thieves do not break in and steal. For where your treasure is, there your heart will be also. </a:t>
            </a:r>
          </a:p>
          <a:p>
            <a:endParaRPr lang="en-US" sz="1050" dirty="0" smtClean="0"/>
          </a:p>
          <a:p>
            <a:r>
              <a:rPr lang="en-US" dirty="0" smtClean="0">
                <a:hlinkClick r:id="rId7"/>
              </a:rPr>
              <a:t>Mark 4:19</a:t>
            </a:r>
            <a:endParaRPr lang="en-US" dirty="0" smtClean="0"/>
          </a:p>
          <a:p>
            <a:r>
              <a:rPr lang="en-US" dirty="0" smtClean="0"/>
              <a:t>and the cares of this world, the deceitfulness of </a:t>
            </a:r>
            <a:r>
              <a:rPr lang="en-US" b="1" dirty="0" smtClean="0"/>
              <a:t>riches</a:t>
            </a:r>
            <a:r>
              <a:rPr lang="en-US" dirty="0" smtClean="0"/>
              <a:t>, and the desires for other things entering in choke the word, and it becomes unfruitful.</a:t>
            </a:r>
          </a:p>
          <a:p>
            <a:r>
              <a:rPr lang="en-US" dirty="0" smtClean="0">
                <a:hlinkClick r:id="rId8"/>
              </a:rPr>
              <a:t>Luke 18:24</a:t>
            </a:r>
            <a:endParaRPr lang="en-US" dirty="0" smtClean="0"/>
          </a:p>
          <a:p>
            <a:r>
              <a:rPr lang="en-US" dirty="0" smtClean="0"/>
              <a:t>And when Jesus saw that he became very sorrowful, He said, “How hard it is for those who have </a:t>
            </a:r>
            <a:r>
              <a:rPr lang="en-US" b="1" dirty="0" smtClean="0"/>
              <a:t>riches</a:t>
            </a:r>
            <a:r>
              <a:rPr lang="en-US" dirty="0" smtClean="0"/>
              <a:t> to enter the kingdom of God!</a:t>
            </a:r>
          </a:p>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t>3</a:t>
            </a:fld>
            <a:endParaRPr lang="en-US"/>
          </a:p>
        </p:txBody>
      </p:sp>
    </p:spTree>
    <p:extLst>
      <p:ext uri="{BB962C8B-B14F-4D97-AF65-F5344CB8AC3E}">
        <p14:creationId xmlns:p14="http://schemas.microsoft.com/office/powerpoint/2010/main" val="125503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Philippians 4:5</a:t>
            </a:r>
            <a:endParaRPr lang="en-US" dirty="0" smtClean="0"/>
          </a:p>
          <a:p>
            <a:r>
              <a:rPr lang="en-US" dirty="0" smtClean="0"/>
              <a:t>Let your </a:t>
            </a:r>
            <a:r>
              <a:rPr lang="en-US" b="1" dirty="0" smtClean="0"/>
              <a:t>gentle</a:t>
            </a:r>
            <a:r>
              <a:rPr lang="en-US" dirty="0" smtClean="0"/>
              <a:t>ness be known to all men. The Lord </a:t>
            </a:r>
            <a:r>
              <a:rPr lang="en-US" i="1" dirty="0" smtClean="0"/>
              <a:t>is</a:t>
            </a:r>
            <a:r>
              <a:rPr lang="en-US" dirty="0" smtClean="0"/>
              <a:t> at hand.</a:t>
            </a:r>
          </a:p>
          <a:p>
            <a:r>
              <a:rPr lang="en-US" dirty="0" smtClean="0">
                <a:hlinkClick r:id="rId4"/>
              </a:rPr>
              <a:t>1 Timothy 6:11</a:t>
            </a:r>
            <a:endParaRPr lang="en-US" dirty="0" smtClean="0"/>
          </a:p>
          <a:p>
            <a:r>
              <a:rPr lang="en-US" dirty="0" smtClean="0"/>
              <a:t>But you, O man of God, flee these things and pursue righteousness, godliness, faith, love, patience, </a:t>
            </a:r>
            <a:r>
              <a:rPr lang="en-US" b="1" dirty="0" smtClean="0"/>
              <a:t>gentle</a:t>
            </a:r>
            <a:r>
              <a:rPr lang="en-US" dirty="0" smtClean="0"/>
              <a:t>ness.</a:t>
            </a:r>
          </a:p>
          <a:p>
            <a:r>
              <a:rPr lang="en-US" dirty="0" smtClean="0">
                <a:hlinkClick r:id="rId5"/>
              </a:rPr>
              <a:t>2 Timothy 2:24</a:t>
            </a:r>
            <a:endParaRPr lang="en-US" dirty="0" smtClean="0"/>
          </a:p>
          <a:p>
            <a:r>
              <a:rPr lang="en-US" dirty="0" smtClean="0"/>
              <a:t>And a servant of the Lord must not quarrel but be </a:t>
            </a:r>
            <a:r>
              <a:rPr lang="en-US" b="1" dirty="0" smtClean="0"/>
              <a:t>gentle</a:t>
            </a:r>
            <a:r>
              <a:rPr lang="en-US" dirty="0" smtClean="0"/>
              <a:t> to all, able to teach, patient,</a:t>
            </a:r>
          </a:p>
          <a:p>
            <a:endParaRPr lang="en-US" dirty="0" smtClean="0"/>
          </a:p>
          <a:p>
            <a:r>
              <a:rPr lang="en-US" dirty="0" smtClean="0">
                <a:hlinkClick r:id="rId6"/>
              </a:rPr>
              <a:t>Romans 12:10</a:t>
            </a:r>
            <a:endParaRPr lang="en-US" dirty="0" smtClean="0"/>
          </a:p>
          <a:p>
            <a:r>
              <a:rPr lang="en-US" b="1" i="1" dirty="0" smtClean="0"/>
              <a:t>Be</a:t>
            </a:r>
            <a:r>
              <a:rPr lang="en-US" dirty="0" smtClean="0"/>
              <a:t> </a:t>
            </a:r>
            <a:r>
              <a:rPr lang="en-US" b="1" dirty="0" smtClean="0"/>
              <a:t>kind</a:t>
            </a:r>
            <a:r>
              <a:rPr lang="en-US" dirty="0" smtClean="0"/>
              <a:t>ly affectionate to one another with brotherly love, in honor giving preference to one another;</a:t>
            </a:r>
          </a:p>
          <a:p>
            <a:r>
              <a:rPr lang="en-US" dirty="0" smtClean="0">
                <a:hlinkClick r:id="rId7"/>
              </a:rPr>
              <a:t>Colossians 3:12</a:t>
            </a:r>
            <a:endParaRPr lang="en-US" dirty="0" smtClean="0"/>
          </a:p>
          <a:p>
            <a:r>
              <a:rPr lang="en-US" dirty="0" smtClean="0"/>
              <a:t>Therefore, as </a:t>
            </a:r>
            <a:r>
              <a:rPr lang="en-US" i="1" dirty="0" smtClean="0"/>
              <a:t>the</a:t>
            </a:r>
            <a:r>
              <a:rPr lang="en-US" dirty="0" smtClean="0"/>
              <a:t> elect of God, holy and </a:t>
            </a:r>
            <a:r>
              <a:rPr lang="en-US" b="1" dirty="0" smtClean="0"/>
              <a:t>be</a:t>
            </a:r>
            <a:r>
              <a:rPr lang="en-US" dirty="0" smtClean="0"/>
              <a:t>loved, put on tender mercies, </a:t>
            </a:r>
            <a:r>
              <a:rPr lang="en-US" b="1" dirty="0" smtClean="0"/>
              <a:t>kind</a:t>
            </a:r>
            <a:r>
              <a:rPr lang="en-US" dirty="0" smtClean="0"/>
              <a:t>ness, humility, meekness, longsuffering;</a:t>
            </a:r>
          </a:p>
          <a:p>
            <a:r>
              <a:rPr lang="en-US" dirty="0" smtClean="0">
                <a:hlinkClick r:id="rId8"/>
              </a:rPr>
              <a:t>Proverbs 31:26</a:t>
            </a:r>
            <a:endParaRPr lang="en-US" dirty="0" smtClean="0"/>
          </a:p>
          <a:p>
            <a:r>
              <a:rPr lang="en-US" dirty="0" smtClean="0"/>
              <a:t>She opens her mouth with wisdom, And on her tongue </a:t>
            </a:r>
            <a:r>
              <a:rPr lang="en-US" i="1" dirty="0" smtClean="0"/>
              <a:t>is</a:t>
            </a:r>
            <a:r>
              <a:rPr lang="en-US" dirty="0" smtClean="0"/>
              <a:t> the </a:t>
            </a:r>
            <a:r>
              <a:rPr lang="en-US" b="1" dirty="0" smtClean="0"/>
              <a:t>law</a:t>
            </a:r>
            <a:r>
              <a:rPr lang="en-US" dirty="0" smtClean="0"/>
              <a:t> of </a:t>
            </a:r>
            <a:r>
              <a:rPr lang="en-US" b="1" dirty="0" smtClean="0"/>
              <a:t>kindness</a:t>
            </a:r>
            <a:r>
              <a:rPr lang="en-US" dirty="0" smtClean="0"/>
              <a: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t>4</a:t>
            </a:fld>
            <a:endParaRPr lang="en-US"/>
          </a:p>
        </p:txBody>
      </p:sp>
    </p:spTree>
    <p:extLst>
      <p:ext uri="{BB962C8B-B14F-4D97-AF65-F5344CB8AC3E}">
        <p14:creationId xmlns:p14="http://schemas.microsoft.com/office/powerpoint/2010/main" val="1255033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Proverbs 21:9</a:t>
            </a:r>
          </a:p>
          <a:p>
            <a:r>
              <a:rPr lang="en-US" baseline="30000" dirty="0" smtClean="0"/>
              <a:t>9 </a:t>
            </a:r>
            <a:r>
              <a:rPr lang="en-US" dirty="0" smtClean="0"/>
              <a:t>Better to dwell in a corner of a housetop,</a:t>
            </a:r>
            <a:br>
              <a:rPr lang="en-US" dirty="0" smtClean="0"/>
            </a:br>
            <a:r>
              <a:rPr lang="en-US" dirty="0" smtClean="0"/>
              <a:t>Than in a house shared with a contentious woman.</a:t>
            </a:r>
          </a:p>
          <a:p>
            <a:r>
              <a:rPr lang="en-US" b="1" dirty="0" smtClean="0"/>
              <a:t>Galatians 5:19-21</a:t>
            </a:r>
          </a:p>
          <a:p>
            <a:r>
              <a:rPr lang="en-US" baseline="30000" dirty="0" smtClean="0"/>
              <a:t>19 </a:t>
            </a:r>
            <a:r>
              <a:rPr lang="en-US" dirty="0" smtClean="0"/>
              <a:t>Now the works of the flesh are evident, which are: adultery,</a:t>
            </a:r>
            <a:r>
              <a:rPr lang="en-US" baseline="30000" dirty="0" smtClean="0"/>
              <a:t>[</a:t>
            </a:r>
            <a:r>
              <a:rPr lang="en-US" baseline="30000" dirty="0" smtClean="0">
                <a:hlinkClick r:id="rId3" tooltip="See footnote a"/>
              </a:rPr>
              <a:t>a</a:t>
            </a:r>
            <a:r>
              <a:rPr lang="en-US" baseline="30000" dirty="0" smtClean="0"/>
              <a:t>]</a:t>
            </a:r>
            <a:r>
              <a:rPr lang="en-US" dirty="0" smtClean="0"/>
              <a:t> fornication, uncleanness, lewdness, </a:t>
            </a:r>
            <a:r>
              <a:rPr lang="en-US" baseline="30000" dirty="0" smtClean="0"/>
              <a:t>20 </a:t>
            </a:r>
            <a:r>
              <a:rPr lang="en-US" dirty="0" smtClean="0"/>
              <a:t>idolatry, sorcery, hatred, contentions, jealousies, outbursts of wrath, selfish ambitions, dissensions, heresies, </a:t>
            </a:r>
            <a:r>
              <a:rPr lang="en-US" baseline="30000" dirty="0" smtClean="0"/>
              <a:t>21 </a:t>
            </a:r>
            <a:r>
              <a:rPr lang="en-US" dirty="0" smtClean="0"/>
              <a:t>envy, murders,</a:t>
            </a:r>
            <a:r>
              <a:rPr lang="en-US" baseline="30000" dirty="0" smtClean="0"/>
              <a:t>[</a:t>
            </a:r>
            <a:r>
              <a:rPr lang="en-US" baseline="30000" dirty="0" smtClean="0">
                <a:hlinkClick r:id="rId4" tooltip="See footnote b"/>
              </a:rPr>
              <a:t>b</a:t>
            </a:r>
            <a:r>
              <a:rPr lang="en-US" baseline="30000" dirty="0" smtClean="0"/>
              <a:t>]</a:t>
            </a:r>
            <a:r>
              <a:rPr lang="en-US" dirty="0" smtClean="0"/>
              <a:t> drunkenness, revelries, and the like; of which I tell you beforehand, just as I also told </a:t>
            </a:r>
            <a:r>
              <a:rPr lang="en-US" i="1" dirty="0" smtClean="0"/>
              <a:t>you</a:t>
            </a:r>
            <a:r>
              <a:rPr lang="en-US" dirty="0" smtClean="0"/>
              <a:t> in time past, that those who practice such things will not inherit the kingdom of God.</a:t>
            </a:r>
          </a:p>
          <a:p>
            <a:r>
              <a:rPr lang="en-US" b="1" dirty="0" smtClean="0"/>
              <a:t>Matthew 5:37</a:t>
            </a:r>
          </a:p>
          <a:p>
            <a:r>
              <a:rPr lang="en-US" baseline="30000" dirty="0" smtClean="0"/>
              <a:t>37 </a:t>
            </a:r>
            <a:r>
              <a:rPr lang="en-US" dirty="0" smtClean="0"/>
              <a:t>But let your ‘Yes’ be ‘Yes,’ and your ‘No,’ ‘No.’ For whatever is more than these is from the evil one.</a:t>
            </a:r>
          </a:p>
          <a:p>
            <a:r>
              <a:rPr lang="en-US" b="1" dirty="0" smtClean="0"/>
              <a:t>Matthew 7:15-16</a:t>
            </a:r>
          </a:p>
          <a:p>
            <a:r>
              <a:rPr lang="en-US" baseline="30000" dirty="0" smtClean="0"/>
              <a:t>15 </a:t>
            </a:r>
            <a:r>
              <a:rPr lang="en-US" dirty="0" smtClean="0"/>
              <a:t>“Beware of false prophets, who come to you in sheep’s clothing, but inwardly they are ravenous wolves. </a:t>
            </a:r>
            <a:r>
              <a:rPr lang="en-US" baseline="30000" dirty="0" smtClean="0"/>
              <a:t>16 </a:t>
            </a:r>
            <a:r>
              <a:rPr lang="en-US" dirty="0" smtClean="0"/>
              <a:t>You will know them by their fruits. </a:t>
            </a:r>
          </a:p>
          <a:p>
            <a:r>
              <a:rPr lang="en-US" b="1" dirty="0" smtClean="0"/>
              <a:t>1 Timothy 4:1</a:t>
            </a:r>
          </a:p>
          <a:p>
            <a:r>
              <a:rPr lang="en-US" dirty="0" smtClean="0"/>
              <a:t>4 Now the Spirit expressly says that in latter times some will depart from the faith, giving heed to deceiving spirits and doctrines of demons,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t>5</a:t>
            </a:fld>
            <a:endParaRPr lang="en-US"/>
          </a:p>
        </p:txBody>
      </p:sp>
    </p:spTree>
    <p:extLst>
      <p:ext uri="{BB962C8B-B14F-4D97-AF65-F5344CB8AC3E}">
        <p14:creationId xmlns:p14="http://schemas.microsoft.com/office/powerpoint/2010/main" val="1255033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Proverbs 21:9</a:t>
            </a:r>
          </a:p>
          <a:p>
            <a:r>
              <a:rPr lang="en-US" baseline="30000" dirty="0" smtClean="0"/>
              <a:t>9 </a:t>
            </a:r>
            <a:r>
              <a:rPr lang="en-US" dirty="0" smtClean="0"/>
              <a:t>Better to dwell in a corner of a housetop,</a:t>
            </a:r>
            <a:br>
              <a:rPr lang="en-US" dirty="0" smtClean="0"/>
            </a:br>
            <a:r>
              <a:rPr lang="en-US" dirty="0" smtClean="0"/>
              <a:t>Than in a house shared with a contentious woman.</a:t>
            </a:r>
          </a:p>
          <a:p>
            <a:r>
              <a:rPr lang="en-US" b="1" dirty="0" smtClean="0"/>
              <a:t>Galatians 5:19-21</a:t>
            </a:r>
          </a:p>
          <a:p>
            <a:r>
              <a:rPr lang="en-US" baseline="30000" dirty="0" smtClean="0"/>
              <a:t>19 </a:t>
            </a:r>
            <a:r>
              <a:rPr lang="en-US" dirty="0" smtClean="0"/>
              <a:t>Now the works of the flesh are evident, which are: adultery,</a:t>
            </a:r>
            <a:r>
              <a:rPr lang="en-US" baseline="30000" dirty="0" smtClean="0"/>
              <a:t>[</a:t>
            </a:r>
            <a:r>
              <a:rPr lang="en-US" baseline="30000" dirty="0" smtClean="0">
                <a:hlinkClick r:id="rId3" tooltip="See footnote a"/>
              </a:rPr>
              <a:t>a</a:t>
            </a:r>
            <a:r>
              <a:rPr lang="en-US" baseline="30000" dirty="0" smtClean="0"/>
              <a:t>]</a:t>
            </a:r>
            <a:r>
              <a:rPr lang="en-US" dirty="0" smtClean="0"/>
              <a:t> fornication, uncleanness, lewdness, </a:t>
            </a:r>
            <a:r>
              <a:rPr lang="en-US" baseline="30000" dirty="0" smtClean="0"/>
              <a:t>20 </a:t>
            </a:r>
            <a:r>
              <a:rPr lang="en-US" dirty="0" smtClean="0"/>
              <a:t>idolatry, sorcery, hatred, contentions, jealousies, outbursts of wrath, selfish ambitions, dissensions, heresies, </a:t>
            </a:r>
            <a:r>
              <a:rPr lang="en-US" baseline="30000" dirty="0" smtClean="0"/>
              <a:t>21 </a:t>
            </a:r>
            <a:r>
              <a:rPr lang="en-US" dirty="0" smtClean="0"/>
              <a:t>envy, murders,</a:t>
            </a:r>
            <a:r>
              <a:rPr lang="en-US" baseline="30000" dirty="0" smtClean="0"/>
              <a:t>[</a:t>
            </a:r>
            <a:r>
              <a:rPr lang="en-US" baseline="30000" dirty="0" smtClean="0">
                <a:hlinkClick r:id="rId4" tooltip="See footnote b"/>
              </a:rPr>
              <a:t>b</a:t>
            </a:r>
            <a:r>
              <a:rPr lang="en-US" baseline="30000" dirty="0" smtClean="0"/>
              <a:t>]</a:t>
            </a:r>
            <a:r>
              <a:rPr lang="en-US" dirty="0" smtClean="0"/>
              <a:t> drunkenness, revelries, and the like; of which I tell you beforehand, just as I also told </a:t>
            </a:r>
            <a:r>
              <a:rPr lang="en-US" i="1" dirty="0" smtClean="0"/>
              <a:t>you</a:t>
            </a:r>
            <a:r>
              <a:rPr lang="en-US" dirty="0" smtClean="0"/>
              <a:t> in time past, that those who practice such things will not inherit the kingdom of God.</a:t>
            </a:r>
          </a:p>
          <a:p>
            <a:r>
              <a:rPr lang="en-US" b="1" dirty="0" smtClean="0"/>
              <a:t>Matthew 5:37</a:t>
            </a:r>
          </a:p>
          <a:p>
            <a:r>
              <a:rPr lang="en-US" baseline="30000" dirty="0" smtClean="0"/>
              <a:t>37 </a:t>
            </a:r>
            <a:r>
              <a:rPr lang="en-US" dirty="0" smtClean="0"/>
              <a:t>But let your ‘Yes’ be ‘Yes,’ and your ‘No,’ ‘No.’ For whatever is more than these is from the evil one.</a:t>
            </a:r>
          </a:p>
          <a:p>
            <a:r>
              <a:rPr lang="en-US" b="1" dirty="0" smtClean="0"/>
              <a:t>Matthew 7:15-16</a:t>
            </a:r>
          </a:p>
          <a:p>
            <a:r>
              <a:rPr lang="en-US" baseline="30000" dirty="0" smtClean="0"/>
              <a:t>15 </a:t>
            </a:r>
            <a:r>
              <a:rPr lang="en-US" dirty="0" smtClean="0"/>
              <a:t>“Beware of false prophets, who come to you in sheep’s clothing, but inwardly they are ravenous wolves. </a:t>
            </a:r>
            <a:r>
              <a:rPr lang="en-US" baseline="30000" dirty="0" smtClean="0"/>
              <a:t>16 </a:t>
            </a:r>
            <a:r>
              <a:rPr lang="en-US" dirty="0" smtClean="0"/>
              <a:t>You will know them by their fruits. </a:t>
            </a:r>
          </a:p>
          <a:p>
            <a:r>
              <a:rPr lang="en-US" b="1" dirty="0" smtClean="0"/>
              <a:t>1 </a:t>
            </a:r>
            <a:r>
              <a:rPr lang="en-US" b="1" smtClean="0"/>
              <a:t>Timothy 4:1</a:t>
            </a:r>
          </a:p>
          <a:p>
            <a:r>
              <a:rPr lang="en-US" smtClean="0"/>
              <a:t>4</a:t>
            </a:r>
            <a:r>
              <a:rPr lang="en-US" dirty="0" smtClean="0"/>
              <a:t> Now the Spirit expressly says that in latter times some will depart from the faith, giving heed to deceiving spirits and doctrines of demons,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t>6</a:t>
            </a:fld>
            <a:endParaRPr lang="en-US"/>
          </a:p>
        </p:txBody>
      </p:sp>
    </p:spTree>
    <p:extLst>
      <p:ext uri="{BB962C8B-B14F-4D97-AF65-F5344CB8AC3E}">
        <p14:creationId xmlns:p14="http://schemas.microsoft.com/office/powerpoint/2010/main" val="12550330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892" y="-228600"/>
            <a:ext cx="9170891" cy="7086597"/>
          </a:xfrm>
          <a:prstGeom prst="rect">
            <a:avLst/>
          </a:prstGeom>
        </p:spPr>
      </p:pic>
    </p:spTree>
    <p:extLst>
      <p:ext uri="{BB962C8B-B14F-4D97-AF65-F5344CB8AC3E}">
        <p14:creationId xmlns:p14="http://schemas.microsoft.com/office/powerpoint/2010/main" val="35107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8688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60959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7" cy="7065816"/>
          </a:xfrm>
          <a:prstGeom prst="rect">
            <a:avLst/>
          </a:prstGeom>
        </p:spPr>
      </p:pic>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3523437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837343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12/11/2014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417064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12/11/2014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224732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12/11/2014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64161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12/11/2014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53291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12/11/2014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190993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12/11/2014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3103302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5136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19800" y="1295400"/>
            <a:ext cx="3048000" cy="16764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solidFill>
                  <a:schemeClr val="bg1"/>
                </a:solidFill>
                <a:latin typeface="Castellar" panose="020A0402060406010301" pitchFamily="18" charset="0"/>
              </a:rPr>
              <a:t>Bad Girls of the Bible</a:t>
            </a:r>
            <a:endParaRPr lang="en-US" sz="3200" dirty="0">
              <a:solidFill>
                <a:schemeClr val="bg1"/>
              </a:solidFill>
              <a:latin typeface="Castellar" panose="020A0402060406010301" pitchFamily="18" charset="0"/>
            </a:endParaRPr>
          </a:p>
        </p:txBody>
      </p:sp>
      <p:sp>
        <p:nvSpPr>
          <p:cNvPr id="5" name="Subtitle 2"/>
          <p:cNvSpPr txBox="1">
            <a:spLocks/>
          </p:cNvSpPr>
          <p:nvPr/>
        </p:nvSpPr>
        <p:spPr>
          <a:xfrm>
            <a:off x="6048375" y="3505200"/>
            <a:ext cx="2990850" cy="1752600"/>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dirty="0" smtClean="0">
                <a:solidFill>
                  <a:schemeClr val="bg1">
                    <a:lumMod val="95000"/>
                  </a:schemeClr>
                </a:solidFill>
                <a:latin typeface="Copperplate Gothic Bold" panose="020E0705020206020404" pitchFamily="34" charset="0"/>
              </a:rPr>
              <a:t>Delilah:</a:t>
            </a:r>
          </a:p>
          <a:p>
            <a:pPr marL="0" indent="0" algn="ctr">
              <a:buNone/>
            </a:pPr>
            <a:r>
              <a:rPr lang="en-US" dirty="0" smtClean="0">
                <a:solidFill>
                  <a:schemeClr val="bg1">
                    <a:lumMod val="95000"/>
                  </a:schemeClr>
                </a:solidFill>
                <a:latin typeface="Copperplate Gothic Bold" panose="020E0705020206020404" pitchFamily="34" charset="0"/>
              </a:rPr>
              <a:t>The Deceitful Darling</a:t>
            </a:r>
            <a:endParaRPr lang="en-US" dirty="0">
              <a:solidFill>
                <a:schemeClr val="bg1">
                  <a:lumMod val="95000"/>
                </a:schemeClr>
              </a:solidFill>
              <a:latin typeface="Copperplate Gothic Bold" panose="020E0705020206020404" pitchFamily="34" charset="0"/>
            </a:endParaRPr>
          </a:p>
        </p:txBody>
      </p:sp>
      <p:sp>
        <p:nvSpPr>
          <p:cNvPr id="2" name="TextBox 1"/>
          <p:cNvSpPr txBox="1"/>
          <p:nvPr/>
        </p:nvSpPr>
        <p:spPr>
          <a:xfrm>
            <a:off x="4384431" y="6019800"/>
            <a:ext cx="4038600" cy="461665"/>
          </a:xfrm>
          <a:prstGeom prst="rect">
            <a:avLst/>
          </a:prstGeom>
          <a:noFill/>
        </p:spPr>
        <p:txBody>
          <a:bodyPr wrap="square" rtlCol="0">
            <a:spAutoFit/>
          </a:bodyPr>
          <a:lstStyle/>
          <a:p>
            <a:pPr algn="r"/>
            <a:r>
              <a:rPr lang="en-US" sz="2400" dirty="0" smtClean="0">
                <a:solidFill>
                  <a:schemeClr val="bg1">
                    <a:lumMod val="75000"/>
                  </a:schemeClr>
                </a:solidFill>
                <a:latin typeface="Goudy Old Style" panose="02020502050305020303" pitchFamily="18" charset="0"/>
              </a:rPr>
              <a:t>Judges 16</a:t>
            </a:r>
            <a:endParaRPr lang="en-US" sz="2400" dirty="0">
              <a:solidFill>
                <a:schemeClr val="bg1">
                  <a:lumMod val="75000"/>
                </a:schemeClr>
              </a:solidFill>
              <a:latin typeface="Goudy Old Style" panose="02020502050305020303" pitchFamily="18" charset="0"/>
            </a:endParaRPr>
          </a:p>
        </p:txBody>
      </p:sp>
    </p:spTree>
    <p:extLst>
      <p:ext uri="{BB962C8B-B14F-4D97-AF65-F5344CB8AC3E}">
        <p14:creationId xmlns:p14="http://schemas.microsoft.com/office/powerpoint/2010/main" val="3132110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152400"/>
            <a:ext cx="7010400" cy="1077218"/>
          </a:xfrm>
          <a:prstGeom prst="rect">
            <a:avLst/>
          </a:prstGeom>
        </p:spPr>
        <p:txBody>
          <a:bodyPr wrap="square">
            <a:spAutoFit/>
          </a:bodyPr>
          <a:lstStyle/>
          <a:p>
            <a:pPr algn="ctr"/>
            <a:r>
              <a:rPr lang="en-US" sz="3200" dirty="0" smtClean="0">
                <a:solidFill>
                  <a:schemeClr val="bg1">
                    <a:lumMod val="85000"/>
                  </a:schemeClr>
                </a:solidFill>
                <a:latin typeface="Copperplate Gothic Bold" panose="020E0705020206020404" pitchFamily="34" charset="0"/>
              </a:rPr>
              <a:t>Four Ways Love for Delilah Destroyed Samson</a:t>
            </a:r>
            <a:endParaRPr lang="en-US" sz="3200" dirty="0">
              <a:solidFill>
                <a:schemeClr val="bg1">
                  <a:lumMod val="85000"/>
                </a:schemeClr>
              </a:solidFill>
            </a:endParaRPr>
          </a:p>
        </p:txBody>
      </p:sp>
      <p:sp>
        <p:nvSpPr>
          <p:cNvPr id="5" name="TextBox 4"/>
          <p:cNvSpPr txBox="1"/>
          <p:nvPr/>
        </p:nvSpPr>
        <p:spPr>
          <a:xfrm>
            <a:off x="685800" y="1676400"/>
            <a:ext cx="7848600" cy="4376583"/>
          </a:xfrm>
          <a:prstGeom prst="rect">
            <a:avLst/>
          </a:prstGeom>
          <a:noFill/>
        </p:spPr>
        <p:txBody>
          <a:bodyPr wrap="square" rtlCol="0">
            <a:spAutoFit/>
          </a:bodyPr>
          <a:lstStyle/>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She didn’t love him as much as he loved her, or as much as she pretended to love him (Judges 16:4)</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God calls us to be honest in our relationships </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Psalm 15	</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Ephesians 4:15, 25</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Ephesians  5:9</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God calls us to love as a verb, not a noun</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I Corinthians 13:1-3</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Ephesians 5:25-33</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John 13:35</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75230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152400"/>
            <a:ext cx="7010400" cy="1077218"/>
          </a:xfrm>
          <a:prstGeom prst="rect">
            <a:avLst/>
          </a:prstGeom>
        </p:spPr>
        <p:txBody>
          <a:bodyPr wrap="square">
            <a:spAutoFit/>
          </a:bodyPr>
          <a:lstStyle/>
          <a:p>
            <a:pPr algn="ctr"/>
            <a:r>
              <a:rPr lang="en-US" sz="3200" dirty="0" smtClean="0">
                <a:solidFill>
                  <a:schemeClr val="bg1">
                    <a:lumMod val="85000"/>
                  </a:schemeClr>
                </a:solidFill>
                <a:latin typeface="Copperplate Gothic Bold" panose="020E0705020206020404" pitchFamily="34" charset="0"/>
              </a:rPr>
              <a:t>Four Ways Love for Delilah Destroyed Samson</a:t>
            </a:r>
            <a:endParaRPr lang="en-US" sz="3200" dirty="0">
              <a:solidFill>
                <a:schemeClr val="bg1">
                  <a:lumMod val="85000"/>
                </a:schemeClr>
              </a:solidFill>
            </a:endParaRPr>
          </a:p>
        </p:txBody>
      </p:sp>
      <p:sp>
        <p:nvSpPr>
          <p:cNvPr id="5" name="TextBox 4"/>
          <p:cNvSpPr txBox="1"/>
          <p:nvPr/>
        </p:nvSpPr>
        <p:spPr>
          <a:xfrm>
            <a:off x="685800" y="1676400"/>
            <a:ext cx="7848600" cy="4745915"/>
          </a:xfrm>
          <a:prstGeom prst="rect">
            <a:avLst/>
          </a:prstGeom>
          <a:noFill/>
        </p:spPr>
        <p:txBody>
          <a:bodyPr wrap="square" rtlCol="0">
            <a:spAutoFit/>
          </a:bodyPr>
          <a:lstStyle/>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She was greedy, and put more importance on material things than their relationship (Judges 16:5)</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God calls us to be content with our situations</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Philippians 4:11-12</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I Timothy 6:6-8</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Proverbs 30:8</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God warns us of the danger of getting caught up pursuing riches</a:t>
            </a:r>
          </a:p>
          <a:p>
            <a:pPr marL="1600200" lvl="3" indent="-228600">
              <a:spcBef>
                <a:spcPct val="20000"/>
              </a:spcBef>
              <a:buFont typeface="Arial" panose="020B0604020202020204" pitchFamily="34" charset="0"/>
              <a:buChar char="•"/>
            </a:pPr>
            <a:r>
              <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Matthew 6:19-21</a:t>
            </a:r>
          </a:p>
          <a:p>
            <a:pPr marL="1600200" lvl="3" indent="-228600">
              <a:spcBef>
                <a:spcPct val="20000"/>
              </a:spcBef>
              <a:buFont typeface="Arial" panose="020B0604020202020204" pitchFamily="34" charset="0"/>
              <a:buChar char="•"/>
            </a:pPr>
            <a:r>
              <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Mark </a:t>
            </a: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4:19</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Luke 18:24</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25035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152400"/>
            <a:ext cx="7010400" cy="1077218"/>
          </a:xfrm>
          <a:prstGeom prst="rect">
            <a:avLst/>
          </a:prstGeom>
        </p:spPr>
        <p:txBody>
          <a:bodyPr wrap="square">
            <a:spAutoFit/>
          </a:bodyPr>
          <a:lstStyle/>
          <a:p>
            <a:pPr algn="ctr"/>
            <a:r>
              <a:rPr lang="en-US" sz="3200" dirty="0" smtClean="0">
                <a:solidFill>
                  <a:schemeClr val="bg1">
                    <a:lumMod val="85000"/>
                  </a:schemeClr>
                </a:solidFill>
                <a:latin typeface="Copperplate Gothic Bold" panose="020E0705020206020404" pitchFamily="34" charset="0"/>
              </a:rPr>
              <a:t>Four Ways Love for Delilah Destroyed Samson</a:t>
            </a:r>
            <a:endParaRPr lang="en-US" sz="3200" dirty="0">
              <a:solidFill>
                <a:schemeClr val="bg1">
                  <a:lumMod val="85000"/>
                </a:schemeClr>
              </a:solidFill>
            </a:endParaRPr>
          </a:p>
        </p:txBody>
      </p:sp>
      <p:sp>
        <p:nvSpPr>
          <p:cNvPr id="5" name="TextBox 4"/>
          <p:cNvSpPr txBox="1"/>
          <p:nvPr/>
        </p:nvSpPr>
        <p:spPr>
          <a:xfrm>
            <a:off x="685800" y="1676400"/>
            <a:ext cx="7848600" cy="4376583"/>
          </a:xfrm>
          <a:prstGeom prst="rect">
            <a:avLst/>
          </a:prstGeom>
          <a:noFill/>
        </p:spPr>
        <p:txBody>
          <a:bodyPr wrap="square" rtlCol="0">
            <a:spAutoFit/>
          </a:bodyPr>
          <a:lstStyle/>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She openly tried to do him physical harm (Judges 16:6-14)</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God calls us to be gentle</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Philippians 4:5</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I Timothy 6:11</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2 Timothy 2:24</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God calls us to be kind to one another</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Romans 12:10</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Colossians 3:12</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Proverbs 31:26</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330434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152400"/>
            <a:ext cx="7010400" cy="1077218"/>
          </a:xfrm>
          <a:prstGeom prst="rect">
            <a:avLst/>
          </a:prstGeom>
        </p:spPr>
        <p:txBody>
          <a:bodyPr wrap="square">
            <a:spAutoFit/>
          </a:bodyPr>
          <a:lstStyle/>
          <a:p>
            <a:pPr algn="ctr"/>
            <a:r>
              <a:rPr lang="en-US" sz="3200" dirty="0" smtClean="0">
                <a:solidFill>
                  <a:schemeClr val="bg1">
                    <a:lumMod val="85000"/>
                  </a:schemeClr>
                </a:solidFill>
                <a:latin typeface="Copperplate Gothic Bold" panose="020E0705020206020404" pitchFamily="34" charset="0"/>
              </a:rPr>
              <a:t>Four Ways Love for Delilah Destroyed Samson</a:t>
            </a:r>
            <a:endParaRPr lang="en-US" sz="3200" dirty="0">
              <a:solidFill>
                <a:schemeClr val="bg1">
                  <a:lumMod val="85000"/>
                </a:schemeClr>
              </a:solidFill>
            </a:endParaRPr>
          </a:p>
        </p:txBody>
      </p:sp>
      <p:sp>
        <p:nvSpPr>
          <p:cNvPr id="5" name="TextBox 4"/>
          <p:cNvSpPr txBox="1"/>
          <p:nvPr/>
        </p:nvSpPr>
        <p:spPr>
          <a:xfrm>
            <a:off x="685800" y="1676400"/>
            <a:ext cx="7848600" cy="3933384"/>
          </a:xfrm>
          <a:prstGeom prst="rect">
            <a:avLst/>
          </a:prstGeom>
          <a:noFill/>
        </p:spPr>
        <p:txBody>
          <a:bodyPr wrap="square" rtlCol="0">
            <a:spAutoFit/>
          </a:bodyPr>
          <a:lstStyle/>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She was a nagging and manipulative partner (Judges 16:10, 13, 15)</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God warns us against nagging and contention</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Proverbs 21:9</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Galatians 5:19-21</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God condemns manipulation and trickery</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Matthew 5:37</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Matthew 7:15-16</a:t>
            </a:r>
          </a:p>
          <a:p>
            <a:pPr marL="1600200" lvl="3"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1 Timothy 4:1</a:t>
            </a: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389212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152400"/>
            <a:ext cx="7010400" cy="1077218"/>
          </a:xfrm>
          <a:prstGeom prst="rect">
            <a:avLst/>
          </a:prstGeom>
        </p:spPr>
        <p:txBody>
          <a:bodyPr wrap="square">
            <a:spAutoFit/>
          </a:bodyPr>
          <a:lstStyle/>
          <a:p>
            <a:pPr algn="ctr"/>
            <a:r>
              <a:rPr lang="en-US" sz="3200" dirty="0" smtClean="0">
                <a:solidFill>
                  <a:schemeClr val="bg1">
                    <a:lumMod val="85000"/>
                  </a:schemeClr>
                </a:solidFill>
                <a:latin typeface="Copperplate Gothic Bold" panose="020E0705020206020404" pitchFamily="34" charset="0"/>
              </a:rPr>
              <a:t>Four Ways We Can </a:t>
            </a:r>
          </a:p>
          <a:p>
            <a:pPr algn="ctr"/>
            <a:r>
              <a:rPr lang="en-US" sz="3200" dirty="0" smtClean="0">
                <a:solidFill>
                  <a:schemeClr val="bg1">
                    <a:lumMod val="85000"/>
                  </a:schemeClr>
                </a:solidFill>
                <a:latin typeface="Copperplate Gothic Bold" panose="020E0705020206020404" pitchFamily="34" charset="0"/>
              </a:rPr>
              <a:t>Destroy Love</a:t>
            </a:r>
            <a:endParaRPr lang="en-US" sz="3200" dirty="0">
              <a:solidFill>
                <a:schemeClr val="bg1">
                  <a:lumMod val="85000"/>
                </a:schemeClr>
              </a:solidFill>
            </a:endParaRPr>
          </a:p>
        </p:txBody>
      </p:sp>
      <p:sp>
        <p:nvSpPr>
          <p:cNvPr id="5" name="TextBox 4"/>
          <p:cNvSpPr txBox="1"/>
          <p:nvPr/>
        </p:nvSpPr>
        <p:spPr>
          <a:xfrm>
            <a:off x="704335" y="1828800"/>
            <a:ext cx="7848600" cy="2677656"/>
          </a:xfrm>
          <a:prstGeom prst="rect">
            <a:avLst/>
          </a:prstGeom>
          <a:noFill/>
        </p:spPr>
        <p:txBody>
          <a:bodyPr wrap="square" rtlCol="0">
            <a:spAutoFit/>
          </a:bodyPr>
          <a:lstStyle/>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Withhold love and affection</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Push for material things over spiritual</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Harm our loved ones, physically or emotionally</a:t>
            </a:r>
          </a:p>
          <a:p>
            <a:pPr marL="7429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Nag and manipulate with words and actions </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lvl="1">
              <a:spcBef>
                <a:spcPct val="20000"/>
              </a:spcBef>
            </a:pP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742950" lvl="1" indent="-285750">
              <a:spcBef>
                <a:spcPct val="20000"/>
              </a:spcBef>
              <a:buFont typeface="Arial" panose="020B0604020202020204" pitchFamily="34" charset="0"/>
              <a:buChar char="–"/>
            </a:pP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51355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TotalTime>
  <Words>479</Words>
  <Application>Microsoft Office PowerPoint</Application>
  <PresentationFormat>On-screen Show (4:3)</PresentationFormat>
  <Paragraphs>122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Lockheed Martin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Sproule, Traci R</dc:creator>
  <cp:lastModifiedBy>Sproule, Traci R</cp:lastModifiedBy>
  <cp:revision>57</cp:revision>
  <cp:lastPrinted>2014-11-18T17:19:42Z</cp:lastPrinted>
  <dcterms:created xsi:type="dcterms:W3CDTF">2014-09-15T16:01:34Z</dcterms:created>
  <dcterms:modified xsi:type="dcterms:W3CDTF">2014-12-11T18:20:05Z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Author">
    <vt:lpwstr>ACCT03\tsproule</vt:lpwstr>
  </property>
  <property fmtid="{D5CDD505-2E9C-101B-9397-08002B2CF9AE}" pid="3" name="Document Sensitivity">
    <vt:lpwstr>1</vt:lpwstr>
  </property>
  <property fmtid="{D5CDD505-2E9C-101B-9397-08002B2CF9AE}" pid="4" name="ThirdParty">
    <vt:lpwstr/>
  </property>
  <property fmtid="{D5CDD505-2E9C-101B-9397-08002B2CF9AE}" pid="5" name="OCI Restriction">
    <vt:bool>false</vt:bool>
  </property>
  <property fmtid="{D5CDD505-2E9C-101B-9397-08002B2CF9AE}" pid="6" name="OCI Additional Info">
    <vt:lpwstr/>
  </property>
  <property fmtid="{D5CDD505-2E9C-101B-9397-08002B2CF9AE}" pid="7" name="Allow Header Overwrite">
    <vt:bool>false</vt:bool>
  </property>
  <property fmtid="{D5CDD505-2E9C-101B-9397-08002B2CF9AE}" pid="8" name="Allow Footer Overwrite">
    <vt:bool>false</vt:bool>
  </property>
  <property fmtid="{D5CDD505-2E9C-101B-9397-08002B2CF9AE}" pid="9" name="Multiple Selected">
    <vt:lpwstr>-1</vt:lpwstr>
  </property>
  <property fmtid="{D5CDD505-2E9C-101B-9397-08002B2CF9AE}" pid="10" name="SIPLongWording">
    <vt:lpwstr/>
  </property>
  <property fmtid="{D5CDD505-2E9C-101B-9397-08002B2CF9AE}" pid="11" name="checkedProgramsCount">
    <vt:i4>0</vt:i4>
  </property>
  <property fmtid="{D5CDD505-2E9C-101B-9397-08002B2CF9AE}" pid="12" name="ExpCountry">
    <vt:lpwstr/>
  </property>
</Properties>
</file>