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61" r:id="rId3"/>
    <p:sldId id="260" r:id="rId4"/>
    <p:sldId id="262"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78231" autoAdjust="0"/>
  </p:normalViewPr>
  <p:slideViewPr>
    <p:cSldViewPr>
      <p:cViewPr varScale="1">
        <p:scale>
          <a:sx n="82" d="100"/>
          <a:sy n="82" d="100"/>
        </p:scale>
        <p:origin x="84" y="276"/>
      </p:cViewPr>
      <p:guideLst>
        <p:guide orient="horz" pos="2160"/>
        <p:guide pos="2880"/>
      </p:guideLst>
    </p:cSldViewPr>
  </p:slideViewPr>
  <p:notesTextViewPr>
    <p:cViewPr>
      <p:scale>
        <a:sx n="1" d="1"/>
        <a:sy n="1" d="1"/>
      </p:scale>
      <p:origin x="0" y="-2160"/>
    </p:cViewPr>
  </p:notesTextViewPr>
  <p:notesViewPr>
    <p:cSldViewPr>
      <p:cViewPr varScale="1">
        <p:scale>
          <a:sx n="88" d="100"/>
          <a:sy n="88" d="100"/>
        </p:scale>
        <p:origin x="101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35" tIns="45718" rIns="91435" bIns="45718" rtlCol="0"/>
          <a:lstStyle>
            <a:lvl1pPr algn="r">
              <a:defRPr sz="1200"/>
            </a:lvl1pPr>
          </a:lstStyle>
          <a:p>
            <a:fld id="{86881C21-1CB8-42A1-AED6-FE8F2879D2F8}" type="datetimeFigureOut">
              <a:rPr lang="en-US" smtClean="0"/>
              <a:t>12/10/2014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5" tIns="45718" rIns="91435" bIns="45718" rtlCol="0" anchor="b"/>
          <a:lstStyle>
            <a:lvl1pPr algn="r">
              <a:defRPr sz="1200"/>
            </a:lvl1pPr>
          </a:lstStyle>
          <a:p>
            <a:fld id="{6598D9FE-83E6-43BF-9A1A-C97F46349B6D}" type="slidenum">
              <a:rPr lang="en-US" smtClean="0"/>
              <a:t>‹#›</a:t>
            </a:fld>
            <a:endParaRPr lang="en-US"/>
          </a:p>
        </p:txBody>
      </p:sp>
    </p:spTree>
    <p:extLst>
      <p:ext uri="{BB962C8B-B14F-4D97-AF65-F5344CB8AC3E}">
        <p14:creationId xmlns:p14="http://schemas.microsoft.com/office/powerpoint/2010/main" val="2567014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35" tIns="45718" rIns="91435" bIns="45718" rtlCol="0"/>
          <a:lstStyle>
            <a:lvl1pPr algn="r">
              <a:defRPr sz="1200"/>
            </a:lvl1pPr>
          </a:lstStyle>
          <a:p>
            <a:fld id="{DB797596-1721-4D6E-9CE4-85A0F2930EFB}" type="datetimeFigureOut">
              <a:rPr lang="en-US" smtClean="0"/>
              <a:t>12/10/2014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5" tIns="45718" rIns="91435" bIns="45718"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5" tIns="45718" rIns="91435"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35" tIns="45718" rIns="91435" bIns="45718" rtlCol="0" anchor="b"/>
          <a:lstStyle>
            <a:lvl1pPr algn="r">
              <a:defRPr sz="1200"/>
            </a:lvl1pPr>
          </a:lstStyle>
          <a:p>
            <a:fld id="{CF2D4647-0682-4A9D-B0E3-457BF2905F9B}" type="slidenum">
              <a:rPr lang="en-US" smtClean="0"/>
              <a:t>‹#›</a:t>
            </a:fld>
            <a:endParaRPr lang="en-US"/>
          </a:p>
        </p:txBody>
      </p:sp>
    </p:spTree>
    <p:extLst>
      <p:ext uri="{BB962C8B-B14F-4D97-AF65-F5344CB8AC3E}">
        <p14:creationId xmlns:p14="http://schemas.microsoft.com/office/powerpoint/2010/main" val="4040332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biblegateway.com/passage/?search=matt+19:9&amp;version=NKJV#fen-NKJV-23772a"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iblegateway.com/passage/?search=is+40%3A3&amp;version=NKJV#fen-NKJV-18424a"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biblegateway.com/passage/?search=matt+3%3A3&amp;version=NKJV#fen-NKJV-23196a"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2D4647-0682-4A9D-B0E3-457BF2905F9B}" type="slidenum">
              <a:rPr lang="en-US" smtClean="0"/>
              <a:t>1</a:t>
            </a:fld>
            <a:endParaRPr lang="en-US"/>
          </a:p>
        </p:txBody>
      </p:sp>
    </p:spTree>
    <p:extLst>
      <p:ext uri="{BB962C8B-B14F-4D97-AF65-F5344CB8AC3E}">
        <p14:creationId xmlns:p14="http://schemas.microsoft.com/office/powerpoint/2010/main" val="2126679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When Herod Antipas visited Rome, he was entertained by Philip and Herodias. Herod abducted his royal brother’s wife. His own wife, an Arabian princess, was an obstacle to an illicit marriage, so he divorced her, and Herodias became queen in her stead, and with her daughter was installed in the palace.</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CF2D4647-0682-4A9D-B0E3-457BF2905F9B}"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755215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50" b="1" dirty="0" smtClean="0"/>
              <a:t>Mark 10:12New King James Version (NKJV)</a:t>
            </a:r>
          </a:p>
          <a:p>
            <a:r>
              <a:rPr lang="en-US" sz="850" baseline="30000" dirty="0" smtClean="0"/>
              <a:t>12 </a:t>
            </a:r>
            <a:r>
              <a:rPr lang="en-US" sz="850" dirty="0" smtClean="0"/>
              <a:t>And if a woman divorces her husband and marries another, she commits adultery.”</a:t>
            </a:r>
          </a:p>
          <a:p>
            <a:endParaRPr lang="en-US" sz="850" dirty="0" smtClean="0"/>
          </a:p>
          <a:p>
            <a:r>
              <a:rPr lang="en-US" sz="850" b="1" dirty="0" smtClean="0"/>
              <a:t>Matthew 19:9New King James Version (NKJV)</a:t>
            </a:r>
          </a:p>
          <a:p>
            <a:r>
              <a:rPr lang="en-US" sz="850" baseline="30000" dirty="0" smtClean="0"/>
              <a:t>9 </a:t>
            </a:r>
            <a:r>
              <a:rPr lang="en-US" sz="850" dirty="0" smtClean="0"/>
              <a:t>And I say to you, whoever divorces his wife, except for sexual immorality,</a:t>
            </a:r>
            <a:r>
              <a:rPr lang="en-US" sz="850" baseline="30000" dirty="0" smtClean="0"/>
              <a:t>[</a:t>
            </a:r>
            <a:r>
              <a:rPr lang="en-US" sz="850" baseline="30000" dirty="0" smtClean="0">
                <a:hlinkClick r:id="rId3" tooltip="See footnote a"/>
              </a:rPr>
              <a:t>a</a:t>
            </a:r>
            <a:r>
              <a:rPr lang="en-US" sz="850" baseline="30000" dirty="0" smtClean="0"/>
              <a:t>]</a:t>
            </a:r>
            <a:r>
              <a:rPr lang="en-US" sz="850" dirty="0" smtClean="0"/>
              <a:t> and marries another, commits adultery; and whoever marries her who is divorced commits adultery.”</a:t>
            </a:r>
          </a:p>
          <a:p>
            <a:endParaRPr lang="en-US" sz="850" dirty="0" smtClean="0"/>
          </a:p>
          <a:p>
            <a:r>
              <a:rPr lang="en-US" sz="850" b="1" dirty="0" smtClean="0"/>
              <a:t>Hebrews 13:4New King James Version (NKJV)</a:t>
            </a:r>
          </a:p>
          <a:p>
            <a:r>
              <a:rPr lang="en-US" sz="850" baseline="30000" dirty="0" smtClean="0"/>
              <a:t>4 </a:t>
            </a:r>
            <a:r>
              <a:rPr lang="en-US" sz="850" dirty="0" smtClean="0"/>
              <a:t>Marriage </a:t>
            </a:r>
            <a:r>
              <a:rPr lang="en-US" sz="850" i="1" dirty="0" smtClean="0"/>
              <a:t>is</a:t>
            </a:r>
            <a:r>
              <a:rPr lang="en-US" sz="850" dirty="0" smtClean="0"/>
              <a:t> honorable among all, and the bed undefiled; but fornicators and adulterers God will judge.</a:t>
            </a:r>
          </a:p>
          <a:p>
            <a:endParaRPr lang="en-US" sz="850" dirty="0" smtClean="0"/>
          </a:p>
          <a:p>
            <a:r>
              <a:rPr lang="en-US" sz="850" b="1" dirty="0" smtClean="0"/>
              <a:t>Proverbs 31:30New King James Version (NKJV)</a:t>
            </a:r>
          </a:p>
          <a:p>
            <a:r>
              <a:rPr lang="en-US" sz="850" baseline="30000" dirty="0" smtClean="0"/>
              <a:t>30 </a:t>
            </a:r>
            <a:r>
              <a:rPr lang="en-US" sz="850" dirty="0" smtClean="0"/>
              <a:t>Charm </a:t>
            </a:r>
            <a:r>
              <a:rPr lang="en-US" sz="850" i="1" dirty="0" smtClean="0"/>
              <a:t>is</a:t>
            </a:r>
            <a:r>
              <a:rPr lang="en-US" sz="850" dirty="0" smtClean="0"/>
              <a:t> deceitful and beauty </a:t>
            </a:r>
            <a:r>
              <a:rPr lang="en-US" sz="850" i="1" dirty="0" smtClean="0"/>
              <a:t>is</a:t>
            </a:r>
            <a:r>
              <a:rPr lang="en-US" sz="850" dirty="0" smtClean="0"/>
              <a:t> passing,</a:t>
            </a:r>
            <a:br>
              <a:rPr lang="en-US" sz="850" dirty="0" smtClean="0"/>
            </a:br>
            <a:r>
              <a:rPr lang="en-US" sz="850" dirty="0" smtClean="0"/>
              <a:t>But a woman </a:t>
            </a:r>
            <a:r>
              <a:rPr lang="en-US" sz="850" i="1" dirty="0" smtClean="0"/>
              <a:t>who</a:t>
            </a:r>
            <a:r>
              <a:rPr lang="en-US" sz="850" dirty="0" smtClean="0"/>
              <a:t> fears the </a:t>
            </a:r>
            <a:r>
              <a:rPr lang="en-US" sz="850" cap="small" dirty="0" smtClean="0">
                <a:effectLst/>
              </a:rPr>
              <a:t>Lord</a:t>
            </a:r>
            <a:r>
              <a:rPr lang="en-US" sz="850" dirty="0" smtClean="0"/>
              <a:t>, she shall be praised.</a:t>
            </a:r>
          </a:p>
          <a:p>
            <a:endParaRPr lang="en-US" sz="850" dirty="0" smtClean="0"/>
          </a:p>
          <a:p>
            <a:r>
              <a:rPr lang="en-US" sz="850" b="1" dirty="0" smtClean="0"/>
              <a:t>1 Timothy 2:9-10New King James Version (NKJV)</a:t>
            </a:r>
          </a:p>
          <a:p>
            <a:r>
              <a:rPr lang="en-US" sz="850" baseline="30000" dirty="0" smtClean="0"/>
              <a:t>9 </a:t>
            </a:r>
            <a:r>
              <a:rPr lang="en-US" sz="850" dirty="0" smtClean="0"/>
              <a:t>in like manner also, that the women adorn themselves in modest apparel, with propriety and moderation, not with braided hair or gold or pearls or costly clothing, </a:t>
            </a:r>
            <a:r>
              <a:rPr lang="en-US" sz="850" baseline="30000" dirty="0" smtClean="0"/>
              <a:t>10 </a:t>
            </a:r>
            <a:r>
              <a:rPr lang="en-US" sz="850" dirty="0" smtClean="0"/>
              <a:t>but, which is proper for women professing godliness, with good works. </a:t>
            </a:r>
          </a:p>
          <a:p>
            <a:endParaRPr lang="en-US" sz="850" dirty="0" smtClean="0"/>
          </a:p>
          <a:p>
            <a:r>
              <a:rPr lang="en-US" sz="850" b="1" dirty="0" smtClean="0"/>
              <a:t>Hebrews 12:14-17New King James Version (NKJV)</a:t>
            </a:r>
          </a:p>
          <a:p>
            <a:r>
              <a:rPr lang="en-US" sz="850" baseline="30000" dirty="0" smtClean="0"/>
              <a:t>14 </a:t>
            </a:r>
            <a:r>
              <a:rPr lang="en-US" sz="850" dirty="0" smtClean="0"/>
              <a:t>Pursue peace with all </a:t>
            </a:r>
            <a:r>
              <a:rPr lang="en-US" sz="850" i="1" dirty="0" smtClean="0"/>
              <a:t>people,</a:t>
            </a:r>
            <a:r>
              <a:rPr lang="en-US" sz="850" dirty="0" smtClean="0"/>
              <a:t> and holiness, without which no one will see the Lord: </a:t>
            </a:r>
            <a:r>
              <a:rPr lang="en-US" sz="850" baseline="30000" dirty="0" smtClean="0"/>
              <a:t>15 </a:t>
            </a:r>
            <a:r>
              <a:rPr lang="en-US" sz="850" dirty="0" smtClean="0"/>
              <a:t>looking carefully lest anyone fall short of the grace of God; lest any root of bitterness springing up cause trouble, and by this many become defiled; </a:t>
            </a:r>
            <a:r>
              <a:rPr lang="en-US" sz="850" baseline="30000" dirty="0" smtClean="0"/>
              <a:t>16 </a:t>
            </a:r>
            <a:r>
              <a:rPr lang="en-US" sz="850" dirty="0" smtClean="0"/>
              <a:t>lest there </a:t>
            </a:r>
            <a:r>
              <a:rPr lang="en-US" sz="850" i="1" dirty="0" smtClean="0"/>
              <a:t>be</a:t>
            </a:r>
            <a:r>
              <a:rPr lang="en-US" sz="850" dirty="0" smtClean="0"/>
              <a:t> any fornicator or profane person like Esau, who for one morsel of food sold his birthright. </a:t>
            </a:r>
            <a:r>
              <a:rPr lang="en-US" sz="850" baseline="30000" dirty="0" smtClean="0"/>
              <a:t>17 </a:t>
            </a:r>
            <a:r>
              <a:rPr lang="en-US" sz="850" dirty="0" smtClean="0"/>
              <a:t>For you know that afterward, when he wanted to inherit the blessing, he was rejected, for he found no place for repentance, though he sought it diligently with tears.</a:t>
            </a:r>
          </a:p>
          <a:p>
            <a:endParaRPr lang="en-US" sz="850" dirty="0" smtClean="0"/>
          </a:p>
          <a:p>
            <a:r>
              <a:rPr lang="en-US" sz="850" b="1" dirty="0" smtClean="0"/>
              <a:t>1 Peter 2:11-12New King James Version (NKJV)</a:t>
            </a:r>
          </a:p>
          <a:p>
            <a:r>
              <a:rPr lang="en-US" sz="850" baseline="30000" dirty="0" smtClean="0"/>
              <a:t>11 </a:t>
            </a:r>
            <a:r>
              <a:rPr lang="en-US" sz="850" dirty="0" smtClean="0"/>
              <a:t>Beloved, I beg </a:t>
            </a:r>
            <a:r>
              <a:rPr lang="en-US" sz="850" i="1" dirty="0" smtClean="0"/>
              <a:t>you</a:t>
            </a:r>
            <a:r>
              <a:rPr lang="en-US" sz="850" dirty="0" smtClean="0"/>
              <a:t> as sojourners and pilgrims, abstain from fleshly lusts which war against the soul, </a:t>
            </a:r>
            <a:r>
              <a:rPr lang="en-US" sz="850" baseline="30000" dirty="0" smtClean="0"/>
              <a:t>12 </a:t>
            </a:r>
            <a:r>
              <a:rPr lang="en-US" sz="850" dirty="0" smtClean="0"/>
              <a:t>having your conduct honorable among the Gentiles, that when they speak against you as evildoers, they may, by </a:t>
            </a:r>
            <a:r>
              <a:rPr lang="en-US" sz="850" i="1" dirty="0" smtClean="0"/>
              <a:t>your</a:t>
            </a:r>
            <a:r>
              <a:rPr lang="en-US" sz="850" dirty="0" smtClean="0"/>
              <a:t> good works which they observe, glorify God in the day of visitation.</a:t>
            </a:r>
          </a:p>
          <a:p>
            <a:endParaRPr lang="en-US" sz="850" dirty="0" smtClean="0"/>
          </a:p>
          <a:p>
            <a:endParaRPr lang="en-US" sz="850" dirty="0"/>
          </a:p>
        </p:txBody>
      </p:sp>
      <p:sp>
        <p:nvSpPr>
          <p:cNvPr id="4" name="Slide Number Placeholder 3"/>
          <p:cNvSpPr>
            <a:spLocks noGrp="1"/>
          </p:cNvSpPr>
          <p:nvPr>
            <p:ph type="sldNum" sz="quarter" idx="10"/>
          </p:nvPr>
        </p:nvSpPr>
        <p:spPr/>
        <p:txBody>
          <a:bodyPr/>
          <a:lstStyle/>
          <a:p>
            <a:fld id="{CF2D4647-0682-4A9D-B0E3-457BF2905F9B}"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255033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Isaiah </a:t>
            </a:r>
            <a:r>
              <a:rPr lang="en-US" b="1" dirty="0" smtClean="0"/>
              <a:t>40:3</a:t>
            </a:r>
          </a:p>
          <a:p>
            <a:r>
              <a:rPr lang="en-US" baseline="30000" dirty="0" smtClean="0"/>
              <a:t>3</a:t>
            </a:r>
            <a:r>
              <a:rPr lang="en-US" baseline="30000" dirty="0"/>
              <a:t> </a:t>
            </a:r>
            <a:r>
              <a:rPr lang="en-US" dirty="0"/>
              <a:t>The voice of one crying in the wilderness:</a:t>
            </a:r>
            <a:br>
              <a:rPr lang="en-US" dirty="0"/>
            </a:br>
            <a:r>
              <a:rPr lang="en-US" dirty="0"/>
              <a:t>“Prepare the way of the </a:t>
            </a:r>
            <a:r>
              <a:rPr lang="en-US" cap="small" dirty="0"/>
              <a:t>Lord</a:t>
            </a:r>
            <a:r>
              <a:rPr lang="en-US" dirty="0"/>
              <a:t>;</a:t>
            </a:r>
            <a:br>
              <a:rPr lang="en-US" dirty="0"/>
            </a:br>
            <a:r>
              <a:rPr lang="en-US" dirty="0"/>
              <a:t>Make straight in the desert</a:t>
            </a:r>
            <a:r>
              <a:rPr lang="en-US" baseline="30000" dirty="0"/>
              <a:t>[</a:t>
            </a:r>
            <a:r>
              <a:rPr lang="en-US" baseline="30000" dirty="0">
                <a:hlinkClick r:id="rId3" tooltip="See footnote a"/>
              </a:rPr>
              <a:t>a</a:t>
            </a:r>
            <a:r>
              <a:rPr lang="en-US" baseline="30000" dirty="0"/>
              <a:t>]</a:t>
            </a:r>
            <a:r>
              <a:rPr lang="en-US" dirty="0"/>
              <a:t/>
            </a:r>
            <a:br>
              <a:rPr lang="en-US" dirty="0"/>
            </a:br>
            <a:r>
              <a:rPr lang="en-US" dirty="0"/>
              <a:t>A highway for our God.</a:t>
            </a:r>
          </a:p>
          <a:p>
            <a:endParaRPr lang="en-US" dirty="0" smtClean="0"/>
          </a:p>
          <a:p>
            <a:r>
              <a:rPr lang="en-US" b="1" dirty="0"/>
              <a:t>Matthew </a:t>
            </a:r>
            <a:r>
              <a:rPr lang="en-US" b="1" dirty="0" smtClean="0"/>
              <a:t>3:3</a:t>
            </a:r>
          </a:p>
          <a:p>
            <a:r>
              <a:rPr lang="en-US" baseline="30000" dirty="0" smtClean="0"/>
              <a:t>3</a:t>
            </a:r>
            <a:r>
              <a:rPr lang="en-US" baseline="30000" dirty="0"/>
              <a:t> </a:t>
            </a:r>
            <a:r>
              <a:rPr lang="en-US" dirty="0"/>
              <a:t>For this is he who was spoken of by the prophet Isaiah, saying:</a:t>
            </a:r>
          </a:p>
          <a:p>
            <a:r>
              <a:rPr lang="en-US" dirty="0"/>
              <a:t>“The voice of one crying in the wilderness:</a:t>
            </a:r>
            <a:br>
              <a:rPr lang="en-US" dirty="0"/>
            </a:br>
            <a:r>
              <a:rPr lang="en-US" dirty="0"/>
              <a:t>‘Prepare the way of the L</a:t>
            </a:r>
            <a:r>
              <a:rPr lang="en-US" cap="small" dirty="0"/>
              <a:t>ord</a:t>
            </a:r>
            <a:r>
              <a:rPr lang="en-US" dirty="0"/>
              <a:t>;</a:t>
            </a:r>
            <a:br>
              <a:rPr lang="en-US" dirty="0"/>
            </a:br>
            <a:r>
              <a:rPr lang="en-US" dirty="0"/>
              <a:t>Make His paths straight.’”</a:t>
            </a:r>
            <a:r>
              <a:rPr lang="en-US" baseline="30000" dirty="0"/>
              <a:t>[</a:t>
            </a:r>
            <a:r>
              <a:rPr lang="en-US" baseline="30000" dirty="0">
                <a:hlinkClick r:id="rId4" tooltip="See footnote a"/>
              </a:rPr>
              <a:t>a</a:t>
            </a:r>
            <a:r>
              <a:rPr lang="en-US" baseline="30000" dirty="0"/>
              <a:t>]</a:t>
            </a:r>
            <a:endParaRPr lang="en-US" dirty="0"/>
          </a:p>
          <a:p>
            <a:endParaRPr lang="en-US" dirty="0"/>
          </a:p>
        </p:txBody>
      </p:sp>
      <p:sp>
        <p:nvSpPr>
          <p:cNvPr id="4" name="Slide Number Placeholder 3"/>
          <p:cNvSpPr>
            <a:spLocks noGrp="1"/>
          </p:cNvSpPr>
          <p:nvPr>
            <p:ph type="sldNum" sz="quarter" idx="10"/>
          </p:nvPr>
        </p:nvSpPr>
        <p:spPr/>
        <p:txBody>
          <a:bodyPr/>
          <a:lstStyle/>
          <a:p>
            <a:fld id="{CF2D4647-0682-4A9D-B0E3-457BF2905F9B}"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680352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2D4647-0682-4A9D-B0E3-457BF2905F9B}"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572166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892" y="-76200"/>
            <a:ext cx="9170891" cy="7086597"/>
          </a:xfrm>
          <a:prstGeom prst="rect">
            <a:avLst/>
          </a:prstGeom>
        </p:spPr>
      </p:pic>
    </p:spTree>
    <p:extLst>
      <p:ext uri="{BB962C8B-B14F-4D97-AF65-F5344CB8AC3E}">
        <p14:creationId xmlns:p14="http://schemas.microsoft.com/office/powerpoint/2010/main" val="35107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86888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60959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7065816"/>
          </a:xfrm>
          <a:prstGeom prst="rect">
            <a:avLst/>
          </a:prstGeom>
        </p:spPr>
      </p:pic>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3523437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837343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417064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12/10/2014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224732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12/10/2014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641613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12/10/2014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53291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1909931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12/10/2014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3103302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5136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486400" y="1295400"/>
            <a:ext cx="3162300" cy="16764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bg1"/>
                </a:solidFill>
                <a:latin typeface="Castellar" panose="020A0402060406010301" pitchFamily="18" charset="0"/>
              </a:rPr>
              <a:t>Bad Girls of the Bible</a:t>
            </a:r>
            <a:endParaRPr lang="en-US" sz="4000" dirty="0">
              <a:solidFill>
                <a:schemeClr val="bg1"/>
              </a:solidFill>
              <a:latin typeface="Castellar" panose="020A0402060406010301" pitchFamily="18" charset="0"/>
            </a:endParaRPr>
          </a:p>
        </p:txBody>
      </p:sp>
      <p:sp>
        <p:nvSpPr>
          <p:cNvPr id="5" name="Subtitle 2"/>
          <p:cNvSpPr txBox="1">
            <a:spLocks/>
          </p:cNvSpPr>
          <p:nvPr/>
        </p:nvSpPr>
        <p:spPr>
          <a:xfrm>
            <a:off x="5514975" y="3505200"/>
            <a:ext cx="3105150" cy="198120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dirty="0" smtClean="0">
                <a:solidFill>
                  <a:schemeClr val="bg1">
                    <a:lumMod val="85000"/>
                  </a:schemeClr>
                </a:solidFill>
                <a:latin typeface="Copperplate Gothic Bold" panose="020E0705020206020404" pitchFamily="34" charset="0"/>
              </a:rPr>
              <a:t>Herodias: </a:t>
            </a:r>
          </a:p>
          <a:p>
            <a:pPr marL="0" indent="0" algn="ctr">
              <a:buNone/>
            </a:pPr>
            <a:r>
              <a:rPr lang="en-US" dirty="0" smtClean="0">
                <a:solidFill>
                  <a:schemeClr val="bg1">
                    <a:lumMod val="85000"/>
                  </a:schemeClr>
                </a:solidFill>
                <a:latin typeface="Copperplate Gothic Bold" panose="020E0705020206020404" pitchFamily="34" charset="0"/>
              </a:rPr>
              <a:t>The Wicked Mother</a:t>
            </a:r>
            <a:endParaRPr lang="en-US" dirty="0">
              <a:solidFill>
                <a:schemeClr val="bg1">
                  <a:lumMod val="85000"/>
                </a:schemeClr>
              </a:solidFill>
              <a:latin typeface="Copperplate Gothic Bold" panose="020E0705020206020404" pitchFamily="34" charset="0"/>
            </a:endParaRPr>
          </a:p>
        </p:txBody>
      </p:sp>
      <p:sp>
        <p:nvSpPr>
          <p:cNvPr id="2" name="TextBox 1"/>
          <p:cNvSpPr txBox="1"/>
          <p:nvPr/>
        </p:nvSpPr>
        <p:spPr>
          <a:xfrm>
            <a:off x="4384431" y="6019800"/>
            <a:ext cx="4038600" cy="461665"/>
          </a:xfrm>
          <a:prstGeom prst="rect">
            <a:avLst/>
          </a:prstGeom>
          <a:noFill/>
        </p:spPr>
        <p:txBody>
          <a:bodyPr wrap="square" rtlCol="0">
            <a:spAutoFit/>
          </a:bodyPr>
          <a:lstStyle/>
          <a:p>
            <a:pPr algn="r"/>
            <a:r>
              <a:rPr lang="en-US" sz="2400" dirty="0" smtClean="0">
                <a:solidFill>
                  <a:schemeClr val="bg1">
                    <a:lumMod val="75000"/>
                  </a:schemeClr>
                </a:solidFill>
                <a:latin typeface="Goudy Old Style" panose="02020502050305020303" pitchFamily="18" charset="0"/>
              </a:rPr>
              <a:t>Mark 6</a:t>
            </a:r>
            <a:endParaRPr lang="en-US" sz="2400" dirty="0">
              <a:solidFill>
                <a:schemeClr val="bg1">
                  <a:lumMod val="75000"/>
                </a:schemeClr>
              </a:solidFill>
              <a:latin typeface="Goudy Old Style" panose="02020502050305020303" pitchFamily="18" charset="0"/>
            </a:endParaRPr>
          </a:p>
        </p:txBody>
      </p:sp>
    </p:spTree>
    <p:extLst>
      <p:ext uri="{BB962C8B-B14F-4D97-AF65-F5344CB8AC3E}">
        <p14:creationId xmlns:p14="http://schemas.microsoft.com/office/powerpoint/2010/main" val="3132110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228600"/>
            <a:ext cx="7391400" cy="523220"/>
          </a:xfrm>
          <a:prstGeom prst="rect">
            <a:avLst/>
          </a:prstGeom>
        </p:spPr>
        <p:txBody>
          <a:bodyPr wrap="square">
            <a:spAutoFit/>
          </a:bodyPr>
          <a:lstStyle/>
          <a:p>
            <a:pPr algn="ctr"/>
            <a:r>
              <a:rPr lang="en-US" sz="2800" dirty="0" smtClean="0">
                <a:solidFill>
                  <a:prstClr val="white">
                    <a:lumMod val="85000"/>
                  </a:prstClr>
                </a:solidFill>
                <a:latin typeface="Copperplate Gothic Bold" panose="020E0705020206020404" pitchFamily="34" charset="0"/>
              </a:rPr>
              <a:t>Her sins affected her husband</a:t>
            </a:r>
            <a:endParaRPr lang="en-US" sz="2800" dirty="0">
              <a:solidFill>
                <a:prstClr val="white">
                  <a:lumMod val="85000"/>
                </a:prstClr>
              </a:solidFill>
            </a:endParaRPr>
          </a:p>
        </p:txBody>
      </p:sp>
      <p:sp>
        <p:nvSpPr>
          <p:cNvPr id="5" name="TextBox 4"/>
          <p:cNvSpPr txBox="1"/>
          <p:nvPr/>
        </p:nvSpPr>
        <p:spPr>
          <a:xfrm>
            <a:off x="152400" y="1600200"/>
            <a:ext cx="8686800" cy="5189113"/>
          </a:xfrm>
          <a:prstGeom prst="rect">
            <a:avLst/>
          </a:prstGeom>
          <a:noFill/>
        </p:spPr>
        <p:txBody>
          <a:bodyPr wrap="square" rtlCol="0">
            <a:spAutoFit/>
          </a:bodyPr>
          <a:lstStyle/>
          <a:p>
            <a:pPr marL="2857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Herod Made Several Bad Decisions Because of Herodias</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685800" lvl="1"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Unlawful marriage</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Herod abducted her (she was married to his brother, Philip)</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Divorced </a:t>
            </a:r>
            <a:r>
              <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his own wife to marry </a:t>
            </a: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her</a:t>
            </a:r>
          </a:p>
          <a:p>
            <a:pPr marL="685800" lvl="1"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Refusal to repent</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John the Baptist preached to this wicked king and queen</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Despite his fear of John, Herod was too taken with his wicked wife to put her away</a:t>
            </a:r>
          </a:p>
          <a:p>
            <a:pPr marL="685800" lvl="1"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Rash oath and its fulfillment</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Herod promised his stepdaughter a ridiculous unknown gift</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Despite his sorrow, he was afraid of the party-goers response if he failed, so he gave her the terrible thing she asked</a:t>
            </a:r>
          </a:p>
        </p:txBody>
      </p:sp>
    </p:spTree>
    <p:extLst>
      <p:ext uri="{BB962C8B-B14F-4D97-AF65-F5344CB8AC3E}">
        <p14:creationId xmlns:p14="http://schemas.microsoft.com/office/powerpoint/2010/main" val="313648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381000"/>
            <a:ext cx="7391400" cy="523220"/>
          </a:xfrm>
          <a:prstGeom prst="rect">
            <a:avLst/>
          </a:prstGeom>
        </p:spPr>
        <p:txBody>
          <a:bodyPr wrap="square">
            <a:spAutoFit/>
          </a:bodyPr>
          <a:lstStyle/>
          <a:p>
            <a:pPr algn="ctr"/>
            <a:r>
              <a:rPr lang="en-US" sz="2800" dirty="0" smtClean="0">
                <a:solidFill>
                  <a:prstClr val="white">
                    <a:lumMod val="85000"/>
                  </a:prstClr>
                </a:solidFill>
                <a:latin typeface="Copperplate Gothic Bold" panose="020E0705020206020404" pitchFamily="34" charset="0"/>
              </a:rPr>
              <a:t>Her sins affected her daughter</a:t>
            </a:r>
            <a:endParaRPr lang="en-US" sz="2800" dirty="0">
              <a:solidFill>
                <a:prstClr val="white">
                  <a:lumMod val="85000"/>
                </a:prstClr>
              </a:solidFill>
            </a:endParaRPr>
          </a:p>
        </p:txBody>
      </p:sp>
      <p:sp>
        <p:nvSpPr>
          <p:cNvPr id="5" name="TextBox 4"/>
          <p:cNvSpPr txBox="1"/>
          <p:nvPr/>
        </p:nvSpPr>
        <p:spPr>
          <a:xfrm>
            <a:off x="533400" y="1524000"/>
            <a:ext cx="8153400" cy="5262979"/>
          </a:xfrm>
          <a:prstGeom prst="rect">
            <a:avLst/>
          </a:prstGeom>
          <a:noFill/>
        </p:spPr>
        <p:txBody>
          <a:bodyPr wrap="square" rtlCol="0">
            <a:spAutoFit/>
          </a:bodyPr>
          <a:lstStyle/>
          <a:p>
            <a:pPr marL="285750"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Lessons she taught her daughter:</a:t>
            </a:r>
          </a:p>
          <a:p>
            <a:pPr marL="685800" lvl="1"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“Marriage vows don’t really matter.”</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1143000" lvl="2" indent="-228600">
              <a:spcBef>
                <a:spcPct val="20000"/>
              </a:spcBef>
              <a:buFont typeface="Arial" panose="020B0604020202020204" pitchFamily="34" charset="0"/>
              <a:buChar char="•"/>
            </a:pPr>
            <a:r>
              <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Mark 10:12; Matt 19:9; </a:t>
            </a:r>
            <a:r>
              <a:rPr lang="en-US" sz="2400" dirty="0" err="1">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Heb</a:t>
            </a:r>
            <a:r>
              <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 13:4</a:t>
            </a:r>
          </a:p>
          <a:p>
            <a:pPr marL="685800" lvl="1"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“It’s ok to use sex and beauty to get what you want.”  </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1143000" lvl="2" indent="-228600">
              <a:spcBef>
                <a:spcPct val="20000"/>
              </a:spcBef>
              <a:buFont typeface="Arial" panose="020B0604020202020204" pitchFamily="34" charset="0"/>
              <a:buChar char="•"/>
            </a:pPr>
            <a:r>
              <a:rPr lang="en-US" sz="2400" dirty="0" err="1">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Prov</a:t>
            </a:r>
            <a:r>
              <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 31:30; 1 Tim 2:9-10</a:t>
            </a:r>
          </a:p>
          <a:p>
            <a:pPr marL="685800" lvl="1"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“It’s totally all right for your ambitions to come before your moral values.”  </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1143000" lvl="2" indent="-228600">
              <a:spcBef>
                <a:spcPct val="20000"/>
              </a:spcBef>
              <a:buFont typeface="Arial" panose="020B0604020202020204" pitchFamily="34" charset="0"/>
              <a:buChar char="•"/>
            </a:pPr>
            <a:r>
              <a:rPr lang="en-US" sz="2400" dirty="0" err="1">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Heb</a:t>
            </a:r>
            <a:r>
              <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 12:14-17; 1 Pet 2:11-12</a:t>
            </a:r>
          </a:p>
          <a:p>
            <a:pPr marL="285750"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What was the outcome of these life lessons Herodias taught?</a:t>
            </a: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Herod was trapped in a despicable vow</a:t>
            </a: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A good man of God was killed</a:t>
            </a: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Her daughter would live with that knowledge forever</a:t>
            </a:r>
          </a:p>
        </p:txBody>
      </p:sp>
    </p:spTree>
    <p:extLst>
      <p:ext uri="{BB962C8B-B14F-4D97-AF65-F5344CB8AC3E}">
        <p14:creationId xmlns:p14="http://schemas.microsoft.com/office/powerpoint/2010/main" val="324846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228600"/>
            <a:ext cx="7391400" cy="523220"/>
          </a:xfrm>
          <a:prstGeom prst="rect">
            <a:avLst/>
          </a:prstGeom>
        </p:spPr>
        <p:txBody>
          <a:bodyPr wrap="square">
            <a:spAutoFit/>
          </a:bodyPr>
          <a:lstStyle/>
          <a:p>
            <a:pPr algn="ctr"/>
            <a:r>
              <a:rPr lang="en-US" sz="2800" dirty="0" smtClean="0">
                <a:solidFill>
                  <a:prstClr val="white">
                    <a:lumMod val="85000"/>
                  </a:prstClr>
                </a:solidFill>
                <a:latin typeface="Copperplate Gothic Bold" panose="020E0705020206020404" pitchFamily="34" charset="0"/>
              </a:rPr>
              <a:t>Her sins affected innocent men</a:t>
            </a:r>
            <a:endParaRPr lang="en-US" sz="2800" dirty="0">
              <a:solidFill>
                <a:prstClr val="white">
                  <a:lumMod val="85000"/>
                </a:prstClr>
              </a:solidFill>
            </a:endParaRPr>
          </a:p>
        </p:txBody>
      </p:sp>
      <p:sp>
        <p:nvSpPr>
          <p:cNvPr id="5" name="TextBox 4"/>
          <p:cNvSpPr txBox="1"/>
          <p:nvPr/>
        </p:nvSpPr>
        <p:spPr>
          <a:xfrm>
            <a:off x="533400" y="1524000"/>
            <a:ext cx="8153400" cy="5262979"/>
          </a:xfrm>
          <a:prstGeom prst="rect">
            <a:avLst/>
          </a:prstGeom>
          <a:noFill/>
        </p:spPr>
        <p:txBody>
          <a:bodyPr wrap="square" rtlCol="0">
            <a:spAutoFit/>
          </a:bodyPr>
          <a:lstStyle/>
          <a:p>
            <a:pPr marL="285750"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John was a faithful preacher of God</a:t>
            </a:r>
            <a:endPar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685800" lvl="1"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 condemned Herod’s unlawful marriage (Mark 6:18)</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685800" lvl="1"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 was the “voice of one crying…” (Is. 40:3, Matt. 3:3)</a:t>
            </a:r>
          </a:p>
          <a:p>
            <a:pPr marL="285750"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Herodias resented John’s message and condemnation</a:t>
            </a: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She had him imprisoned (Mark 6:17)</a:t>
            </a: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She wanted to kill him, but Herod refused initially, because he feared John (Mark 6:19-20)</a:t>
            </a:r>
          </a:p>
          <a:p>
            <a:pPr marL="285750"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She devised a scheme to have John murdered</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She sacrificed her daughter’s modesty </a:t>
            </a:r>
            <a:r>
              <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(Mark </a:t>
            </a: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6:22, 24)</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She used her husband’s weakness (Mark 6:21, 26)</a:t>
            </a:r>
          </a:p>
          <a:p>
            <a:pPr marL="800100" lvl="1" indent="-3429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John paid for his preaching with his life (Mark 6:27-29)</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800100" lvl="1" indent="-342900">
              <a:spcBef>
                <a:spcPct val="20000"/>
              </a:spcBef>
              <a:buFont typeface="Arial" panose="020B0604020202020204" pitchFamily="34" charset="0"/>
              <a:buChar char="•"/>
            </a:pP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p:txBody>
      </p:sp>
    </p:spTree>
    <p:extLst>
      <p:ext uri="{BB962C8B-B14F-4D97-AF65-F5344CB8AC3E}">
        <p14:creationId xmlns:p14="http://schemas.microsoft.com/office/powerpoint/2010/main" val="415179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228600"/>
            <a:ext cx="7391400" cy="523220"/>
          </a:xfrm>
          <a:prstGeom prst="rect">
            <a:avLst/>
          </a:prstGeom>
        </p:spPr>
        <p:txBody>
          <a:bodyPr wrap="square">
            <a:spAutoFit/>
          </a:bodyPr>
          <a:lstStyle/>
          <a:p>
            <a:pPr algn="ctr"/>
            <a:r>
              <a:rPr lang="en-US" sz="2800" dirty="0" smtClean="0">
                <a:solidFill>
                  <a:prstClr val="white">
                    <a:lumMod val="85000"/>
                  </a:prstClr>
                </a:solidFill>
                <a:latin typeface="Copperplate Gothic Bold" panose="020E0705020206020404" pitchFamily="34" charset="0"/>
              </a:rPr>
              <a:t>Herodias and History</a:t>
            </a:r>
            <a:endParaRPr lang="en-US" sz="2800" dirty="0">
              <a:solidFill>
                <a:prstClr val="white">
                  <a:lumMod val="85000"/>
                </a:prstClr>
              </a:solidFill>
            </a:endParaRPr>
          </a:p>
        </p:txBody>
      </p:sp>
      <p:sp>
        <p:nvSpPr>
          <p:cNvPr id="5" name="TextBox 4"/>
          <p:cNvSpPr txBox="1"/>
          <p:nvPr/>
        </p:nvSpPr>
        <p:spPr>
          <a:xfrm>
            <a:off x="533400" y="1638955"/>
            <a:ext cx="8153400" cy="5447645"/>
          </a:xfrm>
          <a:prstGeom prst="rect">
            <a:avLst/>
          </a:prstGeom>
          <a:noFill/>
        </p:spPr>
        <p:txBody>
          <a:bodyPr wrap="square" rtlCol="0">
            <a:spAutoFit/>
          </a:bodyPr>
          <a:lstStyle/>
          <a:p>
            <a:pPr marL="285750" indent="-285750">
              <a:spcBef>
                <a:spcPct val="20000"/>
              </a:spcBef>
              <a:buFont typeface="Arial" panose="020B0604020202020204" pitchFamily="34" charset="0"/>
              <a:buChar char="–"/>
            </a:pPr>
            <a:r>
              <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Her Name</a:t>
            </a:r>
            <a:endParaRPr lang="en-US"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685800" lvl="1" indent="-228600">
              <a:spcBef>
                <a:spcPct val="20000"/>
              </a:spcBef>
              <a:buFont typeface="Arial" panose="020B0604020202020204" pitchFamily="34" charset="0"/>
              <a:buChar char="•"/>
            </a:pPr>
            <a:r>
              <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Herodias = female form of “Herod”</a:t>
            </a:r>
            <a:endParaRPr lang="en-US" sz="20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685800" lvl="1" indent="-228600">
              <a:spcBef>
                <a:spcPct val="20000"/>
              </a:spcBef>
              <a:buFont typeface="Arial" panose="020B0604020202020204" pitchFamily="34" charset="0"/>
              <a:buChar char="•"/>
            </a:pPr>
            <a:r>
              <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Herod = royal name for political rulers (similar to “Caesar”)</a:t>
            </a:r>
          </a:p>
          <a:p>
            <a:pPr marL="685800" lvl="1" indent="-228600">
              <a:spcBef>
                <a:spcPct val="20000"/>
              </a:spcBef>
              <a:buFont typeface="Arial" panose="020B0604020202020204" pitchFamily="34" charset="0"/>
              <a:buChar char="•"/>
            </a:pPr>
            <a:r>
              <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The </a:t>
            </a:r>
            <a:r>
              <a:rPr lang="en-US" sz="2000" dirty="0" err="1"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Herods</a:t>
            </a:r>
            <a:r>
              <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 persecuted Jesus and His followers throughout His life</a:t>
            </a:r>
            <a:endPar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285750" indent="-285750">
              <a:spcBef>
                <a:spcPct val="20000"/>
              </a:spcBef>
              <a:buFont typeface="Arial" panose="020B0604020202020204" pitchFamily="34" charset="0"/>
              <a:buChar char="–"/>
            </a:pPr>
            <a:r>
              <a:rPr lang="en-US" sz="20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Her </a:t>
            </a:r>
            <a:r>
              <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Family </a:t>
            </a:r>
            <a:endParaRPr lang="en-US"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685800" lvl="1" indent="-228600">
              <a:spcBef>
                <a:spcPct val="20000"/>
              </a:spcBef>
              <a:buFont typeface="Arial" panose="020B0604020202020204" pitchFamily="34" charset="0"/>
              <a:buChar char="•"/>
            </a:pPr>
            <a:r>
              <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Grand-daughter of Herod the Great**</a:t>
            </a:r>
            <a:endParaRPr lang="en-US" sz="20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685800" lvl="1" indent="-228600">
              <a:spcBef>
                <a:spcPct val="20000"/>
              </a:spcBef>
              <a:buFont typeface="Arial" panose="020B0604020202020204" pitchFamily="34" charset="0"/>
              <a:buChar char="•"/>
            </a:pPr>
            <a:r>
              <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Married her uncle (Philip), but became the wife of Herod Antipas, and queen when he divorced his first wife**</a:t>
            </a:r>
          </a:p>
          <a:p>
            <a:pPr marL="285750" indent="-285750">
              <a:spcBef>
                <a:spcPct val="20000"/>
              </a:spcBef>
              <a:buFont typeface="Arial" panose="020B0604020202020204" pitchFamily="34" charset="0"/>
              <a:buChar char="–"/>
            </a:pPr>
            <a:r>
              <a:rPr lang="en-US" sz="20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Her </a:t>
            </a:r>
            <a:r>
              <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Ambition</a:t>
            </a:r>
            <a:endParaRPr lang="en-US"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685800" lvl="1" indent="-228600">
              <a:spcBef>
                <a:spcPct val="20000"/>
              </a:spcBef>
              <a:buFont typeface="Arial" panose="020B0604020202020204" pitchFamily="34" charset="0"/>
              <a:buChar char="•"/>
            </a:pPr>
            <a:r>
              <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Jealous of Agrippa (her brother) she enticed Herod to demand the title of king from Caligula, the emperor**</a:t>
            </a:r>
            <a:endParaRPr lang="en-US" sz="20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685800" lvl="1" indent="-228600">
              <a:spcBef>
                <a:spcPct val="20000"/>
              </a:spcBef>
              <a:buFont typeface="Arial" panose="020B0604020202020204" pitchFamily="34" charset="0"/>
              <a:buChar char="•"/>
            </a:pPr>
            <a:r>
              <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Agrippa engineered the refusal of this title, and Herod was banished**</a:t>
            </a:r>
          </a:p>
          <a:p>
            <a:pPr marL="685800" lvl="1" indent="-228600">
              <a:spcBef>
                <a:spcPct val="20000"/>
              </a:spcBef>
              <a:buFont typeface="Arial" panose="020B0604020202020204" pitchFamily="34" charset="0"/>
              <a:buChar char="•"/>
            </a:pPr>
            <a:r>
              <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The pride of this woman caused her husband shame and exile**</a:t>
            </a:r>
            <a:endParaRPr lang="en-US" sz="20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285750" indent="-285750">
              <a:spcBef>
                <a:spcPct val="20000"/>
              </a:spcBef>
              <a:buFont typeface="Arial" panose="020B0604020202020204" pitchFamily="34" charset="0"/>
              <a:buChar char="–"/>
            </a:pPr>
            <a:endParaRPr lang="en-US" sz="20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800100" lvl="1" indent="-342900">
              <a:spcBef>
                <a:spcPct val="20000"/>
              </a:spcBef>
              <a:buFont typeface="Arial" panose="020B0604020202020204" pitchFamily="34" charset="0"/>
              <a:buChar char="•"/>
            </a:pPr>
            <a:endParaRPr lang="en-US" sz="20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p:txBody>
      </p:sp>
      <p:sp>
        <p:nvSpPr>
          <p:cNvPr id="2" name="TextBox 1"/>
          <p:cNvSpPr txBox="1"/>
          <p:nvPr/>
        </p:nvSpPr>
        <p:spPr>
          <a:xfrm>
            <a:off x="533400" y="6553200"/>
            <a:ext cx="8153400" cy="276999"/>
          </a:xfrm>
          <a:prstGeom prst="rect">
            <a:avLst/>
          </a:prstGeom>
          <a:noFill/>
        </p:spPr>
        <p:txBody>
          <a:bodyPr wrap="square" rtlCol="0">
            <a:spAutoFit/>
          </a:bodyPr>
          <a:lstStyle/>
          <a:p>
            <a:r>
              <a:rPr lang="en-US" sz="1200" dirty="0" smtClean="0">
                <a:solidFill>
                  <a:schemeClr val="bg1"/>
                </a:solidFill>
                <a:latin typeface="Goudy Old Style" panose="02020502050305020303" pitchFamily="18" charset="0"/>
              </a:rPr>
              <a:t>** https</a:t>
            </a:r>
            <a:r>
              <a:rPr lang="en-US" sz="1200" dirty="0">
                <a:solidFill>
                  <a:schemeClr val="bg1"/>
                </a:solidFill>
                <a:latin typeface="Goudy Old Style" panose="02020502050305020303" pitchFamily="18" charset="0"/>
              </a:rPr>
              <a:t>://www.biblegateway.com/devotionals/all-women-bible/2011/03</a:t>
            </a:r>
          </a:p>
        </p:txBody>
      </p:sp>
    </p:spTree>
    <p:extLst>
      <p:ext uri="{BB962C8B-B14F-4D97-AF65-F5344CB8AC3E}">
        <p14:creationId xmlns:p14="http://schemas.microsoft.com/office/powerpoint/2010/main" val="338679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1006</TotalTime>
  <Words>526</Words>
  <Application>Microsoft Office PowerPoint</Application>
  <PresentationFormat>On-screen Show (4:3)</PresentationFormat>
  <Paragraphs>83</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Castellar</vt:lpstr>
      <vt:lpstr>Copperplate Gothic Bold</vt:lpstr>
      <vt:lpstr>Goudy Old Style</vt:lpstr>
      <vt:lpstr>Office Theme</vt:lpstr>
      <vt:lpstr>PowerPoint Presentation</vt:lpstr>
      <vt:lpstr>PowerPoint Presentation</vt:lpstr>
      <vt:lpstr>PowerPoint Presentation</vt:lpstr>
      <vt:lpstr>PowerPoint Presentation</vt:lpstr>
      <vt:lpstr>PowerPoint Presentation</vt:lpstr>
    </vt:vector>
  </TitlesOfParts>
  <Company>Lockheed Martin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Sproule, Traci R</dc:creator>
  <cp:lastModifiedBy>Sproulies</cp:lastModifiedBy>
  <cp:revision>56</cp:revision>
  <cp:lastPrinted>2014-11-12T17:52:50Z</cp:lastPrinted>
  <dcterms:created xsi:type="dcterms:W3CDTF">2014-09-15T16:01:34Z</dcterms:created>
  <dcterms:modified xsi:type="dcterms:W3CDTF">2014-12-10T22:31:45Z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ACCT03\tsproule</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bool>false</vt:bool>
  </property>
  <property fmtid="{D5CDD505-2E9C-101B-9397-08002B2CF9AE}" pid="8" name="Allow Footer Overwrite">
    <vt:bool>false</vt:bool>
  </property>
  <property fmtid="{D5CDD505-2E9C-101B-9397-08002B2CF9AE}" pid="9" name="Multiple Selected">
    <vt:lpwstr>-1</vt:lpwstr>
  </property>
  <property fmtid="{D5CDD505-2E9C-101B-9397-08002B2CF9AE}" pid="10" name="SIPLongWording">
    <vt:lpwstr/>
  </property>
  <property fmtid="{D5CDD505-2E9C-101B-9397-08002B2CF9AE}" pid="11" name="checkedProgramsCount">
    <vt:i4>0</vt:i4>
  </property>
  <property fmtid="{D5CDD505-2E9C-101B-9397-08002B2CF9AE}" pid="12" name="ExpCountry">
    <vt:lpwstr/>
  </property>
</Properties>
</file>