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56" r:id="rId2"/>
    <p:sldId id="261" r:id="rId3"/>
    <p:sldId id="260" r:id="rId4"/>
    <p:sldId id="262"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78231" autoAdjust="0"/>
  </p:normalViewPr>
  <p:slideViewPr>
    <p:cSldViewPr>
      <p:cViewPr varScale="1">
        <p:scale>
          <a:sx n="82" d="100"/>
          <a:sy n="82" d="100"/>
        </p:scale>
        <p:origin x="84" y="276"/>
      </p:cViewPr>
      <p:guideLst>
        <p:guide orient="horz" pos="2160"/>
        <p:guide pos="2880"/>
      </p:guideLst>
    </p:cSldViewPr>
  </p:slideViewPr>
  <p:notesTextViewPr>
    <p:cViewPr>
      <p:scale>
        <a:sx n="1" d="1"/>
        <a:sy n="1" d="1"/>
      </p:scale>
      <p:origin x="0" y="-2160"/>
    </p:cViewPr>
  </p:notesTextViewPr>
  <p:notesViewPr>
    <p:cSldViewPr>
      <p:cViewPr varScale="1">
        <p:scale>
          <a:sx n="88" d="100"/>
          <a:sy n="88" d="100"/>
        </p:scale>
        <p:origin x="1014"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35" tIns="45718" rIns="91435" bIns="45718" rtlCol="0"/>
          <a:lstStyle>
            <a:lvl1pPr algn="r">
              <a:defRPr sz="1200"/>
            </a:lvl1pPr>
          </a:lstStyle>
          <a:p>
            <a:fld id="{86881C21-1CB8-42A1-AED6-FE8F2879D2F8}" type="datetimeFigureOut">
              <a:rPr lang="en-US" smtClean="0"/>
              <a:t>12/10/2014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35" tIns="45718" rIns="91435" bIns="45718" rtlCol="0" anchor="b"/>
          <a:lstStyle>
            <a:lvl1pPr algn="r">
              <a:defRPr sz="1200"/>
            </a:lvl1pPr>
          </a:lstStyle>
          <a:p>
            <a:fld id="{6598D9FE-83E6-43BF-9A1A-C97F46349B6D}" type="slidenum">
              <a:rPr lang="en-US" smtClean="0"/>
              <a:t>‹#›</a:t>
            </a:fld>
            <a:endParaRPr lang="en-US"/>
          </a:p>
        </p:txBody>
      </p:sp>
    </p:spTree>
    <p:extLst>
      <p:ext uri="{BB962C8B-B14F-4D97-AF65-F5344CB8AC3E}">
        <p14:creationId xmlns:p14="http://schemas.microsoft.com/office/powerpoint/2010/main" val="25670145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35" tIns="45718" rIns="91435" bIns="45718"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35" tIns="45718" rIns="91435" bIns="45718" rtlCol="0"/>
          <a:lstStyle>
            <a:lvl1pPr algn="r">
              <a:defRPr sz="1200"/>
            </a:lvl1pPr>
          </a:lstStyle>
          <a:p>
            <a:fld id="{DB797596-1721-4D6E-9CE4-85A0F2930EFB}" type="datetimeFigureOut">
              <a:rPr lang="en-US" smtClean="0"/>
              <a:t>12/10/2014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35" tIns="45718" rIns="91435" bIns="45718"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35" tIns="45718" rIns="91435" bIns="4571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35" tIns="45718" rIns="91435" bIns="45718"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35" tIns="45718" rIns="91435" bIns="45718" rtlCol="0" anchor="b"/>
          <a:lstStyle>
            <a:lvl1pPr algn="r">
              <a:defRPr sz="1200"/>
            </a:lvl1pPr>
          </a:lstStyle>
          <a:p>
            <a:fld id="{CF2D4647-0682-4A9D-B0E3-457BF2905F9B}" type="slidenum">
              <a:rPr lang="en-US" smtClean="0"/>
              <a:t>‹#›</a:t>
            </a:fld>
            <a:endParaRPr lang="en-US"/>
          </a:p>
        </p:txBody>
      </p:sp>
    </p:spTree>
    <p:extLst>
      <p:ext uri="{BB962C8B-B14F-4D97-AF65-F5344CB8AC3E}">
        <p14:creationId xmlns:p14="http://schemas.microsoft.com/office/powerpoint/2010/main" val="4040332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biblegateway.com/passage/?search=matt+19:9&amp;version=NKJV#fen-NKJV-23772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biblegateway.com/passage/?search=is+40%3A3&amp;version=NKJV#fen-NKJV-18424a" TargetMode="External"/><Relationship Id="rId2" Type="http://schemas.openxmlformats.org/officeDocument/2006/relationships/slide" Target="../slides/slide4.xml"/><Relationship Id="rId1" Type="http://schemas.openxmlformats.org/officeDocument/2006/relationships/notesMaster" Target="../notesMasters/notesMaster1.xml"/><Relationship Id="rId4" Type="http://schemas.openxmlformats.org/officeDocument/2006/relationships/hyperlink" Target="https://www.biblegateway.com/passage/?search=matt+3%3A3&amp;version=NKJV#fen-NKJV-23196a"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F2D4647-0682-4A9D-B0E3-457BF2905F9B}" type="slidenum">
              <a:rPr lang="en-US" smtClean="0"/>
              <a:t>1</a:t>
            </a:fld>
            <a:endParaRPr lang="en-US"/>
          </a:p>
        </p:txBody>
      </p:sp>
    </p:spTree>
    <p:extLst>
      <p:ext uri="{BB962C8B-B14F-4D97-AF65-F5344CB8AC3E}">
        <p14:creationId xmlns:p14="http://schemas.microsoft.com/office/powerpoint/2010/main" val="2126679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r>
              <a:rPr lang="en-US" dirty="0" smtClean="0"/>
              <a:t>When Herod Antipas visited Rome, he was entertained by Philip and Herodias. Herod abducted his royal brother’s wife. His own wife, an Arabian princess, was an obstacle to an illicit marriage, so he divorced her, and Herodias became queen in her stead, and with her daughter was installed in the palace.</a:t>
            </a:r>
          </a:p>
          <a:p>
            <a:pPr marL="228600" indent="-228600">
              <a:buAutoNum type="arabicPeriod"/>
            </a:pPr>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2</a:t>
            </a:fld>
            <a:endParaRPr lang="en-US">
              <a:solidFill>
                <a:prstClr val="black"/>
              </a:solidFill>
            </a:endParaRPr>
          </a:p>
        </p:txBody>
      </p:sp>
    </p:spTree>
    <p:extLst>
      <p:ext uri="{BB962C8B-B14F-4D97-AF65-F5344CB8AC3E}">
        <p14:creationId xmlns:p14="http://schemas.microsoft.com/office/powerpoint/2010/main" val="7552159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850" b="1" dirty="0" smtClean="0"/>
              <a:t>Mark 10:12New King James Version (NKJV)</a:t>
            </a:r>
          </a:p>
          <a:p>
            <a:r>
              <a:rPr lang="en-US" sz="850" baseline="30000" dirty="0" smtClean="0"/>
              <a:t>12 </a:t>
            </a:r>
            <a:r>
              <a:rPr lang="en-US" sz="850" dirty="0" smtClean="0"/>
              <a:t>And if a woman divorces her husband and marries another, she commits adultery.”</a:t>
            </a:r>
          </a:p>
          <a:p>
            <a:endParaRPr lang="en-US" sz="850" dirty="0" smtClean="0"/>
          </a:p>
          <a:p>
            <a:r>
              <a:rPr lang="en-US" sz="850" b="1" dirty="0" smtClean="0"/>
              <a:t>Matthew 19:9New King James Version (NKJV)</a:t>
            </a:r>
          </a:p>
          <a:p>
            <a:r>
              <a:rPr lang="en-US" sz="850" baseline="30000" dirty="0" smtClean="0"/>
              <a:t>9 </a:t>
            </a:r>
            <a:r>
              <a:rPr lang="en-US" sz="850" dirty="0" smtClean="0"/>
              <a:t>And I say to you, whoever divorces his wife, except for sexual immorality,</a:t>
            </a:r>
            <a:r>
              <a:rPr lang="en-US" sz="850" baseline="30000" dirty="0" smtClean="0"/>
              <a:t>[</a:t>
            </a:r>
            <a:r>
              <a:rPr lang="en-US" sz="850" baseline="30000" dirty="0" smtClean="0">
                <a:hlinkClick r:id="rId3" tooltip="See footnote a"/>
              </a:rPr>
              <a:t>a</a:t>
            </a:r>
            <a:r>
              <a:rPr lang="en-US" sz="850" baseline="30000" dirty="0" smtClean="0"/>
              <a:t>]</a:t>
            </a:r>
            <a:r>
              <a:rPr lang="en-US" sz="850" dirty="0" smtClean="0"/>
              <a:t> and marries another, commits adultery; and whoever marries her who is divorced commits adultery.”</a:t>
            </a:r>
          </a:p>
          <a:p>
            <a:endParaRPr lang="en-US" sz="850" dirty="0" smtClean="0"/>
          </a:p>
          <a:p>
            <a:r>
              <a:rPr lang="en-US" sz="850" b="1" dirty="0" smtClean="0"/>
              <a:t>Hebrews 13:4New King James Version (NKJV)</a:t>
            </a:r>
          </a:p>
          <a:p>
            <a:r>
              <a:rPr lang="en-US" sz="850" baseline="30000" dirty="0" smtClean="0"/>
              <a:t>4 </a:t>
            </a:r>
            <a:r>
              <a:rPr lang="en-US" sz="850" dirty="0" smtClean="0"/>
              <a:t>Marriage </a:t>
            </a:r>
            <a:r>
              <a:rPr lang="en-US" sz="850" i="1" dirty="0" smtClean="0"/>
              <a:t>is</a:t>
            </a:r>
            <a:r>
              <a:rPr lang="en-US" sz="850" dirty="0" smtClean="0"/>
              <a:t> honorable among all, and the bed undefiled; but fornicators and adulterers God will judge.</a:t>
            </a:r>
          </a:p>
          <a:p>
            <a:endParaRPr lang="en-US" sz="850" dirty="0" smtClean="0"/>
          </a:p>
          <a:p>
            <a:r>
              <a:rPr lang="en-US" sz="850" b="1" dirty="0" smtClean="0"/>
              <a:t>Proverbs 31:30New King James Version (NKJV)</a:t>
            </a:r>
          </a:p>
          <a:p>
            <a:r>
              <a:rPr lang="en-US" sz="850" baseline="30000" dirty="0" smtClean="0"/>
              <a:t>30 </a:t>
            </a:r>
            <a:r>
              <a:rPr lang="en-US" sz="850" dirty="0" smtClean="0"/>
              <a:t>Charm </a:t>
            </a:r>
            <a:r>
              <a:rPr lang="en-US" sz="850" i="1" dirty="0" smtClean="0"/>
              <a:t>is</a:t>
            </a:r>
            <a:r>
              <a:rPr lang="en-US" sz="850" dirty="0" smtClean="0"/>
              <a:t> deceitful and beauty </a:t>
            </a:r>
            <a:r>
              <a:rPr lang="en-US" sz="850" i="1" dirty="0" smtClean="0"/>
              <a:t>is</a:t>
            </a:r>
            <a:r>
              <a:rPr lang="en-US" sz="850" dirty="0" smtClean="0"/>
              <a:t> passing,</a:t>
            </a:r>
            <a:br>
              <a:rPr lang="en-US" sz="850" dirty="0" smtClean="0"/>
            </a:br>
            <a:r>
              <a:rPr lang="en-US" sz="850" dirty="0" smtClean="0"/>
              <a:t>But a woman </a:t>
            </a:r>
            <a:r>
              <a:rPr lang="en-US" sz="850" i="1" dirty="0" smtClean="0"/>
              <a:t>who</a:t>
            </a:r>
            <a:r>
              <a:rPr lang="en-US" sz="850" dirty="0" smtClean="0"/>
              <a:t> fears the </a:t>
            </a:r>
            <a:r>
              <a:rPr lang="en-US" sz="850" cap="small" dirty="0" smtClean="0">
                <a:effectLst/>
              </a:rPr>
              <a:t>Lord</a:t>
            </a:r>
            <a:r>
              <a:rPr lang="en-US" sz="850" dirty="0" smtClean="0"/>
              <a:t>, she shall be praised.</a:t>
            </a:r>
          </a:p>
          <a:p>
            <a:endParaRPr lang="en-US" sz="850" dirty="0" smtClean="0"/>
          </a:p>
          <a:p>
            <a:r>
              <a:rPr lang="en-US" sz="850" b="1" dirty="0" smtClean="0"/>
              <a:t>1 Timothy 2:9-10New King James Version (NKJV)</a:t>
            </a:r>
          </a:p>
          <a:p>
            <a:r>
              <a:rPr lang="en-US" sz="850" baseline="30000" dirty="0" smtClean="0"/>
              <a:t>9 </a:t>
            </a:r>
            <a:r>
              <a:rPr lang="en-US" sz="850" dirty="0" smtClean="0"/>
              <a:t>in like manner also, that the women adorn themselves in modest apparel, with propriety and moderation, not with braided hair or gold or pearls or costly clothing, </a:t>
            </a:r>
            <a:r>
              <a:rPr lang="en-US" sz="850" baseline="30000" dirty="0" smtClean="0"/>
              <a:t>10 </a:t>
            </a:r>
            <a:r>
              <a:rPr lang="en-US" sz="850" dirty="0" smtClean="0"/>
              <a:t>but, which is proper for women professing godliness, with good works. </a:t>
            </a:r>
          </a:p>
          <a:p>
            <a:endParaRPr lang="en-US" sz="850" dirty="0" smtClean="0"/>
          </a:p>
          <a:p>
            <a:r>
              <a:rPr lang="en-US" sz="850" b="1" dirty="0" smtClean="0"/>
              <a:t>Hebrews 12:14-17New King James Version (NKJV)</a:t>
            </a:r>
          </a:p>
          <a:p>
            <a:r>
              <a:rPr lang="en-US" sz="850" baseline="30000" dirty="0" smtClean="0"/>
              <a:t>14 </a:t>
            </a:r>
            <a:r>
              <a:rPr lang="en-US" sz="850" dirty="0" smtClean="0"/>
              <a:t>Pursue peace with all </a:t>
            </a:r>
            <a:r>
              <a:rPr lang="en-US" sz="850" i="1" dirty="0" smtClean="0"/>
              <a:t>people,</a:t>
            </a:r>
            <a:r>
              <a:rPr lang="en-US" sz="850" dirty="0" smtClean="0"/>
              <a:t> and holiness, without which no one will see the Lord: </a:t>
            </a:r>
            <a:r>
              <a:rPr lang="en-US" sz="850" baseline="30000" dirty="0" smtClean="0"/>
              <a:t>15 </a:t>
            </a:r>
            <a:r>
              <a:rPr lang="en-US" sz="850" dirty="0" smtClean="0"/>
              <a:t>looking carefully lest anyone fall short of the grace of God; lest any root of bitterness springing up cause trouble, and by this many become defiled; </a:t>
            </a:r>
            <a:r>
              <a:rPr lang="en-US" sz="850" baseline="30000" dirty="0" smtClean="0"/>
              <a:t>16 </a:t>
            </a:r>
            <a:r>
              <a:rPr lang="en-US" sz="850" dirty="0" smtClean="0"/>
              <a:t>lest there </a:t>
            </a:r>
            <a:r>
              <a:rPr lang="en-US" sz="850" i="1" dirty="0" smtClean="0"/>
              <a:t>be</a:t>
            </a:r>
            <a:r>
              <a:rPr lang="en-US" sz="850" dirty="0" smtClean="0"/>
              <a:t> any fornicator or profane person like Esau, who for one morsel of food sold his birthright. </a:t>
            </a:r>
            <a:r>
              <a:rPr lang="en-US" sz="850" baseline="30000" dirty="0" smtClean="0"/>
              <a:t>17 </a:t>
            </a:r>
            <a:r>
              <a:rPr lang="en-US" sz="850" dirty="0" smtClean="0"/>
              <a:t>For you know that afterward, when he wanted to inherit the blessing, he was rejected, for he found no place for repentance, though he sought it diligently with tears.</a:t>
            </a:r>
          </a:p>
          <a:p>
            <a:endParaRPr lang="en-US" sz="850" dirty="0" smtClean="0"/>
          </a:p>
          <a:p>
            <a:r>
              <a:rPr lang="en-US" sz="850" b="1" dirty="0" smtClean="0"/>
              <a:t>1 Peter 2:11-12New King James Version (NKJV)</a:t>
            </a:r>
          </a:p>
          <a:p>
            <a:r>
              <a:rPr lang="en-US" sz="850" baseline="30000" dirty="0" smtClean="0"/>
              <a:t>11 </a:t>
            </a:r>
            <a:r>
              <a:rPr lang="en-US" sz="850" dirty="0" smtClean="0"/>
              <a:t>Beloved, I beg </a:t>
            </a:r>
            <a:r>
              <a:rPr lang="en-US" sz="850" i="1" dirty="0" smtClean="0"/>
              <a:t>you</a:t>
            </a:r>
            <a:r>
              <a:rPr lang="en-US" sz="850" dirty="0" smtClean="0"/>
              <a:t> as sojourners and pilgrims, abstain from fleshly lusts which war against the soul, </a:t>
            </a:r>
            <a:r>
              <a:rPr lang="en-US" sz="850" baseline="30000" dirty="0" smtClean="0"/>
              <a:t>12 </a:t>
            </a:r>
            <a:r>
              <a:rPr lang="en-US" sz="850" dirty="0" smtClean="0"/>
              <a:t>having your conduct honorable among the Gentiles, that when they speak against you as evildoers, they may, by </a:t>
            </a:r>
            <a:r>
              <a:rPr lang="en-US" sz="850" i="1" dirty="0" smtClean="0"/>
              <a:t>your</a:t>
            </a:r>
            <a:r>
              <a:rPr lang="en-US" sz="850" dirty="0" smtClean="0"/>
              <a:t> good works which they observe, glorify God in the day of visitation.</a:t>
            </a:r>
          </a:p>
          <a:p>
            <a:endParaRPr lang="en-US" sz="850" dirty="0" smtClean="0"/>
          </a:p>
          <a:p>
            <a:endParaRPr lang="en-US" sz="850"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255033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Isaiah </a:t>
            </a:r>
            <a:r>
              <a:rPr lang="en-US" b="1" dirty="0" smtClean="0"/>
              <a:t>40:3</a:t>
            </a:r>
          </a:p>
          <a:p>
            <a:r>
              <a:rPr lang="en-US" baseline="30000" dirty="0" smtClean="0"/>
              <a:t>3</a:t>
            </a:r>
            <a:r>
              <a:rPr lang="en-US" baseline="30000" dirty="0"/>
              <a:t> </a:t>
            </a:r>
            <a:r>
              <a:rPr lang="en-US" dirty="0"/>
              <a:t>The voice of one crying in the wilderness:</a:t>
            </a:r>
            <a:br>
              <a:rPr lang="en-US" dirty="0"/>
            </a:br>
            <a:r>
              <a:rPr lang="en-US" dirty="0"/>
              <a:t>“Prepare the way of the </a:t>
            </a:r>
            <a:r>
              <a:rPr lang="en-US" cap="small" dirty="0"/>
              <a:t>Lord</a:t>
            </a:r>
            <a:r>
              <a:rPr lang="en-US" dirty="0"/>
              <a:t>;</a:t>
            </a:r>
            <a:br>
              <a:rPr lang="en-US" dirty="0"/>
            </a:br>
            <a:r>
              <a:rPr lang="en-US" dirty="0"/>
              <a:t>Make straight in the desert</a:t>
            </a:r>
            <a:r>
              <a:rPr lang="en-US" baseline="30000" dirty="0"/>
              <a:t>[</a:t>
            </a:r>
            <a:r>
              <a:rPr lang="en-US" baseline="30000" dirty="0">
                <a:hlinkClick r:id="rId3" tooltip="See footnote a"/>
              </a:rPr>
              <a:t>a</a:t>
            </a:r>
            <a:r>
              <a:rPr lang="en-US" baseline="30000" dirty="0"/>
              <a:t>]</a:t>
            </a:r>
            <a:r>
              <a:rPr lang="en-US" dirty="0"/>
              <a:t/>
            </a:r>
            <a:br>
              <a:rPr lang="en-US" dirty="0"/>
            </a:br>
            <a:r>
              <a:rPr lang="en-US" dirty="0"/>
              <a:t>A highway for our God.</a:t>
            </a:r>
          </a:p>
          <a:p>
            <a:endParaRPr lang="en-US" dirty="0" smtClean="0"/>
          </a:p>
          <a:p>
            <a:r>
              <a:rPr lang="en-US" b="1" dirty="0"/>
              <a:t>Matthew </a:t>
            </a:r>
            <a:r>
              <a:rPr lang="en-US" b="1" dirty="0" smtClean="0"/>
              <a:t>3:3</a:t>
            </a:r>
          </a:p>
          <a:p>
            <a:r>
              <a:rPr lang="en-US" baseline="30000" dirty="0" smtClean="0"/>
              <a:t>3</a:t>
            </a:r>
            <a:r>
              <a:rPr lang="en-US" baseline="30000" dirty="0"/>
              <a:t> </a:t>
            </a:r>
            <a:r>
              <a:rPr lang="en-US" dirty="0"/>
              <a:t>For this is he who was spoken of by the prophet Isaiah, saying:</a:t>
            </a:r>
          </a:p>
          <a:p>
            <a:r>
              <a:rPr lang="en-US" dirty="0"/>
              <a:t>“The voice of one crying in the wilderness:</a:t>
            </a:r>
            <a:br>
              <a:rPr lang="en-US" dirty="0"/>
            </a:br>
            <a:r>
              <a:rPr lang="en-US" dirty="0"/>
              <a:t>‘Prepare the way of the L</a:t>
            </a:r>
            <a:r>
              <a:rPr lang="en-US" cap="small" dirty="0"/>
              <a:t>ord</a:t>
            </a:r>
            <a:r>
              <a:rPr lang="en-US" dirty="0"/>
              <a:t>;</a:t>
            </a:r>
            <a:br>
              <a:rPr lang="en-US" dirty="0"/>
            </a:br>
            <a:r>
              <a:rPr lang="en-US" dirty="0"/>
              <a:t>Make His paths straight.’”</a:t>
            </a:r>
            <a:r>
              <a:rPr lang="en-US" baseline="30000" dirty="0"/>
              <a:t>[</a:t>
            </a:r>
            <a:r>
              <a:rPr lang="en-US" baseline="30000" dirty="0">
                <a:hlinkClick r:id="rId4" tooltip="See footnote a"/>
              </a:rPr>
              <a:t>a</a:t>
            </a:r>
            <a:r>
              <a:rPr lang="en-US" baseline="30000" dirty="0"/>
              <a:t>]</a:t>
            </a:r>
            <a:endParaRPr lang="en-US" dirty="0"/>
          </a:p>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680352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F2D4647-0682-4A9D-B0E3-457BF2905F9B}" type="slidenum">
              <a:rPr lang="en-US" smtClean="0">
                <a:solidFill>
                  <a:prstClr val="black"/>
                </a:solidFill>
              </a:rPr>
              <a:pPr/>
              <a:t>5</a:t>
            </a:fld>
            <a:endParaRPr lang="en-US">
              <a:solidFill>
                <a:prstClr val="black"/>
              </a:solidFill>
            </a:endParaRPr>
          </a:p>
        </p:txBody>
      </p:sp>
    </p:spTree>
    <p:extLst>
      <p:ext uri="{BB962C8B-B14F-4D97-AF65-F5344CB8AC3E}">
        <p14:creationId xmlns:p14="http://schemas.microsoft.com/office/powerpoint/2010/main" val="15721663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6892" y="-76200"/>
            <a:ext cx="9170891" cy="7086597"/>
          </a:xfrm>
          <a:prstGeom prst="rect">
            <a:avLst/>
          </a:prstGeom>
        </p:spPr>
      </p:pic>
    </p:spTree>
    <p:extLst>
      <p:ext uri="{BB962C8B-B14F-4D97-AF65-F5344CB8AC3E}">
        <p14:creationId xmlns:p14="http://schemas.microsoft.com/office/powerpoint/2010/main" val="351073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68884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0959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 y="0"/>
            <a:ext cx="9143997" cy="7065816"/>
          </a:xfrm>
          <a:prstGeom prst="rect">
            <a:avLst/>
          </a:prstGeom>
        </p:spPr>
      </p:pic>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523437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83734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4170646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224732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64161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5329183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1909931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832E84B8-EB99-44BB-A9B9-3DBB5AE95A06}" type="datetimeFigureOut">
              <a:rPr lang="en-US" smtClean="0"/>
              <a:t>12/10/2014</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a:lstStyle/>
          <a:p>
            <a:fld id="{B2AA3B73-E1B1-4755-8E4F-C369C1C182F2}" type="slidenum">
              <a:rPr lang="en-US" smtClean="0"/>
              <a:t>‹#›</a:t>
            </a:fld>
            <a:endParaRPr lang="en-US"/>
          </a:p>
        </p:txBody>
      </p:sp>
    </p:spTree>
    <p:extLst>
      <p:ext uri="{BB962C8B-B14F-4D97-AF65-F5344CB8AC3E}">
        <p14:creationId xmlns:p14="http://schemas.microsoft.com/office/powerpoint/2010/main" val="3103302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751368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5486400" y="1295400"/>
            <a:ext cx="3162300" cy="16764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000" dirty="0" smtClean="0">
                <a:solidFill>
                  <a:schemeClr val="bg1"/>
                </a:solidFill>
                <a:latin typeface="Castellar" panose="020A0402060406010301" pitchFamily="18" charset="0"/>
              </a:rPr>
              <a:t>Bad Girls of the Bible</a:t>
            </a:r>
            <a:endParaRPr lang="en-US" sz="4000" dirty="0">
              <a:solidFill>
                <a:schemeClr val="bg1"/>
              </a:solidFill>
              <a:latin typeface="Castellar" panose="020A0402060406010301" pitchFamily="18" charset="0"/>
            </a:endParaRPr>
          </a:p>
        </p:txBody>
      </p:sp>
      <p:sp>
        <p:nvSpPr>
          <p:cNvPr id="5" name="Subtitle 2"/>
          <p:cNvSpPr txBox="1">
            <a:spLocks/>
          </p:cNvSpPr>
          <p:nvPr/>
        </p:nvSpPr>
        <p:spPr>
          <a:xfrm>
            <a:off x="5514975" y="3505200"/>
            <a:ext cx="3105150" cy="1981200"/>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dirty="0" smtClean="0">
                <a:solidFill>
                  <a:schemeClr val="bg1">
                    <a:lumMod val="85000"/>
                  </a:schemeClr>
                </a:solidFill>
                <a:latin typeface="Copperplate Gothic Bold" panose="020E0705020206020404" pitchFamily="34" charset="0"/>
              </a:rPr>
              <a:t>Herodias: </a:t>
            </a:r>
          </a:p>
          <a:p>
            <a:pPr marL="0" indent="0" algn="ctr">
              <a:buNone/>
            </a:pPr>
            <a:r>
              <a:rPr lang="en-US" dirty="0" smtClean="0">
                <a:solidFill>
                  <a:schemeClr val="bg1">
                    <a:lumMod val="85000"/>
                  </a:schemeClr>
                </a:solidFill>
                <a:latin typeface="Copperplate Gothic Bold" panose="020E0705020206020404" pitchFamily="34" charset="0"/>
              </a:rPr>
              <a:t>The Wicked Mother</a:t>
            </a:r>
            <a:endParaRPr lang="en-US" dirty="0">
              <a:solidFill>
                <a:schemeClr val="bg1">
                  <a:lumMod val="85000"/>
                </a:schemeClr>
              </a:solidFill>
              <a:latin typeface="Copperplate Gothic Bold" panose="020E0705020206020404" pitchFamily="34" charset="0"/>
            </a:endParaRPr>
          </a:p>
        </p:txBody>
      </p:sp>
      <p:sp>
        <p:nvSpPr>
          <p:cNvPr id="2" name="TextBox 1"/>
          <p:cNvSpPr txBox="1"/>
          <p:nvPr/>
        </p:nvSpPr>
        <p:spPr>
          <a:xfrm>
            <a:off x="4384431" y="6019800"/>
            <a:ext cx="4038600" cy="461665"/>
          </a:xfrm>
          <a:prstGeom prst="rect">
            <a:avLst/>
          </a:prstGeom>
          <a:noFill/>
        </p:spPr>
        <p:txBody>
          <a:bodyPr wrap="square" rtlCol="0">
            <a:spAutoFit/>
          </a:bodyPr>
          <a:lstStyle/>
          <a:p>
            <a:pPr algn="r"/>
            <a:r>
              <a:rPr lang="en-US" sz="2400" dirty="0" smtClean="0">
                <a:solidFill>
                  <a:schemeClr val="bg1">
                    <a:lumMod val="75000"/>
                  </a:schemeClr>
                </a:solidFill>
                <a:latin typeface="Goudy Old Style" panose="02020502050305020303" pitchFamily="18" charset="0"/>
              </a:rPr>
              <a:t>Mark 6</a:t>
            </a:r>
            <a:endParaRPr lang="en-US" sz="2400" dirty="0">
              <a:solidFill>
                <a:schemeClr val="bg1">
                  <a:lumMod val="75000"/>
                </a:schemeClr>
              </a:solidFill>
              <a:latin typeface="Goudy Old Style" panose="02020502050305020303" pitchFamily="18" charset="0"/>
            </a:endParaRPr>
          </a:p>
        </p:txBody>
      </p:sp>
    </p:spTree>
    <p:extLst>
      <p:ext uri="{BB962C8B-B14F-4D97-AF65-F5344CB8AC3E}">
        <p14:creationId xmlns:p14="http://schemas.microsoft.com/office/powerpoint/2010/main" val="31321101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391400" cy="523220"/>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Her sins affected her husband</a:t>
            </a:r>
            <a:endParaRPr lang="en-US" sz="2800" dirty="0">
              <a:solidFill>
                <a:prstClr val="white">
                  <a:lumMod val="85000"/>
                </a:prstClr>
              </a:solidFill>
            </a:endParaRPr>
          </a:p>
        </p:txBody>
      </p:sp>
      <p:sp>
        <p:nvSpPr>
          <p:cNvPr id="5" name="TextBox 4"/>
          <p:cNvSpPr txBox="1"/>
          <p:nvPr/>
        </p:nvSpPr>
        <p:spPr>
          <a:xfrm>
            <a:off x="152400" y="1600200"/>
            <a:ext cx="8686800" cy="5189113"/>
          </a:xfrm>
          <a:prstGeom prst="rect">
            <a:avLst/>
          </a:prstGeom>
          <a:noFill/>
        </p:spPr>
        <p:txBody>
          <a:bodyPr wrap="square" rtlCol="0">
            <a:spAutoFit/>
          </a:bodyPr>
          <a:lstStyle/>
          <a:p>
            <a:pPr marL="285750" lvl="1"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 Made Several Bad Decisions Because of Herodias</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Unlawful marriage</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 abducted her (she was married to his brother, Philip)</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Divorced </a:t>
            </a: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his own wife to marry </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Refusal to repent</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John the Baptist preached to this wicked king and queen</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Despite his fear of John, Herod was too taken with his wicked wife to put her away</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Rash oath and its fulfillment</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 promised his stepdaughter a ridiculous unknown gift</a:t>
            </a:r>
          </a:p>
          <a:p>
            <a:pPr marL="1143000" lvl="2"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Despite his sorrow, he was afraid of the party-goers response if he failed, so he gave her the terrible thing she asked</a:t>
            </a:r>
          </a:p>
        </p:txBody>
      </p:sp>
    </p:spTree>
    <p:extLst>
      <p:ext uri="{BB962C8B-B14F-4D97-AF65-F5344CB8AC3E}">
        <p14:creationId xmlns:p14="http://schemas.microsoft.com/office/powerpoint/2010/main" val="313648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381000"/>
            <a:ext cx="7391400" cy="523220"/>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Her sins affected her daughter</a:t>
            </a:r>
            <a:endParaRPr lang="en-US" sz="2800" dirty="0">
              <a:solidFill>
                <a:prstClr val="white">
                  <a:lumMod val="85000"/>
                </a:prstClr>
              </a:solidFill>
            </a:endParaRPr>
          </a:p>
        </p:txBody>
      </p:sp>
      <p:sp>
        <p:nvSpPr>
          <p:cNvPr id="5" name="TextBox 4"/>
          <p:cNvSpPr txBox="1"/>
          <p:nvPr/>
        </p:nvSpPr>
        <p:spPr>
          <a:xfrm>
            <a:off x="533400" y="1524000"/>
            <a:ext cx="8153400" cy="5262979"/>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Lessons she taught her daughter:</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“Marriage vows don’t really matter.”</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Mark 10:12; Matt 19:9; </a:t>
            </a:r>
            <a:r>
              <a:rPr lang="en-US" sz="2400" dirty="0" err="1">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Heb</a:t>
            </a: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13:4</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“It’s ok to use sex and beauty to get what you want.”  </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err="1">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Prov</a:t>
            </a: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31:30; 1 Tim 2:9-10</a:t>
            </a: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“It’s totally all right for your ambitions to come before your moral values.”  </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1143000" lvl="2" indent="-228600">
              <a:spcBef>
                <a:spcPct val="20000"/>
              </a:spcBef>
              <a:buFont typeface="Arial" panose="020B0604020202020204" pitchFamily="34" charset="0"/>
              <a:buChar char="•"/>
            </a:pPr>
            <a:r>
              <a:rPr lang="en-US" sz="2400" dirty="0" err="1">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Heb</a:t>
            </a: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12:14-17; 1 Pet 2:11-12</a:t>
            </a: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What was the outcome of these life lessons Herodias taught?</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 was trapped in a despicable vow</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 good man of God was killed</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daughter would live with that knowledge forever</a:t>
            </a:r>
          </a:p>
        </p:txBody>
      </p:sp>
    </p:spTree>
    <p:extLst>
      <p:ext uri="{BB962C8B-B14F-4D97-AF65-F5344CB8AC3E}">
        <p14:creationId xmlns:p14="http://schemas.microsoft.com/office/powerpoint/2010/main" val="3248465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391400" cy="523220"/>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Her sins affected innocent men</a:t>
            </a:r>
            <a:endParaRPr lang="en-US" sz="2800" dirty="0">
              <a:solidFill>
                <a:prstClr val="white">
                  <a:lumMod val="85000"/>
                </a:prstClr>
              </a:solidFill>
            </a:endParaRPr>
          </a:p>
        </p:txBody>
      </p:sp>
      <p:sp>
        <p:nvSpPr>
          <p:cNvPr id="5" name="TextBox 4"/>
          <p:cNvSpPr txBox="1"/>
          <p:nvPr/>
        </p:nvSpPr>
        <p:spPr>
          <a:xfrm>
            <a:off x="533400" y="1524000"/>
            <a:ext cx="8153400" cy="5262979"/>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John was a faithful preacher of God</a:t>
            </a:r>
            <a:endPar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 condemned Herod’s unlawful marriage (Mark 6:18)</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 was the “voice of one crying…” (Is. 40:3, Matt. 3:3)</a:t>
            </a: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Herodias resented John’s message and condemnation</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had him imprisoned (Mark 6:17)</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wanted to kill him, but Herod refused initially, because he feared John (Mark 6:19-20)</a:t>
            </a:r>
          </a:p>
          <a:p>
            <a:pPr marL="285750" indent="-28575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devised a scheme to have John murdered</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sacrificed her daughter’s modesty </a:t>
            </a:r>
            <a:r>
              <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(Mark </a:t>
            </a: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6:22, 24)</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She used her husband’s weakness (Mark 6:21, 26)</a:t>
            </a:r>
          </a:p>
          <a:p>
            <a:pPr marL="800100" lvl="1" indent="-342900">
              <a:spcBef>
                <a:spcPct val="20000"/>
              </a:spcBef>
              <a:buFont typeface="Arial" panose="020B0604020202020204" pitchFamily="34" charset="0"/>
              <a:buChar char="•"/>
            </a:pPr>
            <a:r>
              <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John paid for his preaching with his life (Mark 6:27-29)</a:t>
            </a:r>
            <a:endParaRPr lang="en-US" sz="24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endParaRPr lang="en-US" sz="24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Tree>
    <p:extLst>
      <p:ext uri="{BB962C8B-B14F-4D97-AF65-F5344CB8AC3E}">
        <p14:creationId xmlns:p14="http://schemas.microsoft.com/office/powerpoint/2010/main" val="415179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47800" y="228600"/>
            <a:ext cx="7391400" cy="523220"/>
          </a:xfrm>
          <a:prstGeom prst="rect">
            <a:avLst/>
          </a:prstGeom>
        </p:spPr>
        <p:txBody>
          <a:bodyPr wrap="square">
            <a:spAutoFit/>
          </a:bodyPr>
          <a:lstStyle/>
          <a:p>
            <a:pPr algn="ctr"/>
            <a:r>
              <a:rPr lang="en-US" sz="2800" dirty="0" smtClean="0">
                <a:solidFill>
                  <a:prstClr val="white">
                    <a:lumMod val="85000"/>
                  </a:prstClr>
                </a:solidFill>
                <a:latin typeface="Copperplate Gothic Bold" panose="020E0705020206020404" pitchFamily="34" charset="0"/>
              </a:rPr>
              <a:t>Herodias and History</a:t>
            </a:r>
            <a:endParaRPr lang="en-US" sz="2800" dirty="0">
              <a:solidFill>
                <a:prstClr val="white">
                  <a:lumMod val="85000"/>
                </a:prstClr>
              </a:solidFill>
            </a:endParaRPr>
          </a:p>
        </p:txBody>
      </p:sp>
      <p:sp>
        <p:nvSpPr>
          <p:cNvPr id="5" name="TextBox 4"/>
          <p:cNvSpPr txBox="1"/>
          <p:nvPr/>
        </p:nvSpPr>
        <p:spPr>
          <a:xfrm>
            <a:off x="533400" y="1638955"/>
            <a:ext cx="8153400" cy="5447645"/>
          </a:xfrm>
          <a:prstGeom prst="rect">
            <a:avLst/>
          </a:prstGeom>
          <a:noFill/>
        </p:spPr>
        <p:txBody>
          <a:bodyPr wrap="square" rtlCol="0">
            <a:spAutoFit/>
          </a:bodyPr>
          <a:lstStyle/>
          <a:p>
            <a:pPr marL="285750" indent="-28575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Name</a:t>
            </a:r>
            <a:endParaRPr lang="en-US"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Herodias = female form of “Herod”</a:t>
            </a:r>
            <a:endPar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 = royal name for political rulers (similar to “Caesar”)</a:t>
            </a: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The </a:t>
            </a:r>
            <a:r>
              <a:rPr lang="en-US" sz="2000" dirty="0" err="1"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Herods</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 persecuted Jesus and His followers throughout His life</a:t>
            </a:r>
            <a:endPar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285750" indent="-285750">
              <a:spcBef>
                <a:spcPct val="20000"/>
              </a:spcBef>
              <a:buFont typeface="Arial" panose="020B0604020202020204" pitchFamily="34" charset="0"/>
              <a:buChar char="–"/>
            </a:pPr>
            <a:r>
              <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Family </a:t>
            </a:r>
            <a:endParaRPr lang="en-US"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Grand-daughter of Herod the Great**</a:t>
            </a:r>
            <a:endPar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Married her uncle (Philip), but became the wife of Herod Antipas, and queen when he divorced his first wife**</a:t>
            </a:r>
          </a:p>
          <a:p>
            <a:pPr marL="285750" indent="-285750">
              <a:spcBef>
                <a:spcPct val="20000"/>
              </a:spcBef>
              <a:buFont typeface="Arial" panose="020B0604020202020204" pitchFamily="34" charset="0"/>
              <a:buChar char="–"/>
            </a:pPr>
            <a:r>
              <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Her </a:t>
            </a: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Ambition</a:t>
            </a:r>
            <a:endParaRPr lang="en-US"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Jealous of Agrippa (her brother) she enticed Herod to demand the title of king from Caligula, the emperor**</a:t>
            </a:r>
            <a:endPar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Agrippa engineered the refusal of this title, and Herod was banished**</a:t>
            </a:r>
          </a:p>
          <a:p>
            <a:pPr marL="685800" lvl="1" indent="-228600">
              <a:spcBef>
                <a:spcPct val="20000"/>
              </a:spcBef>
              <a:buFont typeface="Arial" panose="020B0604020202020204" pitchFamily="34" charset="0"/>
              <a:buChar char="•"/>
            </a:pPr>
            <a:r>
              <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rPr>
              <a:t>The pride of this woman caused her husband shame and exile**</a:t>
            </a:r>
            <a:endPar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285750" indent="-285750">
              <a:spcBef>
                <a:spcPct val="20000"/>
              </a:spcBef>
              <a:buFont typeface="Arial" panose="020B0604020202020204" pitchFamily="34" charset="0"/>
              <a:buChar char="–"/>
            </a:pPr>
            <a:endParaRPr lang="en-US" sz="2000" dirty="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a:p>
            <a:pPr marL="800100" lvl="1" indent="-342900">
              <a:spcBef>
                <a:spcPct val="20000"/>
              </a:spcBef>
              <a:buFont typeface="Arial" panose="020B0604020202020204" pitchFamily="34" charset="0"/>
              <a:buChar char="•"/>
            </a:pPr>
            <a:endParaRPr lang="en-US" sz="2000" dirty="0" smtClean="0">
              <a:solidFill>
                <a:prstClr val="white">
                  <a:lumMod val="95000"/>
                </a:prstClr>
              </a:solidFill>
              <a:effectLst>
                <a:outerShdw blurRad="38100" dist="38100" dir="2700000" algn="tl">
                  <a:srgbClr val="000000">
                    <a:alpha val="43137"/>
                  </a:srgbClr>
                </a:outerShdw>
              </a:effectLst>
              <a:latin typeface="Goudy Old Style" panose="02020502050305020303" pitchFamily="18" charset="0"/>
            </a:endParaRPr>
          </a:p>
        </p:txBody>
      </p:sp>
      <p:sp>
        <p:nvSpPr>
          <p:cNvPr id="2" name="TextBox 1"/>
          <p:cNvSpPr txBox="1"/>
          <p:nvPr/>
        </p:nvSpPr>
        <p:spPr>
          <a:xfrm>
            <a:off x="533400" y="6553200"/>
            <a:ext cx="8153400" cy="276999"/>
          </a:xfrm>
          <a:prstGeom prst="rect">
            <a:avLst/>
          </a:prstGeom>
          <a:noFill/>
        </p:spPr>
        <p:txBody>
          <a:bodyPr wrap="square" rtlCol="0">
            <a:spAutoFit/>
          </a:bodyPr>
          <a:lstStyle/>
          <a:p>
            <a:r>
              <a:rPr lang="en-US" sz="1200" dirty="0" smtClean="0">
                <a:solidFill>
                  <a:schemeClr val="bg1"/>
                </a:solidFill>
                <a:latin typeface="Goudy Old Style" panose="02020502050305020303" pitchFamily="18" charset="0"/>
              </a:rPr>
              <a:t>** https</a:t>
            </a:r>
            <a:r>
              <a:rPr lang="en-US" sz="1200" dirty="0">
                <a:solidFill>
                  <a:schemeClr val="bg1"/>
                </a:solidFill>
                <a:latin typeface="Goudy Old Style" panose="02020502050305020303" pitchFamily="18" charset="0"/>
              </a:rPr>
              <a:t>://www.biblegateway.com/devotionals/all-women-bible/2011/03</a:t>
            </a:r>
          </a:p>
        </p:txBody>
      </p:sp>
    </p:spTree>
    <p:extLst>
      <p:ext uri="{BB962C8B-B14F-4D97-AF65-F5344CB8AC3E}">
        <p14:creationId xmlns:p14="http://schemas.microsoft.com/office/powerpoint/2010/main" val="3386797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5">
                                            <p:txEl>
                                              <p:pRg st="9" end="9"/>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1006</TotalTime>
  <Words>526</Words>
  <Application>Microsoft Office PowerPoint</Application>
  <PresentationFormat>On-screen Show (4:3)</PresentationFormat>
  <Paragraphs>83</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Castellar</vt:lpstr>
      <vt:lpstr>Copperplate Gothic Bold</vt:lpstr>
      <vt:lpstr>Goudy Old Style</vt:lpstr>
      <vt:lpstr>Office Theme</vt:lpstr>
      <vt:lpstr>PowerPoint Presentation</vt:lpstr>
      <vt:lpstr>PowerPoint Presentation</vt:lpstr>
      <vt:lpstr>PowerPoint Presentation</vt:lpstr>
      <vt:lpstr>PowerPoint Presentation</vt:lpstr>
      <vt:lpstr>PowerPoint Presentation</vt:lpstr>
    </vt:vector>
  </TitlesOfParts>
  <Company>Lockheed Martin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Sproule, Traci R</dc:creator>
  <cp:lastModifiedBy>Sproulies</cp:lastModifiedBy>
  <cp:revision>56</cp:revision>
  <cp:lastPrinted>2014-11-12T17:52:50Z</cp:lastPrinted>
  <dcterms:created xsi:type="dcterms:W3CDTF">2014-09-15T16:01:34Z</dcterms:created>
  <dcterms:modified xsi:type="dcterms:W3CDTF">2014-12-10T22:31:45Z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 Author">
    <vt:lpwstr>ACCT03\tsproule</vt:lpwstr>
  </property>
  <property fmtid="{D5CDD505-2E9C-101B-9397-08002B2CF9AE}" pid="3" name="Document Sensitivity">
    <vt:lpwstr>1</vt:lpwstr>
  </property>
  <property fmtid="{D5CDD505-2E9C-101B-9397-08002B2CF9AE}" pid="4" name="ThirdParty">
    <vt:lpwstr/>
  </property>
  <property fmtid="{D5CDD505-2E9C-101B-9397-08002B2CF9AE}" pid="5" name="OCI Restriction">
    <vt:bool>false</vt:bool>
  </property>
  <property fmtid="{D5CDD505-2E9C-101B-9397-08002B2CF9AE}" pid="6" name="OCI Additional Info">
    <vt:lpwstr/>
  </property>
  <property fmtid="{D5CDD505-2E9C-101B-9397-08002B2CF9AE}" pid="7" name="Allow Header Overwrite">
    <vt:bool>false</vt:bool>
  </property>
  <property fmtid="{D5CDD505-2E9C-101B-9397-08002B2CF9AE}" pid="8" name="Allow Footer Overwrite">
    <vt:bool>false</vt:bool>
  </property>
  <property fmtid="{D5CDD505-2E9C-101B-9397-08002B2CF9AE}" pid="9" name="Multiple Selected">
    <vt:lpwstr>-1</vt:lpwstr>
  </property>
  <property fmtid="{D5CDD505-2E9C-101B-9397-08002B2CF9AE}" pid="10" name="SIPLongWording">
    <vt:lpwstr/>
  </property>
  <property fmtid="{D5CDD505-2E9C-101B-9397-08002B2CF9AE}" pid="11" name="checkedProgramsCount">
    <vt:i4>0</vt:i4>
  </property>
  <property fmtid="{D5CDD505-2E9C-101B-9397-08002B2CF9AE}" pid="12" name="ExpCountry">
    <vt:lpwstr/>
  </property>
</Properties>
</file>