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60" r:id="rId3"/>
    <p:sldId id="261" r:id="rId4"/>
    <p:sldId id="262"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231" autoAdjust="0"/>
  </p:normalViewPr>
  <p:slideViewPr>
    <p:cSldViewPr>
      <p:cViewPr varScale="1">
        <p:scale>
          <a:sx n="90" d="100"/>
          <a:sy n="90" d="100"/>
        </p:scale>
        <p:origin x="768"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35" tIns="45718" rIns="91435" bIns="45718" rtlCol="0"/>
          <a:lstStyle>
            <a:lvl1pPr algn="r">
              <a:defRPr sz="1200"/>
            </a:lvl1pPr>
          </a:lstStyle>
          <a:p>
            <a:fld id="{86881C21-1CB8-42A1-AED6-FE8F2879D2F8}" type="datetimeFigureOut">
              <a:rPr lang="en-US" smtClean="0"/>
              <a:t>12/3/2014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35" tIns="45718" rIns="91435" bIns="45718" rtlCol="0" anchor="b"/>
          <a:lstStyle>
            <a:lvl1pPr algn="r">
              <a:defRPr sz="1200"/>
            </a:lvl1pPr>
          </a:lstStyle>
          <a:p>
            <a:fld id="{6598D9FE-83E6-43BF-9A1A-C97F46349B6D}" type="slidenum">
              <a:rPr lang="en-US" smtClean="0"/>
              <a:t>‹#›</a:t>
            </a:fld>
            <a:endParaRPr lang="en-US"/>
          </a:p>
        </p:txBody>
      </p:sp>
    </p:spTree>
    <p:extLst>
      <p:ext uri="{BB962C8B-B14F-4D97-AF65-F5344CB8AC3E}">
        <p14:creationId xmlns:p14="http://schemas.microsoft.com/office/powerpoint/2010/main" val="2567014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5" tIns="45718" rIns="91435" bIns="45718" rtlCol="0"/>
          <a:lstStyle>
            <a:lvl1pPr algn="r">
              <a:defRPr sz="1200"/>
            </a:lvl1pPr>
          </a:lstStyle>
          <a:p>
            <a:fld id="{DB797596-1721-4D6E-9CE4-85A0F2930EFB}" type="datetimeFigureOut">
              <a:rPr lang="en-US" smtClean="0"/>
              <a:t>12/3/2014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5" tIns="45718" rIns="91435" bIns="45718"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5" tIns="45718" rIns="91435"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5" tIns="45718" rIns="91435" bIns="45718" rtlCol="0" anchor="b"/>
          <a:lstStyle>
            <a:lvl1pPr algn="r">
              <a:defRPr sz="1200"/>
            </a:lvl1pPr>
          </a:lstStyle>
          <a:p>
            <a:fld id="{CF2D4647-0682-4A9D-B0E3-457BF2905F9B}" type="slidenum">
              <a:rPr lang="en-US" smtClean="0"/>
              <a:t>‹#›</a:t>
            </a:fld>
            <a:endParaRPr lang="en-US"/>
          </a:p>
        </p:txBody>
      </p:sp>
    </p:spTree>
    <p:extLst>
      <p:ext uri="{BB962C8B-B14F-4D97-AF65-F5344CB8AC3E}">
        <p14:creationId xmlns:p14="http://schemas.microsoft.com/office/powerpoint/2010/main" val="4040332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biblegateway.com/passage/?search=Philippians+4:8&amp;version=NKJV"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www.biblegateway.com/passage/?search=Matthew+5:28&amp;version=NKJV" TargetMode="External"/><Relationship Id="rId4" Type="http://schemas.openxmlformats.org/officeDocument/2006/relationships/hyperlink" Target="https://www.biblegateway.com/passage/?search=1%20John+2:16&amp;version=NKJV"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biblegateway.com/passage/?search=1%20Timothy+6:11&amp;version=NKJV"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biblegateway.com/passage/?search=2%20Peter+2:9&amp;version=NKJV" TargetMode="External"/><Relationship Id="rId5" Type="http://schemas.openxmlformats.org/officeDocument/2006/relationships/hyperlink" Target="https://www.biblegateway.com/passage/?search=James+4:7&amp;version=NKJV" TargetMode="External"/><Relationship Id="rId4" Type="http://schemas.openxmlformats.org/officeDocument/2006/relationships/hyperlink" Target="https://www.biblegateway.com/passage/?search=2%20Timothy+2:22&amp;version=NKJV"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iblegateway.com/passage/?search=Ephesians+4:31&amp;version=NKJV"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www.biblegateway.com/passage/?search=Romans+12:19&amp;version=NKJV" TargetMode="External"/><Relationship Id="rId4" Type="http://schemas.openxmlformats.org/officeDocument/2006/relationships/hyperlink" Target="https://www.biblegateway.com/passage/?search=James+3:14&amp;version=NKJV"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2D4647-0682-4A9D-B0E3-457BF2905F9B}" type="slidenum">
              <a:rPr lang="en-US" smtClean="0"/>
              <a:t>1</a:t>
            </a:fld>
            <a:endParaRPr lang="en-US"/>
          </a:p>
        </p:txBody>
      </p:sp>
    </p:spTree>
    <p:extLst>
      <p:ext uri="{BB962C8B-B14F-4D97-AF65-F5344CB8AC3E}">
        <p14:creationId xmlns:p14="http://schemas.microsoft.com/office/powerpoint/2010/main" val="2126679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Philippians 4:8</a:t>
            </a:r>
            <a:endParaRPr lang="en-US" dirty="0" smtClean="0"/>
          </a:p>
          <a:p>
            <a:r>
              <a:rPr lang="en-US" dirty="0" smtClean="0"/>
              <a:t>Finally, brethren, </a:t>
            </a:r>
            <a:r>
              <a:rPr lang="en-US" b="1" dirty="0" smtClean="0"/>
              <a:t>whatever</a:t>
            </a:r>
            <a:r>
              <a:rPr lang="en-US" dirty="0" smtClean="0"/>
              <a:t> </a:t>
            </a:r>
            <a:r>
              <a:rPr lang="en-US" b="1" dirty="0" smtClean="0"/>
              <a:t>things</a:t>
            </a:r>
            <a:r>
              <a:rPr lang="en-US" dirty="0" smtClean="0"/>
              <a:t> </a:t>
            </a:r>
            <a:r>
              <a:rPr lang="en-US" b="1" dirty="0" smtClean="0"/>
              <a:t>are</a:t>
            </a:r>
            <a:r>
              <a:rPr lang="en-US" dirty="0" smtClean="0"/>
              <a:t> true, </a:t>
            </a:r>
            <a:r>
              <a:rPr lang="en-US" b="1" dirty="0" smtClean="0"/>
              <a:t>whatever</a:t>
            </a:r>
            <a:r>
              <a:rPr lang="en-US" dirty="0" smtClean="0"/>
              <a:t> </a:t>
            </a:r>
            <a:r>
              <a:rPr lang="en-US" b="1" dirty="0" smtClean="0"/>
              <a:t>things</a:t>
            </a:r>
            <a:r>
              <a:rPr lang="en-US" dirty="0" smtClean="0"/>
              <a:t> </a:t>
            </a:r>
            <a:r>
              <a:rPr lang="en-US" b="1" i="1" dirty="0" smtClean="0"/>
              <a:t>are</a:t>
            </a:r>
            <a:r>
              <a:rPr lang="en-US" dirty="0" smtClean="0"/>
              <a:t> noble, </a:t>
            </a:r>
            <a:r>
              <a:rPr lang="en-US" b="1" dirty="0" smtClean="0"/>
              <a:t>whatever</a:t>
            </a:r>
            <a:r>
              <a:rPr lang="en-US" dirty="0" smtClean="0"/>
              <a:t> </a:t>
            </a:r>
            <a:r>
              <a:rPr lang="en-US" b="1" dirty="0" smtClean="0"/>
              <a:t>things</a:t>
            </a:r>
            <a:r>
              <a:rPr lang="en-US" dirty="0" smtClean="0"/>
              <a:t> </a:t>
            </a:r>
            <a:r>
              <a:rPr lang="en-US" b="1" i="1" dirty="0" smtClean="0"/>
              <a:t>are</a:t>
            </a:r>
            <a:r>
              <a:rPr lang="en-US" dirty="0" smtClean="0"/>
              <a:t> just, </a:t>
            </a:r>
            <a:r>
              <a:rPr lang="en-US" b="1" dirty="0" smtClean="0"/>
              <a:t>whatever</a:t>
            </a:r>
            <a:r>
              <a:rPr lang="en-US" dirty="0" smtClean="0"/>
              <a:t> </a:t>
            </a:r>
            <a:r>
              <a:rPr lang="en-US" b="1" dirty="0" smtClean="0"/>
              <a:t>things</a:t>
            </a:r>
            <a:r>
              <a:rPr lang="en-US" dirty="0" smtClean="0"/>
              <a:t> </a:t>
            </a:r>
            <a:r>
              <a:rPr lang="en-US" b="1" i="1" dirty="0" smtClean="0"/>
              <a:t>are</a:t>
            </a:r>
            <a:r>
              <a:rPr lang="en-US" dirty="0" smtClean="0"/>
              <a:t> pure, </a:t>
            </a:r>
            <a:r>
              <a:rPr lang="en-US" b="1" dirty="0" smtClean="0"/>
              <a:t>whatever</a:t>
            </a:r>
            <a:r>
              <a:rPr lang="en-US" dirty="0" smtClean="0"/>
              <a:t> </a:t>
            </a:r>
            <a:r>
              <a:rPr lang="en-US" b="1" dirty="0" smtClean="0"/>
              <a:t>things</a:t>
            </a:r>
            <a:r>
              <a:rPr lang="en-US" dirty="0" smtClean="0"/>
              <a:t> </a:t>
            </a:r>
            <a:r>
              <a:rPr lang="en-US" b="1" i="1" dirty="0" smtClean="0"/>
              <a:t>are</a:t>
            </a:r>
            <a:r>
              <a:rPr lang="en-US" dirty="0" smtClean="0"/>
              <a:t> lovely, </a:t>
            </a:r>
            <a:r>
              <a:rPr lang="en-US" b="1" dirty="0" smtClean="0"/>
              <a:t>whatever</a:t>
            </a:r>
            <a:r>
              <a:rPr lang="en-US" dirty="0" smtClean="0"/>
              <a:t> </a:t>
            </a:r>
            <a:r>
              <a:rPr lang="en-US" b="1" dirty="0" smtClean="0"/>
              <a:t>things</a:t>
            </a:r>
            <a:r>
              <a:rPr lang="en-US" dirty="0" smtClean="0"/>
              <a:t> </a:t>
            </a:r>
            <a:r>
              <a:rPr lang="en-US" b="1" i="1" dirty="0" smtClean="0"/>
              <a:t>are</a:t>
            </a:r>
            <a:r>
              <a:rPr lang="en-US" dirty="0" smtClean="0"/>
              <a:t> of good report, if </a:t>
            </a:r>
            <a:r>
              <a:rPr lang="en-US" i="1" dirty="0" smtClean="0"/>
              <a:t>there is</a:t>
            </a:r>
            <a:r>
              <a:rPr lang="en-US" dirty="0" smtClean="0"/>
              <a:t> any virtue and if </a:t>
            </a:r>
            <a:r>
              <a:rPr lang="en-US" i="1" dirty="0" smtClean="0"/>
              <a:t>there is</a:t>
            </a:r>
            <a:r>
              <a:rPr lang="en-US" dirty="0" smtClean="0"/>
              <a:t> anything praiseworthy—meditate on these </a:t>
            </a:r>
            <a:r>
              <a:rPr lang="en-US" b="1" dirty="0" smtClean="0"/>
              <a:t>things</a:t>
            </a:r>
            <a:r>
              <a:rPr lang="en-US" dirty="0" smtClean="0"/>
              <a:t>.</a:t>
            </a:r>
          </a:p>
          <a:p>
            <a:endParaRPr lang="en-US" dirty="0" smtClean="0"/>
          </a:p>
          <a:p>
            <a:r>
              <a:rPr lang="en-US" dirty="0" smtClean="0">
                <a:hlinkClick r:id="rId4"/>
              </a:rPr>
              <a:t>1 John 2:16</a:t>
            </a:r>
            <a:endParaRPr lang="en-US" dirty="0" smtClean="0"/>
          </a:p>
          <a:p>
            <a:r>
              <a:rPr lang="en-US" dirty="0" smtClean="0"/>
              <a:t>For all that </a:t>
            </a:r>
            <a:r>
              <a:rPr lang="en-US" i="1" dirty="0" smtClean="0"/>
              <a:t>is</a:t>
            </a:r>
            <a:r>
              <a:rPr lang="en-US" dirty="0" smtClean="0"/>
              <a:t> in the world—the </a:t>
            </a:r>
            <a:r>
              <a:rPr lang="en-US" b="1" dirty="0" smtClean="0"/>
              <a:t>lust</a:t>
            </a:r>
            <a:r>
              <a:rPr lang="en-US" dirty="0" smtClean="0"/>
              <a:t> </a:t>
            </a:r>
            <a:r>
              <a:rPr lang="en-US" b="1" dirty="0" smtClean="0"/>
              <a:t>of</a:t>
            </a:r>
            <a:r>
              <a:rPr lang="en-US" dirty="0" smtClean="0"/>
              <a:t> the flesh, the </a:t>
            </a:r>
            <a:r>
              <a:rPr lang="en-US" b="1" dirty="0" smtClean="0"/>
              <a:t>lust</a:t>
            </a:r>
            <a:r>
              <a:rPr lang="en-US" dirty="0" smtClean="0"/>
              <a:t> </a:t>
            </a:r>
            <a:r>
              <a:rPr lang="en-US" b="1" dirty="0" smtClean="0"/>
              <a:t>of</a:t>
            </a:r>
            <a:r>
              <a:rPr lang="en-US" dirty="0" smtClean="0"/>
              <a:t> the </a:t>
            </a:r>
            <a:r>
              <a:rPr lang="en-US" b="1" dirty="0" smtClean="0"/>
              <a:t>eyes</a:t>
            </a:r>
            <a:r>
              <a:rPr lang="en-US" dirty="0" smtClean="0"/>
              <a:t>, and the pride </a:t>
            </a:r>
            <a:r>
              <a:rPr lang="en-US" b="1" dirty="0" smtClean="0"/>
              <a:t>of</a:t>
            </a:r>
            <a:r>
              <a:rPr lang="en-US" dirty="0" smtClean="0"/>
              <a:t> life—is not </a:t>
            </a:r>
            <a:r>
              <a:rPr lang="en-US" b="1" dirty="0" smtClean="0"/>
              <a:t>of</a:t>
            </a:r>
            <a:r>
              <a:rPr lang="en-US" dirty="0" smtClean="0"/>
              <a:t> the Father but is </a:t>
            </a:r>
            <a:r>
              <a:rPr lang="en-US" b="1" dirty="0" smtClean="0"/>
              <a:t>of</a:t>
            </a:r>
            <a:r>
              <a:rPr lang="en-US" dirty="0" smtClean="0"/>
              <a:t> the world.</a:t>
            </a:r>
          </a:p>
          <a:p>
            <a:endParaRPr lang="en-US" dirty="0" smtClean="0"/>
          </a:p>
          <a:p>
            <a:r>
              <a:rPr lang="en-US" dirty="0" smtClean="0">
                <a:hlinkClick r:id="rId5"/>
              </a:rPr>
              <a:t>Matthew 5:28</a:t>
            </a:r>
            <a:endParaRPr lang="en-US" dirty="0" smtClean="0"/>
          </a:p>
          <a:p>
            <a:r>
              <a:rPr lang="en-US" dirty="0" smtClean="0"/>
              <a:t>But I say to you that whoever </a:t>
            </a:r>
            <a:r>
              <a:rPr lang="en-US" b="1" dirty="0" smtClean="0"/>
              <a:t>looks</a:t>
            </a:r>
            <a:r>
              <a:rPr lang="en-US" dirty="0" smtClean="0"/>
              <a:t> at a </a:t>
            </a:r>
            <a:r>
              <a:rPr lang="en-US" b="1" dirty="0" smtClean="0"/>
              <a:t>woman</a:t>
            </a:r>
            <a:r>
              <a:rPr lang="en-US" dirty="0" smtClean="0"/>
              <a:t> to </a:t>
            </a:r>
            <a:r>
              <a:rPr lang="en-US" b="1" dirty="0" smtClean="0"/>
              <a:t>lust</a:t>
            </a:r>
            <a:r>
              <a:rPr lang="en-US" dirty="0" smtClean="0"/>
              <a:t> for her has already committed adultery with her in his heart.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255033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Not just Joseph’s temptation, but her own. She</a:t>
            </a:r>
            <a:r>
              <a:rPr lang="en-US" baseline="0" dirty="0" smtClean="0"/>
              <a:t> knew she was being tempted, and instead of getting away from it, she kept it up</a:t>
            </a:r>
          </a:p>
          <a:p>
            <a:endParaRPr lang="en-US" baseline="0" dirty="0" smtClean="0"/>
          </a:p>
          <a:p>
            <a:r>
              <a:rPr lang="en-US" dirty="0" smtClean="0">
                <a:hlinkClick r:id="rId3"/>
              </a:rPr>
              <a:t>1 Timothy 6:11</a:t>
            </a:r>
            <a:endParaRPr lang="en-US" dirty="0" smtClean="0"/>
          </a:p>
          <a:p>
            <a:r>
              <a:rPr lang="en-US" dirty="0" smtClean="0"/>
              <a:t>But you, O man of God, </a:t>
            </a:r>
            <a:r>
              <a:rPr lang="en-US" b="1" dirty="0" smtClean="0"/>
              <a:t>flee</a:t>
            </a:r>
            <a:r>
              <a:rPr lang="en-US" dirty="0" smtClean="0"/>
              <a:t> these things and pursue righteousness, godliness, faith, love, patience, gentleness.</a:t>
            </a:r>
          </a:p>
          <a:p>
            <a:endParaRPr lang="en-US" dirty="0" smtClean="0"/>
          </a:p>
          <a:p>
            <a:r>
              <a:rPr lang="en-US" dirty="0" smtClean="0">
                <a:hlinkClick r:id="rId4"/>
              </a:rPr>
              <a:t>2 Timothy 2:22</a:t>
            </a:r>
            <a:endParaRPr lang="en-US" dirty="0" smtClean="0"/>
          </a:p>
          <a:p>
            <a:r>
              <a:rPr lang="en-US" dirty="0" smtClean="0"/>
              <a:t>Flee also youthful lusts; but pursue righteousness, faith, love, peace with those who call on the Lord out of a pure heart.</a:t>
            </a:r>
          </a:p>
          <a:p>
            <a:endParaRPr lang="en-US" dirty="0" smtClean="0"/>
          </a:p>
          <a:p>
            <a:r>
              <a:rPr lang="en-US" dirty="0" smtClean="0">
                <a:hlinkClick r:id="rId5"/>
              </a:rPr>
              <a:t>James 4:7</a:t>
            </a:r>
            <a:endParaRPr lang="en-US" dirty="0" smtClean="0"/>
          </a:p>
          <a:p>
            <a:r>
              <a:rPr lang="en-US" dirty="0" smtClean="0"/>
              <a:t>Therefore submit to God. Resist the devil and he will </a:t>
            </a:r>
            <a:r>
              <a:rPr lang="en-US" b="1" dirty="0" smtClean="0"/>
              <a:t>flee</a:t>
            </a:r>
            <a:r>
              <a:rPr lang="en-US" dirty="0" smtClean="0"/>
              <a:t> from you.</a:t>
            </a:r>
          </a:p>
          <a:p>
            <a:endParaRPr lang="en-US" dirty="0" smtClean="0"/>
          </a:p>
          <a:p>
            <a:r>
              <a:rPr lang="en-US" dirty="0" smtClean="0">
                <a:hlinkClick r:id="rId6"/>
              </a:rPr>
              <a:t>2 Peter 2:9</a:t>
            </a:r>
            <a:endParaRPr lang="en-US" dirty="0" smtClean="0"/>
          </a:p>
          <a:p>
            <a:r>
              <a:rPr lang="en-US" i="1" dirty="0" smtClean="0"/>
              <a:t>then</a:t>
            </a:r>
            <a:r>
              <a:rPr lang="en-US" dirty="0" smtClean="0"/>
              <a:t> the Lord knows how to deliver the godly out of </a:t>
            </a:r>
            <a:r>
              <a:rPr lang="en-US" b="1" dirty="0" smtClean="0"/>
              <a:t>temptation</a:t>
            </a:r>
            <a:r>
              <a:rPr lang="en-US" dirty="0" smtClean="0"/>
              <a:t>s and to reserve the unjust under punishment for the day of judgment,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978045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Ephesians 4:31</a:t>
            </a:r>
            <a:endParaRPr lang="en-US" dirty="0" smtClean="0"/>
          </a:p>
          <a:p>
            <a:r>
              <a:rPr lang="en-US" dirty="0" smtClean="0"/>
              <a:t>Let all </a:t>
            </a:r>
            <a:r>
              <a:rPr lang="en-US" b="1" dirty="0" smtClean="0"/>
              <a:t>bitter</a:t>
            </a:r>
            <a:r>
              <a:rPr lang="en-US" dirty="0" smtClean="0"/>
              <a:t>ness, wrath, anger, clamor, and evil speaking be put away from you, with all malice.</a:t>
            </a:r>
          </a:p>
          <a:p>
            <a:endParaRPr lang="en-US" dirty="0" smtClean="0"/>
          </a:p>
          <a:p>
            <a:r>
              <a:rPr lang="en-US" dirty="0" smtClean="0">
                <a:hlinkClick r:id="rId4"/>
              </a:rPr>
              <a:t>James 3:14</a:t>
            </a:r>
            <a:endParaRPr lang="en-US" dirty="0" smtClean="0"/>
          </a:p>
          <a:p>
            <a:r>
              <a:rPr lang="en-US" dirty="0" smtClean="0"/>
              <a:t>But if you have </a:t>
            </a:r>
            <a:r>
              <a:rPr lang="en-US" b="1" dirty="0" smtClean="0"/>
              <a:t>bitter</a:t>
            </a:r>
            <a:r>
              <a:rPr lang="en-US" dirty="0" smtClean="0"/>
              <a:t> envy and self-seeking in your hearts, do not boast and lie against the truth.</a:t>
            </a:r>
          </a:p>
          <a:p>
            <a:endParaRPr lang="en-US" dirty="0" smtClean="0"/>
          </a:p>
          <a:p>
            <a:r>
              <a:rPr lang="en-US" dirty="0" smtClean="0">
                <a:hlinkClick r:id="rId5"/>
              </a:rPr>
              <a:t>Romans 12:19</a:t>
            </a:r>
            <a:endParaRPr lang="en-US" dirty="0" smtClean="0"/>
          </a:p>
          <a:p>
            <a:r>
              <a:rPr lang="en-US" dirty="0" smtClean="0"/>
              <a:t>Beloved, do not avenge yourselves, but </a:t>
            </a:r>
            <a:r>
              <a:rPr lang="en-US" i="1" dirty="0" smtClean="0"/>
              <a:t>rather</a:t>
            </a:r>
            <a:r>
              <a:rPr lang="en-US" dirty="0" smtClean="0"/>
              <a:t> give place to wrath; for it is written, “</a:t>
            </a:r>
            <a:r>
              <a:rPr lang="en-US" b="1" dirty="0" smtClean="0"/>
              <a:t>Vengeance</a:t>
            </a:r>
            <a:r>
              <a:rPr lang="en-US" dirty="0" smtClean="0"/>
              <a:t> </a:t>
            </a:r>
            <a:r>
              <a:rPr lang="en-US" i="1" dirty="0" smtClean="0"/>
              <a:t>is</a:t>
            </a:r>
            <a:r>
              <a:rPr lang="en-US" dirty="0" smtClean="0"/>
              <a:t> Mine, I will repay,” says the Lord.</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414369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2192324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892" y="-76200"/>
            <a:ext cx="9170891" cy="7086598"/>
          </a:xfrm>
          <a:prstGeom prst="rect">
            <a:avLst/>
          </a:prstGeom>
        </p:spPr>
      </p:pic>
    </p:spTree>
    <p:extLst>
      <p:ext uri="{BB962C8B-B14F-4D97-AF65-F5344CB8AC3E}">
        <p14:creationId xmlns:p14="http://schemas.microsoft.com/office/powerpoint/2010/main" val="35107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8688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60959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7065816"/>
          </a:xfrm>
          <a:prstGeom prst="rect">
            <a:avLst/>
          </a:prstGeom>
        </p:spPr>
      </p:pic>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3523437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837343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417064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224732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64161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53291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190993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12/3/2014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3103302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5136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486400" y="1295400"/>
            <a:ext cx="3162300" cy="16764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solidFill>
                  <a:schemeClr val="bg1"/>
                </a:solidFill>
                <a:latin typeface="Castellar" panose="020A0402060406010301" pitchFamily="18" charset="0"/>
              </a:rPr>
              <a:t>Bad Girls of the Bible</a:t>
            </a:r>
            <a:endParaRPr lang="en-US" sz="4000" dirty="0">
              <a:solidFill>
                <a:schemeClr val="bg1"/>
              </a:solidFill>
              <a:latin typeface="Castellar" panose="020A0402060406010301" pitchFamily="18" charset="0"/>
            </a:endParaRPr>
          </a:p>
        </p:txBody>
      </p:sp>
      <p:sp>
        <p:nvSpPr>
          <p:cNvPr id="5" name="Subtitle 2"/>
          <p:cNvSpPr txBox="1">
            <a:spLocks/>
          </p:cNvSpPr>
          <p:nvPr/>
        </p:nvSpPr>
        <p:spPr>
          <a:xfrm>
            <a:off x="5514975" y="3352800"/>
            <a:ext cx="3105150" cy="19812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dirty="0" smtClean="0">
                <a:solidFill>
                  <a:schemeClr val="bg1">
                    <a:lumMod val="85000"/>
                  </a:schemeClr>
                </a:solidFill>
                <a:latin typeface="Copperplate Gothic Bold" panose="020E0705020206020404" pitchFamily="34" charset="0"/>
              </a:rPr>
              <a:t>Potiphar’s</a:t>
            </a:r>
          </a:p>
          <a:p>
            <a:pPr marL="0" indent="0" algn="ctr">
              <a:buNone/>
            </a:pPr>
            <a:r>
              <a:rPr lang="en-US" dirty="0" smtClean="0">
                <a:solidFill>
                  <a:schemeClr val="bg1">
                    <a:lumMod val="85000"/>
                  </a:schemeClr>
                </a:solidFill>
                <a:latin typeface="Copperplate Gothic Bold" panose="020E0705020206020404" pitchFamily="34" charset="0"/>
              </a:rPr>
              <a:t>Wife</a:t>
            </a:r>
            <a:r>
              <a:rPr lang="en-US" dirty="0" smtClean="0">
                <a:solidFill>
                  <a:schemeClr val="bg1">
                    <a:lumMod val="85000"/>
                  </a:schemeClr>
                </a:solidFill>
                <a:latin typeface="Copperplate Gothic Bold" panose="020E0705020206020404" pitchFamily="34" charset="0"/>
              </a:rPr>
              <a:t>: </a:t>
            </a:r>
            <a:endParaRPr lang="en-US" dirty="0" smtClean="0">
              <a:solidFill>
                <a:schemeClr val="bg1">
                  <a:lumMod val="85000"/>
                </a:schemeClr>
              </a:solidFill>
              <a:latin typeface="Copperplate Gothic Bold" panose="020E0705020206020404" pitchFamily="34" charset="0"/>
            </a:endParaRPr>
          </a:p>
          <a:p>
            <a:pPr marL="0" indent="0" algn="ctr">
              <a:buNone/>
            </a:pPr>
            <a:r>
              <a:rPr lang="en-US" dirty="0" smtClean="0">
                <a:solidFill>
                  <a:schemeClr val="bg1">
                    <a:lumMod val="85000"/>
                  </a:schemeClr>
                </a:solidFill>
                <a:latin typeface="Copperplate Gothic Bold" panose="020E0705020206020404" pitchFamily="34" charset="0"/>
              </a:rPr>
              <a:t>the </a:t>
            </a:r>
            <a:r>
              <a:rPr lang="en-US" dirty="0" smtClean="0">
                <a:solidFill>
                  <a:schemeClr val="bg1">
                    <a:lumMod val="85000"/>
                  </a:schemeClr>
                </a:solidFill>
                <a:latin typeface="Copperplate Gothic Bold" panose="020E0705020206020404" pitchFamily="34" charset="0"/>
              </a:rPr>
              <a:t>Bored Housewife?</a:t>
            </a:r>
            <a:endParaRPr lang="en-US" dirty="0">
              <a:solidFill>
                <a:schemeClr val="bg1">
                  <a:lumMod val="85000"/>
                </a:schemeClr>
              </a:solidFill>
              <a:latin typeface="Copperplate Gothic Bold" panose="020E0705020206020404" pitchFamily="34" charset="0"/>
            </a:endParaRPr>
          </a:p>
        </p:txBody>
      </p:sp>
      <p:sp>
        <p:nvSpPr>
          <p:cNvPr id="2" name="TextBox 1"/>
          <p:cNvSpPr txBox="1"/>
          <p:nvPr/>
        </p:nvSpPr>
        <p:spPr>
          <a:xfrm>
            <a:off x="4384431" y="6019800"/>
            <a:ext cx="4038600" cy="461665"/>
          </a:xfrm>
          <a:prstGeom prst="rect">
            <a:avLst/>
          </a:prstGeom>
          <a:noFill/>
        </p:spPr>
        <p:txBody>
          <a:bodyPr wrap="square" rtlCol="0">
            <a:spAutoFit/>
          </a:bodyPr>
          <a:lstStyle/>
          <a:p>
            <a:pPr algn="r"/>
            <a:r>
              <a:rPr lang="en-US" sz="2400" dirty="0" smtClean="0">
                <a:solidFill>
                  <a:schemeClr val="bg1">
                    <a:lumMod val="75000"/>
                  </a:schemeClr>
                </a:solidFill>
                <a:latin typeface="Goudy Old Style" panose="02020502050305020303" pitchFamily="18" charset="0"/>
              </a:rPr>
              <a:t>Genesis 39</a:t>
            </a:r>
            <a:endParaRPr lang="en-US" sz="2400" dirty="0">
              <a:solidFill>
                <a:schemeClr val="bg1">
                  <a:lumMod val="75000"/>
                </a:schemeClr>
              </a:solidFill>
              <a:latin typeface="Goudy Old Style" panose="02020502050305020303" pitchFamily="18" charset="0"/>
            </a:endParaRPr>
          </a:p>
        </p:txBody>
      </p:sp>
    </p:spTree>
    <p:extLst>
      <p:ext uri="{BB962C8B-B14F-4D97-AF65-F5344CB8AC3E}">
        <p14:creationId xmlns:p14="http://schemas.microsoft.com/office/powerpoint/2010/main" val="3132110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228600"/>
            <a:ext cx="7391400" cy="954107"/>
          </a:xfrm>
          <a:prstGeom prst="rect">
            <a:avLst/>
          </a:prstGeom>
        </p:spPr>
        <p:txBody>
          <a:bodyPr wrap="square">
            <a:spAutoFit/>
          </a:bodyPr>
          <a:lstStyle/>
          <a:p>
            <a:pPr algn="ctr"/>
            <a:r>
              <a:rPr lang="en-US" sz="2800" dirty="0" smtClean="0">
                <a:solidFill>
                  <a:prstClr val="white">
                    <a:lumMod val="85000"/>
                  </a:prstClr>
                </a:solidFill>
                <a:latin typeface="Copperplate Gothic Bold" panose="020E0705020206020404" pitchFamily="34" charset="0"/>
              </a:rPr>
              <a:t>Potiphar’s Wife Looked in a Direction She Shouldn’t Have </a:t>
            </a:r>
            <a:endParaRPr lang="en-US" sz="2800" dirty="0">
              <a:solidFill>
                <a:prstClr val="white">
                  <a:lumMod val="85000"/>
                </a:prstClr>
              </a:solidFill>
            </a:endParaRPr>
          </a:p>
        </p:txBody>
      </p:sp>
      <p:sp>
        <p:nvSpPr>
          <p:cNvPr id="5" name="TextBox 4"/>
          <p:cNvSpPr txBox="1"/>
          <p:nvPr/>
        </p:nvSpPr>
        <p:spPr>
          <a:xfrm>
            <a:off x="533400" y="1524000"/>
            <a:ext cx="8153400" cy="4672048"/>
          </a:xfrm>
          <a:prstGeom prst="rect">
            <a:avLst/>
          </a:prstGeom>
          <a:noFill/>
        </p:spPr>
        <p:txBody>
          <a:bodyPr wrap="square" rtlCol="0">
            <a:spAutoFit/>
          </a:bodyPr>
          <a:lstStyle/>
          <a:p>
            <a:pPr marL="285750" indent="-28575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“And </a:t>
            </a:r>
            <a:r>
              <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it came to pass after these things that his master’s wife cast longing eyes on Joseph, and she said, </a:t>
            </a: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‘Lie </a:t>
            </a:r>
            <a:r>
              <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with me</a:t>
            </a: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 (v.7)</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Joseph’s master trusted him (v. 4)</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Joseph was in the wife’s orbit, every day (v. 10)</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Joseph refused her, but she kept finding reasons to cross his path, fueling her temptation (v. 10)</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What does God say about being careful with our eyes and thoughts?</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Philippians 4:8</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1 John 2:16</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Matthew 5:28</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324846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228600"/>
            <a:ext cx="7391400" cy="954107"/>
          </a:xfrm>
          <a:prstGeom prst="rect">
            <a:avLst/>
          </a:prstGeom>
        </p:spPr>
        <p:txBody>
          <a:bodyPr wrap="square">
            <a:spAutoFit/>
          </a:bodyPr>
          <a:lstStyle/>
          <a:p>
            <a:pPr algn="ctr"/>
            <a:r>
              <a:rPr lang="en-US" sz="2800" dirty="0" smtClean="0">
                <a:solidFill>
                  <a:prstClr val="white">
                    <a:lumMod val="85000"/>
                  </a:prstClr>
                </a:solidFill>
                <a:latin typeface="Copperplate Gothic Bold" panose="020E0705020206020404" pitchFamily="34" charset="0"/>
              </a:rPr>
              <a:t>Potiphar’s Wife Pursued An Obsession that was Harmful</a:t>
            </a:r>
            <a:endParaRPr lang="en-US" sz="2800" dirty="0">
              <a:solidFill>
                <a:prstClr val="white">
                  <a:lumMod val="85000"/>
                </a:prstClr>
              </a:solidFill>
            </a:endParaRPr>
          </a:p>
        </p:txBody>
      </p:sp>
      <p:sp>
        <p:nvSpPr>
          <p:cNvPr id="5" name="TextBox 4"/>
          <p:cNvSpPr txBox="1"/>
          <p:nvPr/>
        </p:nvSpPr>
        <p:spPr>
          <a:xfrm>
            <a:off x="914400" y="1524000"/>
            <a:ext cx="7772400" cy="4745915"/>
          </a:xfrm>
          <a:prstGeom prst="rect">
            <a:avLst/>
          </a:prstGeom>
          <a:noFill/>
        </p:spPr>
        <p:txBody>
          <a:bodyPr wrap="square" rtlCol="0">
            <a:spAutoFit/>
          </a:bodyPr>
          <a:lstStyle/>
          <a:p>
            <a:pPr marL="285750" indent="-28575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“So </a:t>
            </a:r>
            <a:r>
              <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it was, as she spoke to Joseph day by day, that he did not heed her, to lie with her or to be with </a:t>
            </a: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 (v.10)</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pushed him to get what she wanted</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 refused her, repeatedly, but she was persistent</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 obsession escalated from just looking, to asking, to physical pressure</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What does God say about temptation?</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1 Timothy 6:11</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2 Timothy 2:22</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James 4:7</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2 Peter 2:9</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874782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228600"/>
            <a:ext cx="7848600" cy="954107"/>
          </a:xfrm>
          <a:prstGeom prst="rect">
            <a:avLst/>
          </a:prstGeom>
        </p:spPr>
        <p:txBody>
          <a:bodyPr wrap="square">
            <a:spAutoFit/>
          </a:bodyPr>
          <a:lstStyle/>
          <a:p>
            <a:pPr algn="ctr"/>
            <a:r>
              <a:rPr lang="en-US" sz="2800" dirty="0" smtClean="0">
                <a:solidFill>
                  <a:prstClr val="white">
                    <a:lumMod val="85000"/>
                  </a:prstClr>
                </a:solidFill>
                <a:latin typeface="Copperplate Gothic Bold" panose="020E0705020206020404" pitchFamily="34" charset="0"/>
              </a:rPr>
              <a:t>Potiphar’s Wife Enacted a Vicious Revenge When Thwarted</a:t>
            </a:r>
            <a:endParaRPr lang="en-US" sz="2800" dirty="0">
              <a:solidFill>
                <a:prstClr val="white">
                  <a:lumMod val="85000"/>
                </a:prstClr>
              </a:solidFill>
            </a:endParaRPr>
          </a:p>
        </p:txBody>
      </p:sp>
      <p:sp>
        <p:nvSpPr>
          <p:cNvPr id="5" name="TextBox 4"/>
          <p:cNvSpPr txBox="1"/>
          <p:nvPr/>
        </p:nvSpPr>
        <p:spPr>
          <a:xfrm>
            <a:off x="457200" y="1524000"/>
            <a:ext cx="8229600" cy="4302716"/>
          </a:xfrm>
          <a:prstGeom prst="rect">
            <a:avLst/>
          </a:prstGeom>
          <a:noFill/>
        </p:spPr>
        <p:txBody>
          <a:bodyPr wrap="square" rtlCol="0">
            <a:spAutoFit/>
          </a:bodyPr>
          <a:lstStyle/>
          <a:p>
            <a:pPr marL="285750" indent="-285750">
              <a:spcBef>
                <a:spcPct val="20000"/>
              </a:spcBef>
              <a:buFont typeface="Arial" panose="020B0604020202020204" pitchFamily="34" charset="0"/>
              <a:buChar char="–"/>
            </a:pPr>
            <a:r>
              <a:rPr lang="en-US"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“And so it was, when she saw that he had left his garment in her hand and fled outside, 14 that she called to the men of her house and spoke to them, saying, “See, he has brought in to us a Hebrew to mock us. He came in to me to lie with me, and I cried out with a loud </a:t>
            </a:r>
            <a:r>
              <a:rPr lang="en-US"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voice.” (v.16-18)</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Joseph refused her advances, and fled</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Humiliated, she concocted a lie to tell her husband</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Joseph was thrown into prison, making her revenge complete</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What does God say about bitterness and revenge?</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Ephesians 4:31</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James 3:14</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Romans 12:19</a:t>
            </a:r>
          </a:p>
        </p:txBody>
      </p:sp>
    </p:spTree>
    <p:extLst>
      <p:ext uri="{BB962C8B-B14F-4D97-AF65-F5344CB8AC3E}">
        <p14:creationId xmlns:p14="http://schemas.microsoft.com/office/powerpoint/2010/main" val="424686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228600"/>
            <a:ext cx="7848600" cy="954107"/>
          </a:xfrm>
          <a:prstGeom prst="rect">
            <a:avLst/>
          </a:prstGeom>
        </p:spPr>
        <p:txBody>
          <a:bodyPr wrap="square">
            <a:spAutoFit/>
          </a:bodyPr>
          <a:lstStyle/>
          <a:p>
            <a:pPr algn="ctr"/>
            <a:r>
              <a:rPr lang="en-US" sz="2800" dirty="0" smtClean="0">
                <a:solidFill>
                  <a:prstClr val="white">
                    <a:lumMod val="85000"/>
                  </a:prstClr>
                </a:solidFill>
                <a:latin typeface="Copperplate Gothic Bold" panose="020E0705020206020404" pitchFamily="34" charset="0"/>
              </a:rPr>
              <a:t>What Can We Learn from Joseph and Potiphar’s Wife</a:t>
            </a:r>
            <a:endParaRPr lang="en-US" sz="2800" dirty="0">
              <a:solidFill>
                <a:prstClr val="white">
                  <a:lumMod val="85000"/>
                </a:prstClr>
              </a:solidFill>
            </a:endParaRPr>
          </a:p>
        </p:txBody>
      </p:sp>
      <p:sp>
        <p:nvSpPr>
          <p:cNvPr id="5" name="TextBox 4"/>
          <p:cNvSpPr txBox="1"/>
          <p:nvPr/>
        </p:nvSpPr>
        <p:spPr>
          <a:xfrm>
            <a:off x="304800" y="1524000"/>
            <a:ext cx="8229600" cy="4376583"/>
          </a:xfrm>
          <a:prstGeom prst="rect">
            <a:avLst/>
          </a:prstGeom>
          <a:noFill/>
        </p:spPr>
        <p:txBody>
          <a:bodyPr wrap="square" rtlCol="0">
            <a:spAutoFit/>
          </a:bodyPr>
          <a:lstStyle/>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Potiphar’s Wife</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Trusted in her own beauty</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Did not respect her husband, Joseph, or herself</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Ultimately did not get what she wanted</a:t>
            </a:r>
          </a:p>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Joseph</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Trusted in God (v. 9)</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Respected his position and his employer (v. 8)</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Ultimately was blessed by God in prosperity and posterity (v. 23)</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292150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806</TotalTime>
  <Words>739</Words>
  <Application>Microsoft Office PowerPoint</Application>
  <PresentationFormat>On-screen Show (4:3)</PresentationFormat>
  <Paragraphs>76</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Castellar</vt:lpstr>
      <vt:lpstr>Copperplate Gothic Bold</vt:lpstr>
      <vt:lpstr>Goudy Old Style</vt:lpstr>
      <vt:lpstr>Office Theme</vt:lpstr>
      <vt:lpstr>PowerPoint Presentation</vt:lpstr>
      <vt:lpstr>PowerPoint Presentation</vt:lpstr>
      <vt:lpstr>PowerPoint Presentation</vt:lpstr>
      <vt:lpstr>PowerPoint Presentation</vt:lpstr>
      <vt:lpstr>PowerPoint Presentation</vt:lpstr>
    </vt:vector>
  </TitlesOfParts>
  <Company>Lockheed Martin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Sproule, Traci R</dc:creator>
  <cp:lastModifiedBy>Sproulies</cp:lastModifiedBy>
  <cp:revision>46</cp:revision>
  <cp:lastPrinted>2014-11-12T17:52:50Z</cp:lastPrinted>
  <dcterms:created xsi:type="dcterms:W3CDTF">2014-09-15T16:01:34Z</dcterms:created>
  <dcterms:modified xsi:type="dcterms:W3CDTF">2014-12-03T16:55:38Z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Author">
    <vt:lpwstr>ACCT03\tsproule</vt:lpwstr>
  </property>
  <property fmtid="{D5CDD505-2E9C-101B-9397-08002B2CF9AE}" pid="3" name="Document Sensitivity">
    <vt:lpwstr>1</vt:lpwstr>
  </property>
  <property fmtid="{D5CDD505-2E9C-101B-9397-08002B2CF9AE}" pid="4" name="ThirdParty">
    <vt:lpwstr/>
  </property>
  <property fmtid="{D5CDD505-2E9C-101B-9397-08002B2CF9AE}" pid="5" name="OCI Restriction">
    <vt:bool>false</vt:bool>
  </property>
  <property fmtid="{D5CDD505-2E9C-101B-9397-08002B2CF9AE}" pid="6" name="OCI Additional Info">
    <vt:lpwstr/>
  </property>
  <property fmtid="{D5CDD505-2E9C-101B-9397-08002B2CF9AE}" pid="7" name="Allow Header Overwrite">
    <vt:bool>false</vt:bool>
  </property>
  <property fmtid="{D5CDD505-2E9C-101B-9397-08002B2CF9AE}" pid="8" name="Allow Footer Overwrite">
    <vt:bool>false</vt:bool>
  </property>
  <property fmtid="{D5CDD505-2E9C-101B-9397-08002B2CF9AE}" pid="9" name="Multiple Selected">
    <vt:lpwstr>-1</vt:lpwstr>
  </property>
  <property fmtid="{D5CDD505-2E9C-101B-9397-08002B2CF9AE}" pid="10" name="SIPLongWording">
    <vt:lpwstr/>
  </property>
  <property fmtid="{D5CDD505-2E9C-101B-9397-08002B2CF9AE}" pid="11" name="checkedProgramsCount">
    <vt:i4>0</vt:i4>
  </property>
  <property fmtid="{D5CDD505-2E9C-101B-9397-08002B2CF9AE}" pid="12" name="ExpCountry">
    <vt:lpwstr/>
  </property>
</Properties>
</file>