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994" autoAdjust="0"/>
  </p:normalViewPr>
  <p:slideViewPr>
    <p:cSldViewPr>
      <p:cViewPr varScale="1">
        <p:scale>
          <a:sx n="58" d="100"/>
          <a:sy n="58" d="100"/>
        </p:scale>
        <p:origin x="-1776"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60" d="100"/>
          <a:sy n="60" d="100"/>
        </p:scale>
        <p:origin x="-283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20" tIns="45711" rIns="91420" bIns="45711"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20" tIns="45711" rIns="91420" bIns="45711" rtlCol="0"/>
          <a:lstStyle>
            <a:lvl1pPr algn="r">
              <a:defRPr sz="1200"/>
            </a:lvl1pPr>
          </a:lstStyle>
          <a:p>
            <a:fld id="{86881C21-1CB8-42A1-AED6-FE8F2879D2F8}" type="datetimeFigureOut">
              <a:rPr lang="en-US" smtClean="0"/>
              <a:t>1/5/2015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20" tIns="45711" rIns="91420" bIns="45711"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20" tIns="45711" rIns="91420" bIns="45711" rtlCol="0" anchor="b"/>
          <a:lstStyle>
            <a:lvl1pPr algn="r">
              <a:defRPr sz="1200"/>
            </a:lvl1pPr>
          </a:lstStyle>
          <a:p>
            <a:fld id="{6598D9FE-83E6-43BF-9A1A-C97F46349B6D}" type="slidenum">
              <a:rPr lang="en-US" smtClean="0"/>
              <a:t>‹#›</a:t>
            </a:fld>
            <a:endParaRPr lang="en-US"/>
          </a:p>
        </p:txBody>
      </p:sp>
    </p:spTree>
    <p:extLst>
      <p:ext uri="{BB962C8B-B14F-4D97-AF65-F5344CB8AC3E}">
        <p14:creationId xmlns:p14="http://schemas.microsoft.com/office/powerpoint/2010/main" val="25670145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20" tIns="45711" rIns="91420" bIns="45711"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20" tIns="45711" rIns="91420" bIns="45711" rtlCol="0"/>
          <a:lstStyle>
            <a:lvl1pPr algn="r">
              <a:defRPr sz="1200"/>
            </a:lvl1pPr>
          </a:lstStyle>
          <a:p>
            <a:fld id="{DB797596-1721-4D6E-9CE4-85A0F2930EFB}" type="datetimeFigureOut">
              <a:rPr lang="en-US" smtClean="0"/>
              <a:t>1/5/2015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20" tIns="45711" rIns="91420" bIns="45711"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20" tIns="45711" rIns="91420" bIns="4571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20" tIns="45711" rIns="91420" bIns="45711"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20" tIns="45711" rIns="91420" bIns="45711" rtlCol="0" anchor="b"/>
          <a:lstStyle>
            <a:lvl1pPr algn="r">
              <a:defRPr sz="1200"/>
            </a:lvl1pPr>
          </a:lstStyle>
          <a:p>
            <a:fld id="{CF2D4647-0682-4A9D-B0E3-457BF2905F9B}" type="slidenum">
              <a:rPr lang="en-US" smtClean="0"/>
              <a:t>‹#›</a:t>
            </a:fld>
            <a:endParaRPr lang="en-US"/>
          </a:p>
        </p:txBody>
      </p:sp>
    </p:spTree>
    <p:extLst>
      <p:ext uri="{BB962C8B-B14F-4D97-AF65-F5344CB8AC3E}">
        <p14:creationId xmlns:p14="http://schemas.microsoft.com/office/powerpoint/2010/main" val="40403321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F2D4647-0682-4A9D-B0E3-457BF2905F9B}" type="slidenum">
              <a:rPr lang="en-US" smtClean="0"/>
              <a:t>1</a:t>
            </a:fld>
            <a:endParaRPr lang="en-US"/>
          </a:p>
        </p:txBody>
      </p:sp>
    </p:spTree>
    <p:extLst>
      <p:ext uri="{BB962C8B-B14F-4D97-AF65-F5344CB8AC3E}">
        <p14:creationId xmlns:p14="http://schemas.microsoft.com/office/powerpoint/2010/main" val="2126679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2D4647-0682-4A9D-B0E3-457BF2905F9B}" type="slidenum">
              <a:rPr lang="en-US" smtClean="0"/>
              <a:t>2</a:t>
            </a:fld>
            <a:endParaRPr lang="en-US"/>
          </a:p>
        </p:txBody>
      </p:sp>
    </p:spTree>
    <p:extLst>
      <p:ext uri="{BB962C8B-B14F-4D97-AF65-F5344CB8AC3E}">
        <p14:creationId xmlns:p14="http://schemas.microsoft.com/office/powerpoint/2010/main" val="12550330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30000" dirty="0" smtClean="0"/>
              <a:t>9 </a:t>
            </a:r>
            <a:r>
              <a:rPr lang="en-US" dirty="0" smtClean="0"/>
              <a:t>Then his wife said to him, “Do you still hold fast to your integrity? Curse God and die!”</a:t>
            </a:r>
          </a:p>
          <a:p>
            <a:endParaRPr lang="en-US" dirty="0" smtClean="0"/>
          </a:p>
          <a:p>
            <a:r>
              <a:rPr lang="en-US" baseline="30000" dirty="0" smtClean="0"/>
              <a:t>13 </a:t>
            </a:r>
            <a:r>
              <a:rPr lang="en-US" dirty="0" smtClean="0"/>
              <a:t>No temptation has overtaken you except such as is common to man; but God </a:t>
            </a:r>
            <a:r>
              <a:rPr lang="en-US" i="1" dirty="0" smtClean="0"/>
              <a:t>is</a:t>
            </a:r>
            <a:r>
              <a:rPr lang="en-US" dirty="0" smtClean="0"/>
              <a:t> faithful, who will not allow you to be tempted beyond what you are able, but with the temptation will also make the way of escape, that you may be able to bear </a:t>
            </a:r>
            <a:r>
              <a:rPr lang="en-US" i="1" dirty="0" smtClean="0"/>
              <a:t>it.</a:t>
            </a:r>
          </a:p>
          <a:p>
            <a:endParaRPr lang="en-US" i="1" dirty="0" smtClean="0"/>
          </a:p>
          <a:p>
            <a:r>
              <a:rPr lang="en-US" baseline="30000" dirty="0" smtClean="0"/>
              <a:t> </a:t>
            </a:r>
            <a:r>
              <a:rPr lang="en-US" dirty="0" smtClean="0"/>
              <a:t>In all this Job did not sin nor charge God with wrong.</a:t>
            </a:r>
          </a:p>
          <a:p>
            <a:endParaRPr lang="en-US" dirty="0" smtClean="0"/>
          </a:p>
          <a:p>
            <a:r>
              <a:rPr lang="en-US" baseline="30000" dirty="0" smtClean="0"/>
              <a:t>10 </a:t>
            </a:r>
            <a:r>
              <a:rPr lang="en-US" dirty="0" smtClean="0"/>
              <a:t>But he said to her, “You speak as one of the foolish women speaks. Shall we indeed accept good from God, and shall we not accept adversity?” In all this Job did not sin with his lips.</a:t>
            </a:r>
            <a:endParaRPr lang="en-US" dirty="0"/>
          </a:p>
        </p:txBody>
      </p:sp>
      <p:sp>
        <p:nvSpPr>
          <p:cNvPr id="4" name="Slide Number Placeholder 3"/>
          <p:cNvSpPr>
            <a:spLocks noGrp="1"/>
          </p:cNvSpPr>
          <p:nvPr>
            <p:ph type="sldNum" sz="quarter" idx="10"/>
          </p:nvPr>
        </p:nvSpPr>
        <p:spPr/>
        <p:txBody>
          <a:bodyPr/>
          <a:lstStyle/>
          <a:p>
            <a:fld id="{CF2D4647-0682-4A9D-B0E3-457BF2905F9B}" type="slidenum">
              <a:rPr lang="en-US" smtClean="0"/>
              <a:t>3</a:t>
            </a:fld>
            <a:endParaRPr lang="en-US"/>
          </a:p>
        </p:txBody>
      </p:sp>
    </p:spTree>
    <p:extLst>
      <p:ext uri="{BB962C8B-B14F-4D97-AF65-F5344CB8AC3E}">
        <p14:creationId xmlns:p14="http://schemas.microsoft.com/office/powerpoint/2010/main" val="12550330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30000" dirty="0" smtClean="0"/>
              <a:t>4 </a:t>
            </a:r>
            <a:r>
              <a:rPr lang="en-US" dirty="0" smtClean="0"/>
              <a:t>Be angry, and do not sin.</a:t>
            </a:r>
          </a:p>
          <a:p>
            <a:endParaRPr lang="en-US" dirty="0"/>
          </a:p>
        </p:txBody>
      </p:sp>
      <p:sp>
        <p:nvSpPr>
          <p:cNvPr id="4" name="Slide Number Placeholder 3"/>
          <p:cNvSpPr>
            <a:spLocks noGrp="1"/>
          </p:cNvSpPr>
          <p:nvPr>
            <p:ph type="sldNum" sz="quarter" idx="10"/>
          </p:nvPr>
        </p:nvSpPr>
        <p:spPr/>
        <p:txBody>
          <a:bodyPr/>
          <a:lstStyle/>
          <a:p>
            <a:fld id="{CF2D4647-0682-4A9D-B0E3-457BF2905F9B}" type="slidenum">
              <a:rPr lang="en-US" smtClean="0"/>
              <a:t>4</a:t>
            </a:fld>
            <a:endParaRPr lang="en-US"/>
          </a:p>
        </p:txBody>
      </p:sp>
    </p:spTree>
    <p:extLst>
      <p:ext uri="{BB962C8B-B14F-4D97-AF65-F5344CB8AC3E}">
        <p14:creationId xmlns:p14="http://schemas.microsoft.com/office/powerpoint/2010/main" val="12550330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F2D4647-0682-4A9D-B0E3-457BF2905F9B}" type="slidenum">
              <a:rPr lang="en-US" smtClean="0"/>
              <a:t>5</a:t>
            </a:fld>
            <a:endParaRPr lang="en-US"/>
          </a:p>
        </p:txBody>
      </p:sp>
    </p:spTree>
    <p:extLst>
      <p:ext uri="{BB962C8B-B14F-4D97-AF65-F5344CB8AC3E}">
        <p14:creationId xmlns:p14="http://schemas.microsoft.com/office/powerpoint/2010/main" val="12550330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30000" dirty="0" smtClean="0"/>
              <a:t>4 </a:t>
            </a:r>
            <a:r>
              <a:rPr lang="en-US" dirty="0" smtClean="0"/>
              <a:t>Blessed </a:t>
            </a:r>
            <a:r>
              <a:rPr lang="en-US" i="1" dirty="0" smtClean="0"/>
              <a:t>are</a:t>
            </a:r>
            <a:r>
              <a:rPr lang="en-US" dirty="0" smtClean="0"/>
              <a:t> those who mourn,</a:t>
            </a:r>
            <a:br>
              <a:rPr lang="en-US" dirty="0" smtClean="0"/>
            </a:br>
            <a:r>
              <a:rPr lang="en-US" dirty="0" smtClean="0"/>
              <a:t>    For they shall be comforted.</a:t>
            </a:r>
          </a:p>
          <a:p>
            <a:endParaRPr lang="en-US" dirty="0" smtClean="0"/>
          </a:p>
          <a:p>
            <a:r>
              <a:rPr lang="en-US" dirty="0" smtClean="0"/>
              <a:t>Jesus</a:t>
            </a:r>
            <a:r>
              <a:rPr lang="en-US" baseline="0" dirty="0" smtClean="0"/>
              <a:t> wept for Lazarus, even knowing he would be raised soon</a:t>
            </a:r>
          </a:p>
          <a:p>
            <a:endParaRPr lang="en-US" baseline="0" dirty="0" smtClean="0"/>
          </a:p>
          <a:p>
            <a:r>
              <a:rPr lang="en-US" baseline="0" dirty="0" smtClean="0"/>
              <a:t>Joseph declared a 70-day mourning period for his father.</a:t>
            </a:r>
          </a:p>
          <a:p>
            <a:endParaRPr lang="en-US" baseline="0" dirty="0" smtClean="0"/>
          </a:p>
          <a:p>
            <a:r>
              <a:rPr lang="en-US" dirty="0" smtClean="0"/>
              <a:t>Matt 6:34 Therefore do not worry about tomorrow, for tomorrow will worry about its own things. Sufficient for the day </a:t>
            </a:r>
            <a:r>
              <a:rPr lang="en-US" i="1" dirty="0" smtClean="0"/>
              <a:t>is</a:t>
            </a:r>
            <a:r>
              <a:rPr lang="en-US" dirty="0" smtClean="0"/>
              <a:t> its own trouble.</a:t>
            </a:r>
          </a:p>
          <a:p>
            <a:endParaRPr lang="en-US" dirty="0" smtClean="0"/>
          </a:p>
          <a:p>
            <a:r>
              <a:rPr lang="en-US" dirty="0" smtClean="0"/>
              <a:t>Shock – where we don’t feel (or want to feel) anything</a:t>
            </a:r>
          </a:p>
          <a:p>
            <a:r>
              <a:rPr lang="en-US" dirty="0" smtClean="0"/>
              <a:t>Depression – we stop going out, stop being with others, focus inward. May begin to feel guilt</a:t>
            </a:r>
            <a:r>
              <a:rPr lang="en-US" baseline="0" dirty="0" smtClean="0"/>
              <a:t> for still living, for not having said things, etc.</a:t>
            </a:r>
            <a:endParaRPr lang="en-US" dirty="0" smtClean="0"/>
          </a:p>
          <a:p>
            <a:r>
              <a:rPr lang="en-US" dirty="0" smtClean="0"/>
              <a:t>Anger with person who died, anger with God, etc.</a:t>
            </a:r>
          </a:p>
          <a:p>
            <a:r>
              <a:rPr lang="en-US" dirty="0" smtClean="0"/>
              <a:t>Acceptance</a:t>
            </a:r>
            <a:r>
              <a:rPr lang="en-US" baseline="0" dirty="0" smtClean="0"/>
              <a:t> – not forgetting, but recognizing that this is our new situation</a:t>
            </a:r>
            <a:endParaRPr lang="en-US" dirty="0"/>
          </a:p>
        </p:txBody>
      </p:sp>
      <p:sp>
        <p:nvSpPr>
          <p:cNvPr id="4" name="Slide Number Placeholder 3"/>
          <p:cNvSpPr>
            <a:spLocks noGrp="1"/>
          </p:cNvSpPr>
          <p:nvPr>
            <p:ph type="sldNum" sz="quarter" idx="10"/>
          </p:nvPr>
        </p:nvSpPr>
        <p:spPr/>
        <p:txBody>
          <a:bodyPr/>
          <a:lstStyle/>
          <a:p>
            <a:fld id="{CF2D4647-0682-4A9D-B0E3-457BF2905F9B}" type="slidenum">
              <a:rPr lang="en-US" smtClean="0"/>
              <a:t>6</a:t>
            </a:fld>
            <a:endParaRPr lang="en-US"/>
          </a:p>
        </p:txBody>
      </p:sp>
    </p:spTree>
    <p:extLst>
      <p:ext uri="{BB962C8B-B14F-4D97-AF65-F5344CB8AC3E}">
        <p14:creationId xmlns:p14="http://schemas.microsoft.com/office/powerpoint/2010/main" val="12550330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30000" dirty="0" smtClean="0"/>
              <a:t>15 </a:t>
            </a:r>
            <a:r>
              <a:rPr lang="en-US" dirty="0" smtClean="0"/>
              <a:t>Rejoice with those who rejoice, and weep with those who weep. </a:t>
            </a:r>
          </a:p>
          <a:p>
            <a:endParaRPr lang="en-US" dirty="0" smtClean="0"/>
          </a:p>
          <a:p>
            <a:r>
              <a:rPr lang="en-US" baseline="30000" dirty="0" smtClean="0"/>
              <a:t>33 </a:t>
            </a:r>
            <a:r>
              <a:rPr lang="en-US" dirty="0" smtClean="0"/>
              <a:t>Therefore, when Jesus saw her weeping, and the Jews who came with her weeping, He groaned in the spirit and was troubled. </a:t>
            </a:r>
            <a:r>
              <a:rPr lang="en-US" baseline="30000" dirty="0" smtClean="0"/>
              <a:t>34 </a:t>
            </a:r>
            <a:r>
              <a:rPr lang="en-US" dirty="0" smtClean="0"/>
              <a:t>And He said, “Where have you laid him?”</a:t>
            </a:r>
          </a:p>
          <a:p>
            <a:r>
              <a:rPr lang="en-US" dirty="0" smtClean="0"/>
              <a:t>They said to Him, “Lord, come and see.”</a:t>
            </a:r>
          </a:p>
          <a:p>
            <a:r>
              <a:rPr lang="en-US" baseline="30000" dirty="0" smtClean="0"/>
              <a:t>35 </a:t>
            </a:r>
            <a:r>
              <a:rPr lang="en-US" dirty="0" smtClean="0"/>
              <a:t>Jesus wept. </a:t>
            </a:r>
            <a:r>
              <a:rPr lang="en-US" baseline="30000" dirty="0" smtClean="0"/>
              <a:t>36 </a:t>
            </a:r>
            <a:r>
              <a:rPr lang="en-US" dirty="0" smtClean="0"/>
              <a:t>Then the Jews said, “See how He loved him!”</a:t>
            </a:r>
          </a:p>
          <a:p>
            <a:r>
              <a:rPr lang="en-US" baseline="30000" dirty="0" smtClean="0"/>
              <a:t>37 </a:t>
            </a:r>
            <a:r>
              <a:rPr lang="en-US" dirty="0" smtClean="0"/>
              <a:t>And some of them said, “Could not this Man, who opened the eyes of the blind, also have kept this man from dying?”</a:t>
            </a:r>
          </a:p>
          <a:p>
            <a:endParaRPr lang="en-US" dirty="0" smtClean="0"/>
          </a:p>
          <a:p>
            <a:r>
              <a:rPr lang="en-US" dirty="0" smtClean="0"/>
              <a:t>Blessed </a:t>
            </a:r>
            <a:r>
              <a:rPr lang="en-US" i="1" dirty="0" smtClean="0"/>
              <a:t>be</a:t>
            </a:r>
            <a:r>
              <a:rPr lang="en-US" dirty="0" smtClean="0"/>
              <a:t> the God and Father of our Lord Jesus Christ, the Father of mercies and God of all comfort, </a:t>
            </a:r>
            <a:r>
              <a:rPr lang="en-US" baseline="30000" dirty="0" smtClean="0"/>
              <a:t>4 </a:t>
            </a:r>
            <a:r>
              <a:rPr lang="en-US" dirty="0" smtClean="0"/>
              <a:t>who comforts us in all our tribulation, that we may be able to comfort those who are in any trouble, with the comfort with which we ourselves are comforted by God.</a:t>
            </a:r>
          </a:p>
          <a:p>
            <a:endParaRPr lang="en-US" dirty="0" smtClean="0"/>
          </a:p>
          <a:p>
            <a:r>
              <a:rPr lang="en-US" dirty="0" smtClean="0"/>
              <a:t>For whatever things were written before were written for our learning, that we through the patience and comfort of the Scriptures might have hope. </a:t>
            </a:r>
          </a:p>
          <a:p>
            <a:endParaRPr lang="en-US" dirty="0" smtClean="0"/>
          </a:p>
          <a:p>
            <a:pPr defTabSz="914248"/>
            <a:r>
              <a:rPr lang="en-US" baseline="30000" dirty="0" smtClean="0"/>
              <a:t>4 </a:t>
            </a:r>
            <a:r>
              <a:rPr lang="en-US" dirty="0" smtClean="0"/>
              <a:t>And God will wipe away every tear from their eyes; there shall be no more death, nor sorrow, nor crying. There shall be no more pain, for the former things have passed away.”</a:t>
            </a:r>
          </a:p>
          <a:p>
            <a:endParaRPr lang="en-US" dirty="0" smtClean="0"/>
          </a:p>
          <a:p>
            <a:pPr defTabSz="914248"/>
            <a:r>
              <a:rPr lang="en-US" baseline="30000" dirty="0" smtClean="0"/>
              <a:t>5 </a:t>
            </a:r>
            <a:r>
              <a:rPr lang="en-US" dirty="0" smtClean="0"/>
              <a:t>No man shall </a:t>
            </a:r>
            <a:r>
              <a:rPr lang="en-US" i="1" dirty="0" smtClean="0"/>
              <a:t>be able to</a:t>
            </a:r>
            <a:r>
              <a:rPr lang="en-US" dirty="0" smtClean="0"/>
              <a:t> stand before you all the days of your life; as I was with Moses, </a:t>
            </a:r>
            <a:r>
              <a:rPr lang="en-US" i="1" dirty="0" smtClean="0"/>
              <a:t>so</a:t>
            </a:r>
            <a:r>
              <a:rPr lang="en-US" dirty="0" smtClean="0"/>
              <a:t> I will be with you. I will not leave you nor forsake you. </a:t>
            </a:r>
          </a:p>
          <a:p>
            <a:endParaRPr lang="en-US" dirty="0"/>
          </a:p>
        </p:txBody>
      </p:sp>
      <p:sp>
        <p:nvSpPr>
          <p:cNvPr id="4" name="Slide Number Placeholder 3"/>
          <p:cNvSpPr>
            <a:spLocks noGrp="1"/>
          </p:cNvSpPr>
          <p:nvPr>
            <p:ph type="sldNum" sz="quarter" idx="10"/>
          </p:nvPr>
        </p:nvSpPr>
        <p:spPr/>
        <p:txBody>
          <a:bodyPr/>
          <a:lstStyle/>
          <a:p>
            <a:fld id="{CF2D4647-0682-4A9D-B0E3-457BF2905F9B}" type="slidenum">
              <a:rPr lang="en-US" smtClean="0"/>
              <a:t>7</a:t>
            </a:fld>
            <a:endParaRPr lang="en-US"/>
          </a:p>
        </p:txBody>
      </p:sp>
    </p:spTree>
    <p:extLst>
      <p:ext uri="{BB962C8B-B14F-4D97-AF65-F5344CB8AC3E}">
        <p14:creationId xmlns:p14="http://schemas.microsoft.com/office/powerpoint/2010/main" val="12550330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892" y="-76200"/>
            <a:ext cx="9170891" cy="7086598"/>
          </a:xfrm>
          <a:prstGeom prst="rect">
            <a:avLst/>
          </a:prstGeom>
        </p:spPr>
      </p:pic>
    </p:spTree>
    <p:extLst>
      <p:ext uri="{BB962C8B-B14F-4D97-AF65-F5344CB8AC3E}">
        <p14:creationId xmlns:p14="http://schemas.microsoft.com/office/powerpoint/2010/main" val="351073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32E84B8-EB99-44BB-A9B9-3DBB5AE95A06}" type="datetimeFigureOut">
              <a:rPr lang="en-US" smtClean="0"/>
              <a:t>1/5/2015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2AA3B73-E1B1-4755-8E4F-C369C1C182F2}" type="slidenum">
              <a:rPr lang="en-US" smtClean="0"/>
              <a:t>‹#›</a:t>
            </a:fld>
            <a:endParaRPr lang="en-US"/>
          </a:p>
        </p:txBody>
      </p:sp>
    </p:spTree>
    <p:extLst>
      <p:ext uri="{BB962C8B-B14F-4D97-AF65-F5344CB8AC3E}">
        <p14:creationId xmlns:p14="http://schemas.microsoft.com/office/powerpoint/2010/main" val="86888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32E84B8-EB99-44BB-A9B9-3DBB5AE95A06}" type="datetimeFigureOut">
              <a:rPr lang="en-US" smtClean="0"/>
              <a:t>1/5/2015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2AA3B73-E1B1-4755-8E4F-C369C1C182F2}" type="slidenum">
              <a:rPr lang="en-US" smtClean="0"/>
              <a:t>‹#›</a:t>
            </a:fld>
            <a:endParaRPr lang="en-US"/>
          </a:p>
        </p:txBody>
      </p:sp>
    </p:spTree>
    <p:extLst>
      <p:ext uri="{BB962C8B-B14F-4D97-AF65-F5344CB8AC3E}">
        <p14:creationId xmlns:p14="http://schemas.microsoft.com/office/powerpoint/2010/main" val="609591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8" cy="7065816"/>
          </a:xfrm>
          <a:prstGeom prst="rect">
            <a:avLst/>
          </a:prstGeom>
        </p:spPr>
      </p:pic>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32E84B8-EB99-44BB-A9B9-3DBB5AE95A06}" type="datetimeFigureOut">
              <a:rPr lang="en-US" smtClean="0"/>
              <a:t>1/5/2015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2AA3B73-E1B1-4755-8E4F-C369C1C182F2}" type="slidenum">
              <a:rPr lang="en-US" smtClean="0"/>
              <a:t>‹#›</a:t>
            </a:fld>
            <a:endParaRPr lang="en-US"/>
          </a:p>
        </p:txBody>
      </p:sp>
    </p:spTree>
    <p:extLst>
      <p:ext uri="{BB962C8B-B14F-4D97-AF65-F5344CB8AC3E}">
        <p14:creationId xmlns:p14="http://schemas.microsoft.com/office/powerpoint/2010/main" val="3523437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32E84B8-EB99-44BB-A9B9-3DBB5AE95A06}" type="datetimeFigureOut">
              <a:rPr lang="en-US" smtClean="0"/>
              <a:t>1/5/2015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2AA3B73-E1B1-4755-8E4F-C369C1C182F2}" type="slidenum">
              <a:rPr lang="en-US" smtClean="0"/>
              <a:t>‹#›</a:t>
            </a:fld>
            <a:endParaRPr lang="en-US"/>
          </a:p>
        </p:txBody>
      </p:sp>
    </p:spTree>
    <p:extLst>
      <p:ext uri="{BB962C8B-B14F-4D97-AF65-F5344CB8AC3E}">
        <p14:creationId xmlns:p14="http://schemas.microsoft.com/office/powerpoint/2010/main" val="837343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32E84B8-EB99-44BB-A9B9-3DBB5AE95A06}" type="datetimeFigureOut">
              <a:rPr lang="en-US" smtClean="0"/>
              <a:t>1/5/2015</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2AA3B73-E1B1-4755-8E4F-C369C1C182F2}" type="slidenum">
              <a:rPr lang="en-US" smtClean="0"/>
              <a:t>‹#›</a:t>
            </a:fld>
            <a:endParaRPr lang="en-US"/>
          </a:p>
        </p:txBody>
      </p:sp>
    </p:spTree>
    <p:extLst>
      <p:ext uri="{BB962C8B-B14F-4D97-AF65-F5344CB8AC3E}">
        <p14:creationId xmlns:p14="http://schemas.microsoft.com/office/powerpoint/2010/main" val="4170646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832E84B8-EB99-44BB-A9B9-3DBB5AE95A06}" type="datetimeFigureOut">
              <a:rPr lang="en-US" smtClean="0"/>
              <a:t>1/5/2015</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B2AA3B73-E1B1-4755-8E4F-C369C1C182F2}" type="slidenum">
              <a:rPr lang="en-US" smtClean="0"/>
              <a:t>‹#›</a:t>
            </a:fld>
            <a:endParaRPr lang="en-US"/>
          </a:p>
        </p:txBody>
      </p:sp>
    </p:spTree>
    <p:extLst>
      <p:ext uri="{BB962C8B-B14F-4D97-AF65-F5344CB8AC3E}">
        <p14:creationId xmlns:p14="http://schemas.microsoft.com/office/powerpoint/2010/main" val="2247321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832E84B8-EB99-44BB-A9B9-3DBB5AE95A06}" type="datetimeFigureOut">
              <a:rPr lang="en-US" smtClean="0"/>
              <a:t>1/5/2015</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B2AA3B73-E1B1-4755-8E4F-C369C1C182F2}" type="slidenum">
              <a:rPr lang="en-US" smtClean="0"/>
              <a:t>‹#›</a:t>
            </a:fld>
            <a:endParaRPr lang="en-US"/>
          </a:p>
        </p:txBody>
      </p:sp>
    </p:spTree>
    <p:extLst>
      <p:ext uri="{BB962C8B-B14F-4D97-AF65-F5344CB8AC3E}">
        <p14:creationId xmlns:p14="http://schemas.microsoft.com/office/powerpoint/2010/main" val="641613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832E84B8-EB99-44BB-A9B9-3DBB5AE95A06}" type="datetimeFigureOut">
              <a:rPr lang="en-US" smtClean="0"/>
              <a:t>1/5/2015</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B2AA3B73-E1B1-4755-8E4F-C369C1C182F2}" type="slidenum">
              <a:rPr lang="en-US" smtClean="0"/>
              <a:t>‹#›</a:t>
            </a:fld>
            <a:endParaRPr lang="en-US"/>
          </a:p>
        </p:txBody>
      </p:sp>
    </p:spTree>
    <p:extLst>
      <p:ext uri="{BB962C8B-B14F-4D97-AF65-F5344CB8AC3E}">
        <p14:creationId xmlns:p14="http://schemas.microsoft.com/office/powerpoint/2010/main" val="532918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32E84B8-EB99-44BB-A9B9-3DBB5AE95A06}" type="datetimeFigureOut">
              <a:rPr lang="en-US" smtClean="0"/>
              <a:t>1/5/2015</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2AA3B73-E1B1-4755-8E4F-C369C1C182F2}" type="slidenum">
              <a:rPr lang="en-US" smtClean="0"/>
              <a:t>‹#›</a:t>
            </a:fld>
            <a:endParaRPr lang="en-US"/>
          </a:p>
        </p:txBody>
      </p:sp>
    </p:spTree>
    <p:extLst>
      <p:ext uri="{BB962C8B-B14F-4D97-AF65-F5344CB8AC3E}">
        <p14:creationId xmlns:p14="http://schemas.microsoft.com/office/powerpoint/2010/main" val="1909931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32E84B8-EB99-44BB-A9B9-3DBB5AE95A06}" type="datetimeFigureOut">
              <a:rPr lang="en-US" smtClean="0"/>
              <a:t>1/5/2015</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2AA3B73-E1B1-4755-8E4F-C369C1C182F2}" type="slidenum">
              <a:rPr lang="en-US" smtClean="0"/>
              <a:t>‹#›</a:t>
            </a:fld>
            <a:endParaRPr lang="en-US"/>
          </a:p>
        </p:txBody>
      </p:sp>
    </p:spTree>
    <p:extLst>
      <p:ext uri="{BB962C8B-B14F-4D97-AF65-F5344CB8AC3E}">
        <p14:creationId xmlns:p14="http://schemas.microsoft.com/office/powerpoint/2010/main" val="3103302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751368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5219700" y="1295400"/>
            <a:ext cx="3771900" cy="16764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dirty="0" smtClean="0">
                <a:solidFill>
                  <a:schemeClr val="bg1"/>
                </a:solidFill>
                <a:latin typeface="Castellar" panose="020A0402060406010301" pitchFamily="18" charset="0"/>
              </a:rPr>
              <a:t>Bad Girls of the Bible</a:t>
            </a:r>
            <a:endParaRPr lang="en-US" sz="4000" dirty="0">
              <a:solidFill>
                <a:schemeClr val="bg1"/>
              </a:solidFill>
              <a:latin typeface="Castellar" panose="020A0402060406010301" pitchFamily="18" charset="0"/>
            </a:endParaRPr>
          </a:p>
        </p:txBody>
      </p:sp>
      <p:sp>
        <p:nvSpPr>
          <p:cNvPr id="5" name="Subtitle 2"/>
          <p:cNvSpPr txBox="1">
            <a:spLocks/>
          </p:cNvSpPr>
          <p:nvPr/>
        </p:nvSpPr>
        <p:spPr>
          <a:xfrm>
            <a:off x="5276850" y="3505200"/>
            <a:ext cx="3657600" cy="1752600"/>
          </a:xfrm>
          <a:prstGeom prst="rect">
            <a:avLst/>
          </a:prstGeom>
        </p:spPr>
        <p:txBody>
          <a:bodyPr>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dirty="0" smtClean="0">
                <a:solidFill>
                  <a:schemeClr val="bg1">
                    <a:lumMod val="95000"/>
                  </a:schemeClr>
                </a:solidFill>
                <a:latin typeface="Copperplate Gothic Bold" panose="020E0705020206020404" pitchFamily="34" charset="0"/>
              </a:rPr>
              <a:t>Job’s Wife: </a:t>
            </a:r>
          </a:p>
          <a:p>
            <a:pPr marL="0" indent="0" algn="ctr">
              <a:buNone/>
            </a:pPr>
            <a:r>
              <a:rPr lang="en-US" dirty="0" smtClean="0">
                <a:solidFill>
                  <a:schemeClr val="bg1">
                    <a:lumMod val="95000"/>
                  </a:schemeClr>
                </a:solidFill>
                <a:latin typeface="Copperplate Gothic Bold" panose="020E0705020206020404" pitchFamily="34" charset="0"/>
              </a:rPr>
              <a:t>The Grief-Stricken Mother</a:t>
            </a:r>
            <a:endParaRPr lang="en-US" dirty="0">
              <a:solidFill>
                <a:schemeClr val="bg1">
                  <a:lumMod val="95000"/>
                </a:schemeClr>
              </a:solidFill>
              <a:latin typeface="Copperplate Gothic Bold" panose="020E0705020206020404" pitchFamily="34" charset="0"/>
            </a:endParaRPr>
          </a:p>
        </p:txBody>
      </p:sp>
      <p:sp>
        <p:nvSpPr>
          <p:cNvPr id="2" name="TextBox 1"/>
          <p:cNvSpPr txBox="1"/>
          <p:nvPr/>
        </p:nvSpPr>
        <p:spPr>
          <a:xfrm>
            <a:off x="4384431" y="6019800"/>
            <a:ext cx="4038600" cy="461665"/>
          </a:xfrm>
          <a:prstGeom prst="rect">
            <a:avLst/>
          </a:prstGeom>
          <a:noFill/>
        </p:spPr>
        <p:txBody>
          <a:bodyPr wrap="square" rtlCol="0">
            <a:spAutoFit/>
          </a:bodyPr>
          <a:lstStyle/>
          <a:p>
            <a:pPr algn="r"/>
            <a:r>
              <a:rPr lang="en-US" sz="2400" dirty="0" smtClean="0">
                <a:solidFill>
                  <a:schemeClr val="bg1">
                    <a:lumMod val="75000"/>
                  </a:schemeClr>
                </a:solidFill>
                <a:latin typeface="Goudy Old Style" panose="02020502050305020303" pitchFamily="18" charset="0"/>
              </a:rPr>
              <a:t>Job 1-2</a:t>
            </a:r>
            <a:endParaRPr lang="en-US" sz="2400" dirty="0">
              <a:solidFill>
                <a:schemeClr val="bg1">
                  <a:lumMod val="75000"/>
                </a:schemeClr>
              </a:solidFill>
              <a:latin typeface="Goudy Old Style" panose="02020502050305020303" pitchFamily="18" charset="0"/>
            </a:endParaRPr>
          </a:p>
        </p:txBody>
      </p:sp>
    </p:spTree>
    <p:extLst>
      <p:ext uri="{BB962C8B-B14F-4D97-AF65-F5344CB8AC3E}">
        <p14:creationId xmlns:p14="http://schemas.microsoft.com/office/powerpoint/2010/main" val="31321101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0" y="228600"/>
            <a:ext cx="7010400" cy="1077218"/>
          </a:xfrm>
          <a:prstGeom prst="rect">
            <a:avLst/>
          </a:prstGeom>
        </p:spPr>
        <p:txBody>
          <a:bodyPr wrap="square">
            <a:spAutoFit/>
          </a:bodyPr>
          <a:lstStyle/>
          <a:p>
            <a:pPr algn="ctr"/>
            <a:r>
              <a:rPr lang="en-US" sz="3200" dirty="0" smtClean="0">
                <a:solidFill>
                  <a:schemeClr val="bg1">
                    <a:lumMod val="85000"/>
                  </a:schemeClr>
                </a:solidFill>
                <a:latin typeface="Copperplate Gothic Bold" panose="020E0705020206020404" pitchFamily="34" charset="0"/>
              </a:rPr>
              <a:t>Job’s Wife – a Family Targeted by Satan</a:t>
            </a:r>
            <a:endParaRPr lang="en-US" sz="3200" dirty="0">
              <a:solidFill>
                <a:schemeClr val="bg1">
                  <a:lumMod val="85000"/>
                </a:schemeClr>
              </a:solidFill>
            </a:endParaRPr>
          </a:p>
        </p:txBody>
      </p:sp>
      <p:sp>
        <p:nvSpPr>
          <p:cNvPr id="5" name="TextBox 4"/>
          <p:cNvSpPr txBox="1"/>
          <p:nvPr/>
        </p:nvSpPr>
        <p:spPr>
          <a:xfrm>
            <a:off x="457200" y="2133600"/>
            <a:ext cx="7848600" cy="4745915"/>
          </a:xfrm>
          <a:prstGeom prst="rect">
            <a:avLst/>
          </a:prstGeom>
          <a:noFill/>
        </p:spPr>
        <p:txBody>
          <a:bodyPr wrap="square" rtlCol="0">
            <a:spAutoFit/>
          </a:bodyPr>
          <a:lstStyle/>
          <a:p>
            <a:pPr marL="742950" lvl="1" indent="-28575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Job was targeted because of his faithfulness (Job 1:8-10)</a:t>
            </a:r>
          </a:p>
          <a:p>
            <a:pPr marL="1143000" lvl="2"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It seemed that he lost everything (Job 1:13-21)</a:t>
            </a:r>
          </a:p>
          <a:p>
            <a:pPr marL="1143000" lvl="2"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Oxen, donkeys stolen (Job 1:13-15)</a:t>
            </a:r>
          </a:p>
          <a:p>
            <a:pPr marL="1143000" lvl="2"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Sheep burned up (Job 1:16-17)</a:t>
            </a:r>
          </a:p>
          <a:p>
            <a:pPr marL="1143000" lvl="2"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Camels stolen (Job 1:17)</a:t>
            </a:r>
          </a:p>
          <a:p>
            <a:pPr marL="1143000" lvl="2"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Servants killed (Job 1:15-17)</a:t>
            </a:r>
          </a:p>
          <a:p>
            <a:pPr marL="1143000" lvl="2"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Sons and daughters destroyed in tornado (Job 1:18-19)</a:t>
            </a:r>
          </a:p>
          <a:p>
            <a:pPr marL="742950" lvl="1" indent="-28575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In all his adversity, Job did not sin, nor charge God with wrong (Job 1:22)</a:t>
            </a:r>
            <a:endParaRPr lang="en-US" sz="2400" dirty="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a:p>
            <a:pPr marL="742950" lvl="1" indent="-28575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But all of the things that happened to Job also happened to his wife…</a:t>
            </a:r>
            <a:endParaRPr lang="en-US" sz="2400" dirty="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p:txBody>
      </p:sp>
    </p:spTree>
    <p:extLst>
      <p:ext uri="{BB962C8B-B14F-4D97-AF65-F5344CB8AC3E}">
        <p14:creationId xmlns:p14="http://schemas.microsoft.com/office/powerpoint/2010/main" val="752300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0" y="228600"/>
            <a:ext cx="7010400" cy="1077218"/>
          </a:xfrm>
          <a:prstGeom prst="rect">
            <a:avLst/>
          </a:prstGeom>
        </p:spPr>
        <p:txBody>
          <a:bodyPr wrap="square">
            <a:spAutoFit/>
          </a:bodyPr>
          <a:lstStyle/>
          <a:p>
            <a:pPr algn="ctr"/>
            <a:r>
              <a:rPr lang="en-US" sz="3200" dirty="0" smtClean="0">
                <a:solidFill>
                  <a:schemeClr val="bg1">
                    <a:lumMod val="85000"/>
                  </a:schemeClr>
                </a:solidFill>
                <a:latin typeface="Copperplate Gothic Bold" panose="020E0705020206020404" pitchFamily="34" charset="0"/>
              </a:rPr>
              <a:t>Job’s Wife – a Family Targeted by Satan</a:t>
            </a:r>
            <a:endParaRPr lang="en-US" sz="3200" dirty="0">
              <a:solidFill>
                <a:schemeClr val="bg1">
                  <a:lumMod val="85000"/>
                </a:schemeClr>
              </a:solidFill>
            </a:endParaRPr>
          </a:p>
        </p:txBody>
      </p:sp>
      <p:sp>
        <p:nvSpPr>
          <p:cNvPr id="5" name="TextBox 4"/>
          <p:cNvSpPr txBox="1"/>
          <p:nvPr/>
        </p:nvSpPr>
        <p:spPr>
          <a:xfrm>
            <a:off x="457200" y="2133600"/>
            <a:ext cx="7848600" cy="3342453"/>
          </a:xfrm>
          <a:prstGeom prst="rect">
            <a:avLst/>
          </a:prstGeom>
          <a:noFill/>
        </p:spPr>
        <p:txBody>
          <a:bodyPr wrap="square" rtlCol="0">
            <a:spAutoFit/>
          </a:bodyPr>
          <a:lstStyle/>
          <a:p>
            <a:pPr marL="742950" lvl="1" indent="-28575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Satan took much from Job, but did not take his wife (Job 2:9)</a:t>
            </a:r>
          </a:p>
          <a:p>
            <a:pPr marL="742950" lvl="1" indent="-28575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God promises He will not allow us to be tempted beyond what we are able to bear (I </a:t>
            </a:r>
            <a:r>
              <a:rPr lang="en-US" sz="2400" dirty="0" err="1"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Cor</a:t>
            </a: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 10:13)</a:t>
            </a:r>
          </a:p>
          <a:p>
            <a:pPr marL="1143000" lvl="2"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This verse is so often misquoted and misused.</a:t>
            </a:r>
          </a:p>
          <a:p>
            <a:pPr marL="1143000" lvl="2"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Job is a superb example (Job 1:22, 2:10)</a:t>
            </a:r>
            <a:endParaRPr lang="en-US" sz="2400" dirty="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a:p>
            <a:pPr marL="742950" lvl="1" indent="-28575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Job shouldered the burden of his trials with grace, but his wife was a different story altogether. </a:t>
            </a:r>
            <a:endParaRPr lang="en-US" sz="2400" dirty="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p:txBody>
      </p:sp>
    </p:spTree>
    <p:extLst>
      <p:ext uri="{BB962C8B-B14F-4D97-AF65-F5344CB8AC3E}">
        <p14:creationId xmlns:p14="http://schemas.microsoft.com/office/powerpoint/2010/main" val="1203307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0" y="228600"/>
            <a:ext cx="7010400" cy="1077218"/>
          </a:xfrm>
          <a:prstGeom prst="rect">
            <a:avLst/>
          </a:prstGeom>
        </p:spPr>
        <p:txBody>
          <a:bodyPr wrap="square">
            <a:spAutoFit/>
          </a:bodyPr>
          <a:lstStyle/>
          <a:p>
            <a:pPr algn="ctr"/>
            <a:r>
              <a:rPr lang="en-US" sz="3200" dirty="0" smtClean="0">
                <a:solidFill>
                  <a:schemeClr val="bg1">
                    <a:lumMod val="85000"/>
                  </a:schemeClr>
                </a:solidFill>
                <a:latin typeface="Copperplate Gothic Bold" panose="020E0705020206020404" pitchFamily="34" charset="0"/>
              </a:rPr>
              <a:t>Job’s Wife – Handling Grief in the Right Way</a:t>
            </a:r>
            <a:endParaRPr lang="en-US" sz="3200" dirty="0">
              <a:solidFill>
                <a:schemeClr val="bg1">
                  <a:lumMod val="85000"/>
                </a:schemeClr>
              </a:solidFill>
            </a:endParaRPr>
          </a:p>
        </p:txBody>
      </p:sp>
      <p:sp>
        <p:nvSpPr>
          <p:cNvPr id="5" name="TextBox 4"/>
          <p:cNvSpPr txBox="1"/>
          <p:nvPr/>
        </p:nvSpPr>
        <p:spPr>
          <a:xfrm>
            <a:off x="457200" y="2133600"/>
            <a:ext cx="7848600" cy="2603790"/>
          </a:xfrm>
          <a:prstGeom prst="rect">
            <a:avLst/>
          </a:prstGeom>
          <a:noFill/>
        </p:spPr>
        <p:txBody>
          <a:bodyPr wrap="square" rtlCol="0">
            <a:spAutoFit/>
          </a:bodyPr>
          <a:lstStyle/>
          <a:p>
            <a:pPr marL="742950" lvl="1" indent="-28575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We are emotional creatures, and God made us this way</a:t>
            </a:r>
          </a:p>
          <a:p>
            <a:pPr marL="742950" lvl="1" indent="-28575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We must take care that our expression of emotion is not a springboard to sinful actions </a:t>
            </a:r>
          </a:p>
          <a:p>
            <a:pPr marL="1143000" lvl="2"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Job 2:10 – “Curse God and die.”</a:t>
            </a:r>
          </a:p>
          <a:p>
            <a:pPr marL="1143000" lvl="2"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Psalm 4:4, </a:t>
            </a:r>
            <a:r>
              <a:rPr lang="en-US" sz="2400" dirty="0" err="1"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Eph</a:t>
            </a: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 4:26 – “Be angry, and do not sin.”</a:t>
            </a:r>
            <a:endParaRPr lang="en-US" sz="2400" dirty="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a:p>
            <a:pPr marL="742950" lvl="1" indent="-28575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What are some ways that we handle grief?</a:t>
            </a:r>
            <a:endParaRPr lang="en-US" sz="2400" dirty="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p:txBody>
      </p:sp>
    </p:spTree>
    <p:extLst>
      <p:ext uri="{BB962C8B-B14F-4D97-AF65-F5344CB8AC3E}">
        <p14:creationId xmlns:p14="http://schemas.microsoft.com/office/powerpoint/2010/main" val="1583770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81200" y="228600"/>
            <a:ext cx="7010400" cy="1077218"/>
          </a:xfrm>
          <a:prstGeom prst="rect">
            <a:avLst/>
          </a:prstGeom>
        </p:spPr>
        <p:txBody>
          <a:bodyPr wrap="square">
            <a:spAutoFit/>
          </a:bodyPr>
          <a:lstStyle/>
          <a:p>
            <a:pPr algn="ctr"/>
            <a:r>
              <a:rPr lang="en-US" sz="3200" dirty="0" smtClean="0">
                <a:solidFill>
                  <a:schemeClr val="bg1">
                    <a:lumMod val="85000"/>
                  </a:schemeClr>
                </a:solidFill>
                <a:latin typeface="Copperplate Gothic Bold" panose="020E0705020206020404" pitchFamily="34" charset="0"/>
              </a:rPr>
              <a:t>Job’s Wife – Some Negative expressions of Grief</a:t>
            </a:r>
            <a:endParaRPr lang="en-US" sz="3200" dirty="0">
              <a:solidFill>
                <a:schemeClr val="bg1">
                  <a:lumMod val="85000"/>
                </a:schemeClr>
              </a:solidFill>
            </a:endParaRPr>
          </a:p>
        </p:txBody>
      </p:sp>
      <p:sp>
        <p:nvSpPr>
          <p:cNvPr id="5" name="TextBox 4"/>
          <p:cNvSpPr txBox="1"/>
          <p:nvPr/>
        </p:nvSpPr>
        <p:spPr>
          <a:xfrm>
            <a:off x="457200" y="2133600"/>
            <a:ext cx="7848600" cy="2529923"/>
          </a:xfrm>
          <a:prstGeom prst="rect">
            <a:avLst/>
          </a:prstGeom>
          <a:noFill/>
        </p:spPr>
        <p:txBody>
          <a:bodyPr wrap="square" rtlCol="0">
            <a:spAutoFit/>
          </a:bodyPr>
          <a:lstStyle/>
          <a:p>
            <a:pPr marL="742950" lvl="1" indent="-28575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Blame God (Job 2:10)</a:t>
            </a:r>
          </a:p>
          <a:p>
            <a:pPr marL="742950" lvl="1" indent="-28575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Use our grief as an excuse for bitterness (“I am grieving, so nothing I say right now will be held against me.”)</a:t>
            </a:r>
          </a:p>
          <a:p>
            <a:pPr marL="742950" lvl="1" indent="-28575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Turn inward, rather than focusing on others</a:t>
            </a:r>
          </a:p>
          <a:p>
            <a:pPr marL="742950" lvl="1" indent="-28575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Equate grief with love (If I stop grieving, it will mean I didn’t love them)</a:t>
            </a:r>
          </a:p>
        </p:txBody>
      </p:sp>
    </p:spTree>
    <p:extLst>
      <p:ext uri="{BB962C8B-B14F-4D97-AF65-F5344CB8AC3E}">
        <p14:creationId xmlns:p14="http://schemas.microsoft.com/office/powerpoint/2010/main" val="1219978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81200" y="228600"/>
            <a:ext cx="7010400" cy="1077218"/>
          </a:xfrm>
          <a:prstGeom prst="rect">
            <a:avLst/>
          </a:prstGeom>
        </p:spPr>
        <p:txBody>
          <a:bodyPr wrap="square">
            <a:spAutoFit/>
          </a:bodyPr>
          <a:lstStyle/>
          <a:p>
            <a:pPr algn="ctr"/>
            <a:r>
              <a:rPr lang="en-US" sz="3200" dirty="0" smtClean="0">
                <a:solidFill>
                  <a:schemeClr val="bg1">
                    <a:lumMod val="85000"/>
                  </a:schemeClr>
                </a:solidFill>
                <a:latin typeface="Copperplate Gothic Bold" panose="020E0705020206020404" pitchFamily="34" charset="0"/>
              </a:rPr>
              <a:t>Job’s Wife – </a:t>
            </a:r>
          </a:p>
          <a:p>
            <a:pPr algn="ctr"/>
            <a:r>
              <a:rPr lang="en-US" sz="3200" dirty="0" smtClean="0">
                <a:solidFill>
                  <a:schemeClr val="bg1">
                    <a:lumMod val="85000"/>
                  </a:schemeClr>
                </a:solidFill>
                <a:latin typeface="Copperplate Gothic Bold" panose="020E0705020206020404" pitchFamily="34" charset="0"/>
              </a:rPr>
              <a:t>Understanding Grief</a:t>
            </a:r>
            <a:endParaRPr lang="en-US" sz="3200" dirty="0">
              <a:solidFill>
                <a:schemeClr val="bg1">
                  <a:lumMod val="85000"/>
                </a:schemeClr>
              </a:solidFill>
            </a:endParaRPr>
          </a:p>
        </p:txBody>
      </p:sp>
      <p:sp>
        <p:nvSpPr>
          <p:cNvPr id="5" name="TextBox 4"/>
          <p:cNvSpPr txBox="1"/>
          <p:nvPr/>
        </p:nvSpPr>
        <p:spPr>
          <a:xfrm>
            <a:off x="457200" y="2133600"/>
            <a:ext cx="7848600" cy="4819781"/>
          </a:xfrm>
          <a:prstGeom prst="rect">
            <a:avLst/>
          </a:prstGeom>
          <a:noFill/>
        </p:spPr>
        <p:txBody>
          <a:bodyPr wrap="square" rtlCol="0">
            <a:spAutoFit/>
          </a:bodyPr>
          <a:lstStyle/>
          <a:p>
            <a:pPr marL="742950" lvl="1" indent="-28575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Grief is necessary (Matthew 5:4)</a:t>
            </a:r>
          </a:p>
          <a:p>
            <a:pPr marL="742950" lvl="1" indent="-28575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Even Jesus grieved (John 11:35)</a:t>
            </a:r>
          </a:p>
          <a:p>
            <a:pPr marL="742950" lvl="1" indent="-28575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Joseph understood that mourning takes time (Gen 50:3)</a:t>
            </a:r>
          </a:p>
          <a:p>
            <a:pPr marL="742950" lvl="1" indent="-28575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Turn inward, rather than focusing on others, wallowing in self-pity (Matthew 6:34)</a:t>
            </a:r>
          </a:p>
          <a:p>
            <a:pPr marL="742950" lvl="1" indent="-28575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Understand the stages</a:t>
            </a:r>
          </a:p>
          <a:p>
            <a:pPr marL="1143000" lvl="2"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Shock, or numbness</a:t>
            </a:r>
            <a:endParaRPr lang="en-US" sz="2400" dirty="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a:p>
            <a:pPr marL="1143000" lvl="2"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Depression (foregoing activity, focus inward, guilt)</a:t>
            </a:r>
          </a:p>
          <a:p>
            <a:pPr marL="1143000" lvl="2"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Anger and anxiety</a:t>
            </a:r>
          </a:p>
          <a:p>
            <a:pPr marL="1143000" lvl="2"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Acceptance (healing begins)</a:t>
            </a:r>
          </a:p>
          <a:p>
            <a:pPr marL="1143000" lvl="2" indent="-228600">
              <a:spcBef>
                <a:spcPct val="20000"/>
              </a:spcBef>
              <a:buFont typeface="Arial" panose="020B0604020202020204" pitchFamily="34" charset="0"/>
              <a:buChar char="•"/>
            </a:pPr>
            <a:endPar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p:txBody>
      </p:sp>
    </p:spTree>
    <p:extLst>
      <p:ext uri="{BB962C8B-B14F-4D97-AF65-F5344CB8AC3E}">
        <p14:creationId xmlns:p14="http://schemas.microsoft.com/office/powerpoint/2010/main" val="1145516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28800" y="65782"/>
            <a:ext cx="7239000" cy="1077218"/>
          </a:xfrm>
          <a:prstGeom prst="rect">
            <a:avLst/>
          </a:prstGeom>
        </p:spPr>
        <p:txBody>
          <a:bodyPr wrap="square">
            <a:spAutoFit/>
          </a:bodyPr>
          <a:lstStyle/>
          <a:p>
            <a:pPr algn="ctr"/>
            <a:r>
              <a:rPr lang="en-US" sz="3200" dirty="0" smtClean="0">
                <a:solidFill>
                  <a:schemeClr val="bg1">
                    <a:lumMod val="85000"/>
                  </a:schemeClr>
                </a:solidFill>
                <a:latin typeface="Copperplate Gothic Bold" panose="020E0705020206020404" pitchFamily="34" charset="0"/>
              </a:rPr>
              <a:t>Job’s Wife – </a:t>
            </a:r>
          </a:p>
          <a:p>
            <a:pPr algn="ctr"/>
            <a:r>
              <a:rPr lang="en-US" sz="3200" dirty="0" smtClean="0">
                <a:solidFill>
                  <a:schemeClr val="bg1">
                    <a:lumMod val="85000"/>
                  </a:schemeClr>
                </a:solidFill>
                <a:latin typeface="Copperplate Gothic Bold" panose="020E0705020206020404" pitchFamily="34" charset="0"/>
              </a:rPr>
              <a:t>Helping Others through Grief</a:t>
            </a:r>
            <a:endParaRPr lang="en-US" sz="3200" dirty="0">
              <a:solidFill>
                <a:schemeClr val="bg1">
                  <a:lumMod val="85000"/>
                </a:schemeClr>
              </a:solidFill>
            </a:endParaRPr>
          </a:p>
        </p:txBody>
      </p:sp>
      <p:sp>
        <p:nvSpPr>
          <p:cNvPr id="5" name="TextBox 4"/>
          <p:cNvSpPr txBox="1"/>
          <p:nvPr/>
        </p:nvSpPr>
        <p:spPr>
          <a:xfrm>
            <a:off x="2362200" y="1375755"/>
            <a:ext cx="6629400" cy="3933384"/>
          </a:xfrm>
          <a:prstGeom prst="rect">
            <a:avLst/>
          </a:prstGeom>
          <a:noFill/>
        </p:spPr>
        <p:txBody>
          <a:bodyPr wrap="square" rtlCol="0">
            <a:spAutoFit/>
          </a:bodyPr>
          <a:lstStyle/>
          <a:p>
            <a:pPr marL="742950" lvl="1" indent="-28575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Be there (Rom 12:15, John 11:33-36)</a:t>
            </a:r>
          </a:p>
          <a:p>
            <a:pPr marL="742950" lvl="1" indent="-28575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Use your own previous grief as a learning experience for helping others (2 </a:t>
            </a:r>
            <a:r>
              <a:rPr lang="en-US" sz="2400" dirty="0" err="1"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Cor</a:t>
            </a: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 1:4)</a:t>
            </a:r>
          </a:p>
          <a:p>
            <a:pPr marL="742950" lvl="1" indent="-28575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Share the comfort of God</a:t>
            </a:r>
          </a:p>
          <a:p>
            <a:pPr marL="1143000" lvl="2"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2 </a:t>
            </a:r>
            <a:r>
              <a:rPr lang="en-US" sz="2400" dirty="0" err="1"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Cor</a:t>
            </a: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 1:3-4</a:t>
            </a:r>
          </a:p>
          <a:p>
            <a:pPr marL="1143000" lvl="2"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Romans 15:4</a:t>
            </a:r>
          </a:p>
          <a:p>
            <a:pPr marL="1143000" lvl="2"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Rev 21:4</a:t>
            </a:r>
          </a:p>
          <a:p>
            <a:pPr marL="1143000" lvl="2"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Joshua 1:5</a:t>
            </a:r>
          </a:p>
          <a:p>
            <a:pPr marL="1143000" lvl="2" indent="-228600">
              <a:spcBef>
                <a:spcPct val="20000"/>
              </a:spcBef>
              <a:buFont typeface="Arial" panose="020B0604020202020204" pitchFamily="34" charset="0"/>
              <a:buChar char="•"/>
            </a:pPr>
            <a:endPar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p:txBody>
      </p:sp>
    </p:spTree>
    <p:extLst>
      <p:ext uri="{BB962C8B-B14F-4D97-AF65-F5344CB8AC3E}">
        <p14:creationId xmlns:p14="http://schemas.microsoft.com/office/powerpoint/2010/main" val="2382146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778</TotalTime>
  <Words>460</Words>
  <Application>Microsoft Office PowerPoint</Application>
  <PresentationFormat>On-screen Show (4:3)</PresentationFormat>
  <Paragraphs>92</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Lockheed Martin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Sproule, Traci R</dc:creator>
  <cp:lastModifiedBy>Cindy Nelson</cp:lastModifiedBy>
  <cp:revision>48</cp:revision>
  <cp:lastPrinted>2014-11-18T17:19:42Z</cp:lastPrinted>
  <dcterms:created xsi:type="dcterms:W3CDTF">2014-09-15T16:01:34Z</dcterms:created>
  <dcterms:modified xsi:type="dcterms:W3CDTF">2015-01-05T18:32:34Z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ument Author">
    <vt:lpwstr>ACCT03\tsproule</vt:lpwstr>
  </property>
  <property fmtid="{D5CDD505-2E9C-101B-9397-08002B2CF9AE}" pid="3" name="Document Sensitivity">
    <vt:lpwstr>1</vt:lpwstr>
  </property>
  <property fmtid="{D5CDD505-2E9C-101B-9397-08002B2CF9AE}" pid="4" name="ThirdParty">
    <vt:lpwstr/>
  </property>
  <property fmtid="{D5CDD505-2E9C-101B-9397-08002B2CF9AE}" pid="5" name="OCI Restriction">
    <vt:bool>false</vt:bool>
  </property>
  <property fmtid="{D5CDD505-2E9C-101B-9397-08002B2CF9AE}" pid="6" name="OCI Additional Info">
    <vt:lpwstr/>
  </property>
  <property fmtid="{D5CDD505-2E9C-101B-9397-08002B2CF9AE}" pid="7" name="Allow Header Overwrite">
    <vt:bool>false</vt:bool>
  </property>
  <property fmtid="{D5CDD505-2E9C-101B-9397-08002B2CF9AE}" pid="8" name="Allow Footer Overwrite">
    <vt:bool>false</vt:bool>
  </property>
  <property fmtid="{D5CDD505-2E9C-101B-9397-08002B2CF9AE}" pid="9" name="Multiple Selected">
    <vt:lpwstr>-1</vt:lpwstr>
  </property>
  <property fmtid="{D5CDD505-2E9C-101B-9397-08002B2CF9AE}" pid="10" name="SIPLongWording">
    <vt:lpwstr/>
  </property>
  <property fmtid="{D5CDD505-2E9C-101B-9397-08002B2CF9AE}" pid="11" name="checkedProgramsCount">
    <vt:i4>0</vt:i4>
  </property>
  <property fmtid="{D5CDD505-2E9C-101B-9397-08002B2CF9AE}" pid="12" name="ExpCountry">
    <vt:lpwstr/>
  </property>
</Properties>
</file>