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4" y="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CAEB6-9F96-4471-B3A7-F3A7A4912EDA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A149C-8922-4856-9FB6-FA94CE794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67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7A4B6-B2CE-480E-8864-52457C7DAA49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97B74-C08C-423B-A49C-09CCC3612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3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2400"/>
            <a:ext cx="9144000" cy="70658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609600"/>
            <a:ext cx="37338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atura MT Script Capitals" panose="03020802060602070202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2504209"/>
            <a:ext cx="3886200" cy="1752600"/>
          </a:xfrm>
        </p:spPr>
        <p:txBody>
          <a:bodyPr/>
          <a:lstStyle>
            <a:lvl1pPr marL="0" indent="0" algn="ctr">
              <a:buNone/>
              <a:defRPr b="0" i="0">
                <a:solidFill>
                  <a:schemeClr val="bg1">
                    <a:lumMod val="85000"/>
                  </a:schemeClr>
                </a:solidFill>
                <a:latin typeface="Brush Script Std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94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2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7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3188"/>
            <a:ext cx="9144000" cy="706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Brush Script Std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defRPr>
            </a:lvl1pPr>
            <a:lvl2pPr>
              <a:defRPr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defRPr>
            </a:lvl2pPr>
            <a:lvl3pPr>
              <a:defRPr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defRPr>
            </a:lvl3pPr>
            <a:lvl4pPr>
              <a:defRPr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defRPr>
            </a:lvl4pPr>
            <a:lvl5pPr>
              <a:defRPr>
                <a:solidFill>
                  <a:schemeClr val="bg1">
                    <a:lumMod val="95000"/>
                  </a:schemeClr>
                </a:solidFill>
                <a:latin typeface="Goudy Old Style" panose="02020502050305020303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1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21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5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6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8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49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88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B06F9-1798-44E2-8187-5D514FED49B1}" type="datetimeFigureOut">
              <a:rPr lang="en-US" smtClean="0"/>
              <a:t>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36E6C-9AE9-4AE4-ADB7-562AFB33C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9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6850" y="1219200"/>
            <a:ext cx="35052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stellar" panose="020A0402060406010301" pitchFamily="18" charset="0"/>
              </a:rPr>
              <a:t>Bad Girls of the Bible</a:t>
            </a:r>
            <a:endParaRPr lang="en-US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0650" y="2971800"/>
            <a:ext cx="3657600" cy="1752600"/>
          </a:xfrm>
        </p:spPr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Eve: the First Temptress</a:t>
            </a:r>
            <a:endParaRPr lang="en-US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3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5400" y="274638"/>
            <a:ext cx="3962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pperplate Gothic Bold" panose="020E0705020206020404" pitchFamily="34" charset="0"/>
              </a:rPr>
              <a:t>Good Girl Gone Bad?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0" y="1676400"/>
            <a:ext cx="38862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God’s Plan for Eve:	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paradise for a home (Genesis 2:8-15)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 of a complete unit (Genesis 2:18, 23-24)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amazing relationship with God (Genesis 3:8)</a:t>
            </a: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6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304800"/>
            <a:ext cx="3962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pperplate Gothic Bold" panose="020E0705020206020404" pitchFamily="34" charset="0"/>
              </a:rPr>
              <a:t>Eve: The First Temptress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77962"/>
            <a:ext cx="42672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 was Swayed by Satan’s Spiel	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should have valued her partnership with Adam.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recklessly independent.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was swayed by the temptation of sin: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151759"/>
              </p:ext>
            </p:extLst>
          </p:nvPr>
        </p:nvGraphicFramePr>
        <p:xfrm>
          <a:off x="4953000" y="4993640"/>
          <a:ext cx="441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520"/>
                <a:gridCol w="279908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Goudy Old Style" panose="02020502050305020303" pitchFamily="18" charset="0"/>
                        </a:rPr>
                        <a:t>1 John</a:t>
                      </a:r>
                      <a:r>
                        <a:rPr lang="en-US" sz="1600" baseline="0" dirty="0" smtClean="0">
                          <a:latin typeface="Goudy Old Style" panose="02020502050305020303" pitchFamily="18" charset="0"/>
                        </a:rPr>
                        <a:t> 2:16</a:t>
                      </a:r>
                      <a:endParaRPr lang="en-US" sz="1600" dirty="0">
                        <a:latin typeface="Goudy Old Style" panose="020205020503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Goudy Old Style" panose="02020502050305020303" pitchFamily="18" charset="0"/>
                        </a:rPr>
                        <a:t>Genesis 3:6 </a:t>
                      </a:r>
                      <a:endParaRPr lang="en-US" sz="1600" dirty="0">
                        <a:latin typeface="Goudy Old Style" panose="020205020503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oudy Old Style" panose="02020502050305020303" pitchFamily="18" charset="0"/>
                        </a:rPr>
                        <a:t>“lust of the flesh”</a:t>
                      </a:r>
                      <a:endParaRPr lang="en-US" sz="1600" dirty="0">
                        <a:solidFill>
                          <a:schemeClr val="bg1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oudy Old Style" panose="02020502050305020303" pitchFamily="18" charset="0"/>
                        </a:rPr>
                        <a:t>“good for food”</a:t>
                      </a:r>
                      <a:endParaRPr lang="en-US" sz="1600" dirty="0">
                        <a:solidFill>
                          <a:schemeClr val="bg1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oudy Old Style" panose="02020502050305020303" pitchFamily="18" charset="0"/>
                        </a:rPr>
                        <a:t>“lust of the eyes”</a:t>
                      </a:r>
                      <a:endParaRPr lang="en-US" sz="1600" dirty="0">
                        <a:solidFill>
                          <a:schemeClr val="bg1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oudy Old Style" panose="02020502050305020303" pitchFamily="18" charset="0"/>
                        </a:rPr>
                        <a:t>“pleasant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Goudy Old Style" panose="02020502050305020303" pitchFamily="18" charset="0"/>
                        </a:rPr>
                        <a:t> to the eyes”</a:t>
                      </a:r>
                      <a:endParaRPr lang="en-US" sz="1600" dirty="0">
                        <a:solidFill>
                          <a:schemeClr val="bg1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oudy Old Style" panose="02020502050305020303" pitchFamily="18" charset="0"/>
                        </a:rPr>
                        <a:t>“pride of life”</a:t>
                      </a:r>
                      <a:endParaRPr lang="en-US" sz="1600" dirty="0">
                        <a:solidFill>
                          <a:schemeClr val="bg1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Goudy Old Style" panose="02020502050305020303" pitchFamily="18" charset="0"/>
                        </a:rPr>
                        <a:t>“desirable to make one wise”</a:t>
                      </a:r>
                      <a:endParaRPr lang="en-US" sz="1600" dirty="0">
                        <a:solidFill>
                          <a:schemeClr val="bg1"/>
                        </a:solidFill>
                        <a:latin typeface="Goudy Old Style" panose="02020502050305020303" pitchFamily="18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11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0" y="579438"/>
            <a:ext cx="39624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Copperplate Gothic Bold" panose="020E0705020206020404" pitchFamily="34" charset="0"/>
              </a:rPr>
              <a:t>Eve: The First Temptress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981200"/>
            <a:ext cx="40386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 Suckered Her Spouse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encouraged her husband to join her in sin (Gen. 3:6)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caused harm to come to her family (Gen. 3:17-19, 22-24)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did not consider the role for which she was created (Gen. 2:18, I Cor. 11:7-12, I Pet. 3:1-2)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3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opperplate Gothic Bold" panose="020E0705020206020404" pitchFamily="34" charset="0"/>
              </a:rPr>
              <a:t>Eve: The First Temptress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905000"/>
            <a:ext cx="4267200" cy="3810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 Shared Sin with Society</a:t>
            </a:r>
          </a:p>
          <a:p>
            <a:pPr>
              <a:buFont typeface="Goudy Old Style" panose="02020502050305020303" pitchFamily="18" charset="0"/>
              <a:buChar char="—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Eve’s punishments still affect women today: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Pain in childbirth (Gen. 3:16)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loss of independence (Gen. 3:16, I Tim. 2:13-14)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Loss of the Garden (Gen. 3:22-24)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and separation (Gen. 3:3, Is. 59:2)</a:t>
            </a:r>
          </a:p>
        </p:txBody>
      </p:sp>
    </p:spTree>
    <p:extLst>
      <p:ext uri="{BB962C8B-B14F-4D97-AF65-F5344CB8AC3E}">
        <p14:creationId xmlns:p14="http://schemas.microsoft.com/office/powerpoint/2010/main" val="26268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opperplate Gothic Bold" panose="020E0705020206020404" pitchFamily="34" charset="0"/>
              </a:rPr>
              <a:t>Eve: The First Temptress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676400"/>
            <a:ext cx="4495800" cy="3733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Set up Salvation through Eve’s Seed</a:t>
            </a:r>
          </a:p>
          <a:p>
            <a:pPr>
              <a:buFont typeface="Goudy Old Style" panose="02020502050305020303" pitchFamily="18" charset="0"/>
              <a:buChar char="—"/>
            </a:pPr>
            <a:r>
              <a:rPr lang="en-US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 as He established her punishment, God offered hope: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Children to love (Gen. 4:1)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Salvation to her descendants (Gen. 3:15)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Victory over Satan, the instrument of her downfall (Gen. 3:15)</a:t>
            </a:r>
          </a:p>
        </p:txBody>
      </p:sp>
    </p:spTree>
    <p:extLst>
      <p:ext uri="{BB962C8B-B14F-4D97-AF65-F5344CB8AC3E}">
        <p14:creationId xmlns:p14="http://schemas.microsoft.com/office/powerpoint/2010/main" val="28970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opperplate Gothic Bold" panose="020E0705020206020404" pitchFamily="34" charset="0"/>
              </a:rPr>
              <a:t>Eve: The First Temptress</a:t>
            </a:r>
            <a:endParaRPr lang="en-US" sz="36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76400"/>
            <a:ext cx="4267200" cy="4724400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Eve’s Lessons for Us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cost are we willing to pay for society’s idea of “independence?”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carefully are we considering the role for which we were created?</a:t>
            </a:r>
          </a:p>
          <a:p>
            <a:pPr lvl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much are we encouraging our husbands and families to greatness, vs. bringing them down into sin?</a:t>
            </a:r>
          </a:p>
          <a:p>
            <a:pPr lvl="1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661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306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Brush Script Std</vt:lpstr>
      <vt:lpstr>Calibri</vt:lpstr>
      <vt:lpstr>Castellar</vt:lpstr>
      <vt:lpstr>Copperplate Gothic Bold</vt:lpstr>
      <vt:lpstr>Goudy Old Style</vt:lpstr>
      <vt:lpstr>Matura MT Script Capitals</vt:lpstr>
      <vt:lpstr>Office Theme</vt:lpstr>
      <vt:lpstr>Bad Girls of the Bible</vt:lpstr>
      <vt:lpstr>Good Girl Gone Bad?</vt:lpstr>
      <vt:lpstr>Eve: The First Temptress</vt:lpstr>
      <vt:lpstr>Eve: The First Temptress</vt:lpstr>
      <vt:lpstr>Eve: The First Temptress</vt:lpstr>
      <vt:lpstr>Eve: The First Temptress</vt:lpstr>
      <vt:lpstr>Eve: The First Temptress</vt:lpstr>
    </vt:vector>
  </TitlesOfParts>
  <Company>Lockheed Martin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 Girls of the Bible</dc:title>
  <dc:creator>Sproule, Traci R</dc:creator>
  <cp:lastModifiedBy>Sproulies</cp:lastModifiedBy>
  <cp:revision>9</cp:revision>
  <dcterms:created xsi:type="dcterms:W3CDTF">2014-09-08T13:08:53Z</dcterms:created>
  <dcterms:modified xsi:type="dcterms:W3CDTF">2015-01-05T17:12:54Z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ument Author">
    <vt:lpwstr>ACCT03\tsproule</vt:lpwstr>
  </property>
  <property fmtid="{D5CDD505-2E9C-101B-9397-08002B2CF9AE}" pid="3" name="Document Sensitivity">
    <vt:lpwstr>1</vt:lpwstr>
  </property>
  <property fmtid="{D5CDD505-2E9C-101B-9397-08002B2CF9AE}" pid="4" name="ThirdParty">
    <vt:lpwstr/>
  </property>
  <property fmtid="{D5CDD505-2E9C-101B-9397-08002B2CF9AE}" pid="5" name="OCI Restriction">
    <vt:bool>false</vt:bool>
  </property>
  <property fmtid="{D5CDD505-2E9C-101B-9397-08002B2CF9AE}" pid="6" name="OCI Additional Info">
    <vt:lpwstr/>
  </property>
  <property fmtid="{D5CDD505-2E9C-101B-9397-08002B2CF9AE}" pid="7" name="Allow Header Overwrite">
    <vt:bool>false</vt:bool>
  </property>
  <property fmtid="{D5CDD505-2E9C-101B-9397-08002B2CF9AE}" pid="8" name="Allow Footer Overwrite">
    <vt:bool>false</vt:bool>
  </property>
  <property fmtid="{D5CDD505-2E9C-101B-9397-08002B2CF9AE}" pid="9" name="Multiple Selected">
    <vt:lpwstr>-1</vt:lpwstr>
  </property>
  <property fmtid="{D5CDD505-2E9C-101B-9397-08002B2CF9AE}" pid="10" name="SIPLongWording">
    <vt:lpwstr/>
  </property>
  <property fmtid="{D5CDD505-2E9C-101B-9397-08002B2CF9AE}" pid="11" name="checkedProgramsCount">
    <vt:i4>0</vt:i4>
  </property>
  <property fmtid="{D5CDD505-2E9C-101B-9397-08002B2CF9AE}" pid="12" name="ExpCountry">
    <vt:lpwstr/>
  </property>
</Properties>
</file>