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1" r:id="rId4"/>
    <p:sldId id="261" r:id="rId5"/>
    <p:sldId id="270" r:id="rId6"/>
    <p:sldId id="272" r:id="rId7"/>
    <p:sldId id="274" r:id="rId8"/>
    <p:sldId id="260" r:id="rId9"/>
    <p:sldId id="273" r:id="rId10"/>
    <p:sldId id="275" r:id="rId11"/>
    <p:sldId id="276" r:id="rId12"/>
    <p:sldId id="277" r:id="rId13"/>
    <p:sldId id="278" r:id="rId14"/>
    <p:sldId id="285" r:id="rId15"/>
    <p:sldId id="279" r:id="rId16"/>
    <p:sldId id="280" r:id="rId17"/>
    <p:sldId id="281" r:id="rId18"/>
    <p:sldId id="282" r:id="rId19"/>
    <p:sldId id="283" r:id="rId20"/>
    <p:sldId id="284"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13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22AF7C-8741-49B7-8BF5-DFC37705052C}"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388141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2AF7C-8741-49B7-8BF5-DFC37705052C}"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222594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2AF7C-8741-49B7-8BF5-DFC37705052C}"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23376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22AF7C-8741-49B7-8BF5-DFC37705052C}"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340628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2AF7C-8741-49B7-8BF5-DFC37705052C}"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178961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22AF7C-8741-49B7-8BF5-DFC37705052C}"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19863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2AF7C-8741-49B7-8BF5-DFC37705052C}" type="datetimeFigureOut">
              <a:rPr lang="en-US" smtClean="0"/>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9380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22AF7C-8741-49B7-8BF5-DFC37705052C}" type="datetimeFigureOut">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210264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2AF7C-8741-49B7-8BF5-DFC37705052C}" type="datetimeFigureOut">
              <a:rPr lang="en-US" smtClean="0"/>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356371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2AF7C-8741-49B7-8BF5-DFC37705052C}"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22486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2AF7C-8741-49B7-8BF5-DFC37705052C}"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E84CD-2778-44CC-BDA0-C199B3668361}" type="slidenum">
              <a:rPr lang="en-US" smtClean="0"/>
              <a:t>‹#›</a:t>
            </a:fld>
            <a:endParaRPr lang="en-US"/>
          </a:p>
        </p:txBody>
      </p:sp>
    </p:spTree>
    <p:extLst>
      <p:ext uri="{BB962C8B-B14F-4D97-AF65-F5344CB8AC3E}">
        <p14:creationId xmlns:p14="http://schemas.microsoft.com/office/powerpoint/2010/main" val="355300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2AF7C-8741-49B7-8BF5-DFC37705052C}" type="datetimeFigureOut">
              <a:rPr lang="en-US" smtClean="0"/>
              <a:t>10/15/2014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E84CD-2778-44CC-BDA0-C199B3668361}" type="slidenum">
              <a:rPr lang="en-US" smtClean="0"/>
              <a:t>‹#›</a:t>
            </a:fld>
            <a:endParaRPr lang="en-US"/>
          </a:p>
        </p:txBody>
      </p:sp>
    </p:spTree>
    <p:extLst>
      <p:ext uri="{BB962C8B-B14F-4D97-AF65-F5344CB8AC3E}">
        <p14:creationId xmlns:p14="http://schemas.microsoft.com/office/powerpoint/2010/main" val="284706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961" y="940626"/>
            <a:ext cx="9144000" cy="964471"/>
          </a:xfrm>
        </p:spPr>
        <p:txBody>
          <a:bodyPr/>
          <a:lstStyle/>
          <a:p>
            <a:pPr algn="l"/>
            <a:r>
              <a:rPr lang="en-US" b="1" dirty="0" smtClean="0">
                <a:solidFill>
                  <a:schemeClr val="bg1"/>
                </a:solidFill>
                <a:effectLst>
                  <a:outerShdw blurRad="38100" dist="38100" dir="2700000" algn="tl">
                    <a:srgbClr val="000000">
                      <a:alpha val="43137"/>
                    </a:srgbClr>
                  </a:outerShdw>
                </a:effectLst>
                <a:latin typeface="AR JULIAN" panose="02000000000000000000" pitchFamily="2" charset="0"/>
              </a:rPr>
              <a:t>Family Youth Ministry</a:t>
            </a:r>
            <a:endParaRPr lang="en-US" b="1" dirty="0">
              <a:solidFill>
                <a:schemeClr val="bg1"/>
              </a:solidFill>
              <a:effectLst>
                <a:outerShdw blurRad="38100" dist="38100" dir="2700000" algn="tl">
                  <a:srgbClr val="000000">
                    <a:alpha val="43137"/>
                  </a:srgbClr>
                </a:outerShdw>
              </a:effectLst>
              <a:latin typeface="AR JULIAN" panose="02000000000000000000" pitchFamily="2" charset="0"/>
            </a:endParaRPr>
          </a:p>
        </p:txBody>
      </p:sp>
      <p:sp>
        <p:nvSpPr>
          <p:cNvPr id="4" name="Title 1"/>
          <p:cNvSpPr txBox="1">
            <a:spLocks/>
          </p:cNvSpPr>
          <p:nvPr/>
        </p:nvSpPr>
        <p:spPr>
          <a:xfrm>
            <a:off x="6610612" y="1778924"/>
            <a:ext cx="4773827" cy="12267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9600" dirty="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rPr>
              <a:t>a</a:t>
            </a:r>
            <a:r>
              <a:rPr lang="en-US" sz="9600" dirty="0" smtClean="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rPr>
              <a:t>nd you!</a:t>
            </a:r>
            <a:endParaRPr lang="en-US" sz="9600" dirty="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endParaRPr>
          </a:p>
        </p:txBody>
      </p:sp>
    </p:spTree>
    <p:extLst>
      <p:ext uri="{BB962C8B-B14F-4D97-AF65-F5344CB8AC3E}">
        <p14:creationId xmlns:p14="http://schemas.microsoft.com/office/powerpoint/2010/main" val="323827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057" y="499399"/>
            <a:ext cx="11937534" cy="4632774"/>
          </a:xfrm>
        </p:spPr>
        <p:txBody>
          <a:bodyPr>
            <a:noAutofit/>
          </a:bodyPr>
          <a:lstStyle/>
          <a:p>
            <a:pPr algn="l">
              <a:lnSpc>
                <a:spcPct val="100000"/>
              </a:lnSpc>
              <a:spcBef>
                <a:spcPts val="0"/>
              </a:spcBef>
            </a:pPr>
            <a:r>
              <a:rPr lang="en-US" sz="8000" kern="1000" spc="-50" dirty="0" smtClean="0">
                <a:solidFill>
                  <a:schemeClr val="bg1"/>
                </a:solidFill>
                <a:effectLst>
                  <a:outerShdw blurRad="38100" dist="38100" dir="2700000" algn="tl">
                    <a:srgbClr val="000000">
                      <a:alpha val="43137"/>
                    </a:srgbClr>
                  </a:outerShdw>
                </a:effectLst>
                <a:latin typeface="AR JULIAN" panose="02000000000000000000" pitchFamily="2" charset="0"/>
              </a:rPr>
              <a:t>What</a:t>
            </a:r>
            <a:r>
              <a:rPr lang="en-US" sz="4800" kern="1000" spc="-50" dirty="0" smtClean="0">
                <a:solidFill>
                  <a:schemeClr val="bg1"/>
                </a:solidFill>
                <a:effectLst>
                  <a:outerShdw blurRad="38100" dist="38100" dir="2700000" algn="tl">
                    <a:srgbClr val="000000">
                      <a:alpha val="43137"/>
                    </a:srgbClr>
                  </a:outerShdw>
                </a:effectLst>
                <a:latin typeface="AR JULIAN" panose="02000000000000000000" pitchFamily="2" charset="0"/>
              </a:rPr>
              <a:t> </a:t>
            </a:r>
            <a:r>
              <a:rPr lang="en-US" sz="8000" kern="1000" spc="-50" dirty="0" smtClean="0">
                <a:solidFill>
                  <a:schemeClr val="bg1"/>
                </a:solidFill>
                <a:effectLst>
                  <a:outerShdw blurRad="38100" dist="38100" dir="2700000" algn="tl">
                    <a:srgbClr val="000000">
                      <a:alpha val="43137"/>
                    </a:srgbClr>
                  </a:outerShdw>
                </a:effectLst>
                <a:latin typeface="AR JULIAN" panose="02000000000000000000" pitchFamily="2" charset="0"/>
              </a:rPr>
              <a:t>are</a:t>
            </a:r>
            <a:r>
              <a:rPr lang="en-US" sz="4800" kern="1000" spc="-50" dirty="0" smtClean="0">
                <a:solidFill>
                  <a:schemeClr val="bg1"/>
                </a:solidFill>
                <a:effectLst>
                  <a:outerShdw blurRad="38100" dist="38100" dir="2700000" algn="tl">
                    <a:srgbClr val="000000">
                      <a:alpha val="43137"/>
                    </a:srgbClr>
                  </a:outerShdw>
                </a:effectLst>
                <a:latin typeface="AR JULIAN" panose="02000000000000000000" pitchFamily="2" charset="0"/>
              </a:rPr>
              <a:t> </a:t>
            </a:r>
            <a:r>
              <a:rPr lang="en-US" sz="8000" kern="1000" spc="-50" dirty="0" smtClean="0">
                <a:solidFill>
                  <a:schemeClr val="bg1"/>
                </a:solidFill>
                <a:effectLst>
                  <a:outerShdw blurRad="38100" dist="38100" dir="2700000" algn="tl">
                    <a:srgbClr val="000000">
                      <a:alpha val="43137"/>
                    </a:srgbClr>
                  </a:outerShdw>
                </a:effectLst>
                <a:latin typeface="AR JULIAN" panose="02000000000000000000" pitchFamily="2" charset="0"/>
              </a:rPr>
              <a:t>the </a:t>
            </a:r>
          </a:p>
          <a:p>
            <a:pPr algn="l">
              <a:lnSpc>
                <a:spcPct val="100000"/>
              </a:lnSpc>
              <a:spcBef>
                <a:spcPts val="0"/>
              </a:spcBef>
            </a:pPr>
            <a:r>
              <a:rPr lang="en-US" sz="8000" kern="1000" spc="-50" dirty="0" smtClean="0">
                <a:solidFill>
                  <a:schemeClr val="bg1"/>
                </a:solidFill>
                <a:effectLst>
                  <a:outerShdw blurRad="38100" dist="38100" dir="2700000" algn="tl">
                    <a:srgbClr val="000000">
                      <a:alpha val="43137"/>
                    </a:srgbClr>
                  </a:outerShdw>
                </a:effectLst>
                <a:latin typeface="AR JULIAN" panose="02000000000000000000" pitchFamily="2" charset="0"/>
              </a:rPr>
              <a:t>To</a:t>
            </a:r>
            <a:r>
              <a:rPr lang="en-US" sz="4000" kern="1000" spc="-50" dirty="0" smtClean="0">
                <a:solidFill>
                  <a:schemeClr val="bg1"/>
                </a:solidFill>
                <a:effectLst>
                  <a:outerShdw blurRad="38100" dist="38100" dir="2700000" algn="tl">
                    <a:srgbClr val="000000">
                      <a:alpha val="43137"/>
                    </a:srgbClr>
                  </a:outerShdw>
                </a:effectLst>
                <a:latin typeface="AR JULIAN" panose="02000000000000000000" pitchFamily="2" charset="0"/>
              </a:rPr>
              <a:t> </a:t>
            </a:r>
            <a:r>
              <a:rPr lang="en-US" sz="8000" kern="1000" spc="-50" dirty="0" smtClean="0">
                <a:solidFill>
                  <a:schemeClr val="bg1"/>
                </a:solidFill>
                <a:effectLst>
                  <a:outerShdw blurRad="38100" dist="38100" dir="2700000" algn="tl">
                    <a:srgbClr val="000000">
                      <a:alpha val="43137"/>
                    </a:srgbClr>
                  </a:outerShdw>
                </a:effectLst>
                <a:latin typeface="AR JULIAN" panose="02000000000000000000" pitchFamily="2" charset="0"/>
              </a:rPr>
              <a:t>Family</a:t>
            </a:r>
            <a:r>
              <a:rPr lang="en-US" sz="4000" kern="1000" spc="-50" dirty="0" smtClean="0">
                <a:solidFill>
                  <a:schemeClr val="bg1"/>
                </a:solidFill>
                <a:effectLst>
                  <a:outerShdw blurRad="38100" dist="38100" dir="2700000" algn="tl">
                    <a:srgbClr val="000000">
                      <a:alpha val="43137"/>
                    </a:srgbClr>
                  </a:outerShdw>
                </a:effectLst>
                <a:latin typeface="AR JULIAN" panose="02000000000000000000" pitchFamily="2" charset="0"/>
              </a:rPr>
              <a:t> </a:t>
            </a:r>
            <a:r>
              <a:rPr lang="en-US" sz="8000" kern="1000" spc="-50" dirty="0" smtClean="0">
                <a:solidFill>
                  <a:schemeClr val="bg1"/>
                </a:solidFill>
                <a:effectLst>
                  <a:outerShdw blurRad="38100" dist="38100" dir="2700000" algn="tl">
                    <a:srgbClr val="000000">
                      <a:alpha val="43137"/>
                    </a:srgbClr>
                  </a:outerShdw>
                </a:effectLst>
                <a:latin typeface="AR JULIAN" panose="02000000000000000000" pitchFamily="2" charset="0"/>
              </a:rPr>
              <a:t>Youth</a:t>
            </a:r>
            <a:r>
              <a:rPr lang="en-US" sz="4000" kern="1000" spc="-50" dirty="0" smtClean="0">
                <a:solidFill>
                  <a:schemeClr val="bg1"/>
                </a:solidFill>
                <a:effectLst>
                  <a:outerShdw blurRad="38100" dist="38100" dir="2700000" algn="tl">
                    <a:srgbClr val="000000">
                      <a:alpha val="43137"/>
                    </a:srgbClr>
                  </a:outerShdw>
                </a:effectLst>
                <a:latin typeface="AR JULIAN" panose="02000000000000000000" pitchFamily="2" charset="0"/>
              </a:rPr>
              <a:t> </a:t>
            </a:r>
            <a:r>
              <a:rPr lang="en-US" sz="8000" kern="1000" spc="-50" dirty="0" smtClean="0">
                <a:solidFill>
                  <a:schemeClr val="bg1"/>
                </a:solidFill>
                <a:effectLst>
                  <a:outerShdw blurRad="38100" dist="38100" dir="2700000" algn="tl">
                    <a:srgbClr val="000000">
                      <a:alpha val="43137"/>
                    </a:srgbClr>
                  </a:outerShdw>
                </a:effectLst>
                <a:latin typeface="AR JULIAN" panose="02000000000000000000" pitchFamily="2" charset="0"/>
              </a:rPr>
              <a:t>Ministry?</a:t>
            </a:r>
            <a:endParaRPr lang="en-US" sz="8000" kern="1000" spc="-50" dirty="0">
              <a:solidFill>
                <a:schemeClr val="bg1"/>
              </a:solidFill>
              <a:effectLst>
                <a:outerShdw blurRad="38100" dist="38100" dir="2700000" algn="tl">
                  <a:srgbClr val="000000">
                    <a:alpha val="43137"/>
                  </a:srgbClr>
                </a:outerShdw>
              </a:effectLst>
              <a:latin typeface="AR JULIAN" panose="02000000000000000000" pitchFamily="2" charset="0"/>
            </a:endParaRPr>
          </a:p>
        </p:txBody>
      </p:sp>
      <p:sp>
        <p:nvSpPr>
          <p:cNvPr id="2" name="TextBox 1"/>
          <p:cNvSpPr txBox="1"/>
          <p:nvPr/>
        </p:nvSpPr>
        <p:spPr>
          <a:xfrm>
            <a:off x="5905850" y="597582"/>
            <a:ext cx="6241409" cy="1862048"/>
          </a:xfrm>
          <a:prstGeom prst="rect">
            <a:avLst/>
          </a:prstGeom>
          <a:noFill/>
        </p:spPr>
        <p:txBody>
          <a:bodyPr wrap="square" rtlCol="0">
            <a:spAutoFit/>
          </a:bodyPr>
          <a:lstStyle/>
          <a:p>
            <a:r>
              <a:rPr lang="en-US" sz="11500" dirty="0">
                <a:solidFill>
                  <a:srgbClr val="FFC000">
                    <a:lumMod val="60000"/>
                    <a:lumOff val="40000"/>
                  </a:srgbClr>
                </a:solidFill>
                <a:effectLst>
                  <a:outerShdw blurRad="38100" dist="38100" dir="2700000" algn="tl">
                    <a:srgbClr val="000000">
                      <a:alpha val="43137"/>
                    </a:srgbClr>
                  </a:outerShdw>
                </a:effectLst>
                <a:latin typeface="AR BLANCA" panose="02000000000000000000" pitchFamily="2" charset="0"/>
              </a:rPr>
              <a:t>Challenges</a:t>
            </a:r>
            <a:endParaRPr lang="en-US" sz="2800" dirty="0"/>
          </a:p>
        </p:txBody>
      </p:sp>
    </p:spTree>
    <p:extLst>
      <p:ext uri="{BB962C8B-B14F-4D97-AF65-F5344CB8AC3E}">
        <p14:creationId xmlns:p14="http://schemas.microsoft.com/office/powerpoint/2010/main" val="373685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306" y="150519"/>
            <a:ext cx="10515600" cy="913169"/>
          </a:xfrm>
        </p:spPr>
        <p:txBody>
          <a:bodyPr>
            <a:noAutofit/>
          </a:bodyPr>
          <a:lstStyle/>
          <a:p>
            <a:r>
              <a:rPr lang="en-US" sz="8000" dirty="0" smtClean="0">
                <a:solidFill>
                  <a:srgbClr val="FFC000">
                    <a:lumMod val="60000"/>
                    <a:lumOff val="40000"/>
                  </a:srgbClr>
                </a:solidFill>
                <a:effectLst>
                  <a:outerShdw blurRad="38100" dist="38100" dir="2700000" algn="tl">
                    <a:srgbClr val="000000">
                      <a:alpha val="43137"/>
                    </a:srgbClr>
                  </a:outerShdw>
                </a:effectLst>
                <a:latin typeface="AR BLANCA" panose="02000000000000000000" pitchFamily="2" charset="0"/>
                <a:ea typeface="+mn-ea"/>
                <a:cs typeface="+mn-cs"/>
              </a:rPr>
              <a:t>You</a:t>
            </a:r>
            <a:endParaRPr lang="en-US" sz="2800" dirty="0"/>
          </a:p>
        </p:txBody>
      </p:sp>
      <p:sp>
        <p:nvSpPr>
          <p:cNvPr id="3" name="Content Placeholder 2"/>
          <p:cNvSpPr>
            <a:spLocks noGrp="1"/>
          </p:cNvSpPr>
          <p:nvPr>
            <p:ph idx="1"/>
          </p:nvPr>
        </p:nvSpPr>
        <p:spPr>
          <a:xfrm>
            <a:off x="474306" y="1536376"/>
            <a:ext cx="11226282" cy="4892416"/>
          </a:xfrm>
        </p:spPr>
        <p:txBody>
          <a:bodyPr/>
          <a:lstStyle/>
          <a:p>
            <a:pPr marL="0" indent="0">
              <a:buNone/>
            </a:pPr>
            <a:r>
              <a:rPr lang="en-US" sz="4400" dirty="0" smtClean="0"/>
              <a:t>Ephesians 4:15-16</a:t>
            </a:r>
          </a:p>
          <a:p>
            <a:pPr marL="0" indent="0">
              <a:buNone/>
            </a:pPr>
            <a:r>
              <a:rPr lang="en-US" sz="3200" dirty="0" smtClean="0"/>
              <a:t>“…proper </a:t>
            </a:r>
            <a:r>
              <a:rPr lang="en-US" sz="3200" dirty="0"/>
              <a:t>working of each individual part, causes the growth of the body for the building up of itself in love</a:t>
            </a:r>
            <a:r>
              <a:rPr lang="en-US" sz="3200" dirty="0" smtClean="0"/>
              <a:t>.”</a:t>
            </a:r>
            <a:endParaRPr lang="en-US" sz="3200" dirty="0" smtClean="0"/>
          </a:p>
          <a:p>
            <a:pPr marL="0" indent="0">
              <a:buNone/>
            </a:pPr>
            <a:endParaRPr lang="en-US" sz="4400" dirty="0"/>
          </a:p>
          <a:p>
            <a:pPr marL="0" indent="0">
              <a:buNone/>
            </a:pPr>
            <a:r>
              <a:rPr lang="en-US" sz="4400" dirty="0" smtClean="0"/>
              <a:t>Nehemiah 4:6</a:t>
            </a:r>
          </a:p>
          <a:p>
            <a:pPr marL="0" indent="0">
              <a:buNone/>
            </a:pPr>
            <a:r>
              <a:rPr lang="en-US" sz="3200" dirty="0" smtClean="0"/>
              <a:t>“…for </a:t>
            </a:r>
            <a:r>
              <a:rPr lang="en-US" sz="3200" dirty="0"/>
              <a:t>the people had a mind to </a:t>
            </a:r>
            <a:r>
              <a:rPr lang="en-US" sz="3200" dirty="0" smtClean="0"/>
              <a:t>work.”</a:t>
            </a:r>
            <a:endParaRPr lang="en-US" sz="3200" dirty="0"/>
          </a:p>
        </p:txBody>
      </p:sp>
    </p:spTree>
    <p:extLst>
      <p:ext uri="{BB962C8B-B14F-4D97-AF65-F5344CB8AC3E}">
        <p14:creationId xmlns:p14="http://schemas.microsoft.com/office/powerpoint/2010/main" val="288598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306" y="150519"/>
            <a:ext cx="10515600" cy="913169"/>
          </a:xfrm>
        </p:spPr>
        <p:txBody>
          <a:bodyPr>
            <a:noAutofit/>
          </a:bodyPr>
          <a:lstStyle/>
          <a:p>
            <a:r>
              <a:rPr lang="en-US" sz="8000" dirty="0" smtClean="0">
                <a:solidFill>
                  <a:srgbClr val="FFC000">
                    <a:lumMod val="60000"/>
                    <a:lumOff val="40000"/>
                  </a:srgbClr>
                </a:solidFill>
                <a:effectLst>
                  <a:outerShdw blurRad="38100" dist="38100" dir="2700000" algn="tl">
                    <a:srgbClr val="000000">
                      <a:alpha val="43137"/>
                    </a:srgbClr>
                  </a:outerShdw>
                </a:effectLst>
                <a:latin typeface="AR BLANCA" panose="02000000000000000000" pitchFamily="2" charset="0"/>
                <a:ea typeface="+mn-ea"/>
                <a:cs typeface="+mn-cs"/>
              </a:rPr>
              <a:t>Satan</a:t>
            </a:r>
            <a:endParaRPr lang="en-US" sz="2800" dirty="0"/>
          </a:p>
        </p:txBody>
      </p:sp>
      <p:sp>
        <p:nvSpPr>
          <p:cNvPr id="3" name="Content Placeholder 2"/>
          <p:cNvSpPr>
            <a:spLocks noGrp="1"/>
          </p:cNvSpPr>
          <p:nvPr>
            <p:ph idx="1"/>
          </p:nvPr>
        </p:nvSpPr>
        <p:spPr>
          <a:xfrm>
            <a:off x="474306" y="1536376"/>
            <a:ext cx="11226282" cy="4892416"/>
          </a:xfrm>
        </p:spPr>
        <p:txBody>
          <a:bodyPr/>
          <a:lstStyle/>
          <a:p>
            <a:pPr marL="0" indent="0">
              <a:buNone/>
            </a:pPr>
            <a:r>
              <a:rPr lang="en-US" sz="4400" dirty="0" smtClean="0"/>
              <a:t>1 Peter 5:8-10</a:t>
            </a:r>
          </a:p>
          <a:p>
            <a:pPr marL="0" indent="0">
              <a:buNone/>
            </a:pPr>
            <a:endParaRPr lang="en-US" dirty="0"/>
          </a:p>
          <a:p>
            <a:pPr marL="0" indent="0">
              <a:buNone/>
            </a:pPr>
            <a:r>
              <a:rPr lang="en-US" sz="4400" dirty="0" smtClean="0"/>
              <a:t>Ephesians 6:10-12</a:t>
            </a:r>
          </a:p>
          <a:p>
            <a:pPr marL="0" indent="0">
              <a:buNone/>
            </a:pPr>
            <a:endParaRPr lang="en-US" sz="4400" dirty="0"/>
          </a:p>
          <a:p>
            <a:pPr marL="0" indent="0">
              <a:buNone/>
            </a:pPr>
            <a:r>
              <a:rPr lang="en-US" sz="4400" dirty="0" smtClean="0"/>
              <a:t>Nehemiah 4:6-23</a:t>
            </a:r>
            <a:endParaRPr lang="en-US" sz="4400" dirty="0"/>
          </a:p>
        </p:txBody>
      </p:sp>
    </p:spTree>
    <p:extLst>
      <p:ext uri="{BB962C8B-B14F-4D97-AF65-F5344CB8AC3E}">
        <p14:creationId xmlns:p14="http://schemas.microsoft.com/office/powerpoint/2010/main" val="107706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306" y="141188"/>
            <a:ext cx="10515600" cy="913169"/>
          </a:xfrm>
        </p:spPr>
        <p:txBody>
          <a:bodyPr>
            <a:noAutofit/>
          </a:bodyPr>
          <a:lstStyle/>
          <a:p>
            <a:r>
              <a:rPr lang="en-US" sz="8000" dirty="0" smtClean="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rPr>
              <a:t>Why are we changing?</a:t>
            </a:r>
            <a:endParaRPr lang="en-US" sz="8000" dirty="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474306" y="1536376"/>
            <a:ext cx="11226282" cy="4892416"/>
          </a:xfrm>
        </p:spPr>
        <p:txBody>
          <a:bodyPr/>
          <a:lstStyle/>
          <a:p>
            <a:pPr marL="0" indent="0">
              <a:buNone/>
            </a:pPr>
            <a:r>
              <a:rPr lang="en-US" sz="4400" dirty="0" smtClean="0"/>
              <a:t>Because the statistics say </a:t>
            </a:r>
            <a:r>
              <a:rPr lang="en-US" sz="4400" dirty="0" smtClean="0"/>
              <a:t>so?</a:t>
            </a:r>
            <a:endParaRPr lang="en-US" sz="4400" dirty="0" smtClean="0"/>
          </a:p>
          <a:p>
            <a:pPr lvl="1">
              <a:buFont typeface="Wingdings" panose="05000000000000000000" pitchFamily="2" charset="2"/>
              <a:buChar char="v"/>
            </a:pPr>
            <a:r>
              <a:rPr lang="en-US" sz="4000" dirty="0" smtClean="0"/>
              <a:t> 40 – 50% of teens that graduate from a youth group will loose their faith in college.</a:t>
            </a:r>
          </a:p>
          <a:p>
            <a:pPr marL="457200" lvl="1" indent="0">
              <a:buNone/>
            </a:pPr>
            <a:endParaRPr lang="en-US" sz="4000" dirty="0" smtClean="0"/>
          </a:p>
          <a:p>
            <a:pPr lvl="1">
              <a:buFont typeface="Wingdings" panose="05000000000000000000" pitchFamily="2" charset="2"/>
              <a:buChar char="v"/>
            </a:pPr>
            <a:r>
              <a:rPr lang="en-US" sz="4000" dirty="0"/>
              <a:t> </a:t>
            </a:r>
            <a:r>
              <a:rPr lang="en-US" sz="4000" dirty="0" smtClean="0"/>
              <a:t>Of those that leave the faith 30 – 60% will return in their late 20’s or early 30’s.</a:t>
            </a:r>
          </a:p>
          <a:p>
            <a:pPr marL="457200" lvl="1" indent="0">
              <a:buNone/>
            </a:pPr>
            <a:endParaRPr lang="en-US" sz="4000" dirty="0"/>
          </a:p>
          <a:p>
            <a:pPr marL="0" indent="0">
              <a:buNone/>
            </a:pPr>
            <a:endParaRPr lang="en-US" sz="4400" dirty="0"/>
          </a:p>
          <a:p>
            <a:pPr marL="0" indent="0">
              <a:buNone/>
            </a:pPr>
            <a:endParaRPr lang="en-US" sz="4400" dirty="0"/>
          </a:p>
        </p:txBody>
      </p:sp>
    </p:spTree>
    <p:extLst>
      <p:ext uri="{BB962C8B-B14F-4D97-AF65-F5344CB8AC3E}">
        <p14:creationId xmlns:p14="http://schemas.microsoft.com/office/powerpoint/2010/main" val="108922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306" y="141188"/>
            <a:ext cx="10515600" cy="913169"/>
          </a:xfrm>
        </p:spPr>
        <p:txBody>
          <a:bodyPr>
            <a:noAutofit/>
          </a:bodyPr>
          <a:lstStyle/>
          <a:p>
            <a:r>
              <a:rPr lang="en-US" sz="8000" dirty="0" smtClean="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rPr>
              <a:t>Why are we changing?</a:t>
            </a:r>
            <a:endParaRPr lang="en-US" sz="8000" dirty="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474306" y="1536376"/>
            <a:ext cx="11226282" cy="4892416"/>
          </a:xfrm>
        </p:spPr>
        <p:txBody>
          <a:bodyPr/>
          <a:lstStyle/>
          <a:p>
            <a:pPr marL="0" indent="0">
              <a:buNone/>
            </a:pPr>
            <a:r>
              <a:rPr lang="en-US" sz="4400" dirty="0" smtClean="0"/>
              <a:t>Because it provides the most growth for the body.</a:t>
            </a:r>
          </a:p>
          <a:p>
            <a:pPr marL="457200" lvl="1" indent="0">
              <a:buNone/>
            </a:pPr>
            <a:r>
              <a:rPr lang="en-US" sz="3200" dirty="0" err="1" smtClean="0"/>
              <a:t>Eph</a:t>
            </a:r>
            <a:r>
              <a:rPr lang="en-US" sz="3200" dirty="0" smtClean="0"/>
              <a:t> </a:t>
            </a:r>
            <a:r>
              <a:rPr lang="en-US" sz="3200" dirty="0"/>
              <a:t>6:4  </a:t>
            </a:r>
            <a:r>
              <a:rPr lang="en-US" sz="3200" dirty="0" smtClean="0"/>
              <a:t>“</a:t>
            </a:r>
            <a:r>
              <a:rPr lang="en-US" sz="3200" i="1" dirty="0" smtClean="0"/>
              <a:t>Fathers</a:t>
            </a:r>
            <a:r>
              <a:rPr lang="en-US" sz="3200" i="1" dirty="0"/>
              <a:t>, do not provoke your children to anger, but bring them up in the discipline and instruction of the Lord</a:t>
            </a:r>
            <a:r>
              <a:rPr lang="en-US" sz="3200" i="1" dirty="0" smtClean="0"/>
              <a:t>.”</a:t>
            </a:r>
          </a:p>
          <a:p>
            <a:pPr marL="457200" lvl="1" indent="0">
              <a:buNone/>
            </a:pPr>
            <a:endParaRPr lang="en-US" sz="3200" i="1" dirty="0" smtClean="0"/>
          </a:p>
          <a:p>
            <a:pPr marL="457200" lvl="1" indent="0">
              <a:buNone/>
            </a:pPr>
            <a:r>
              <a:rPr lang="en-US" sz="3200" dirty="0" err="1"/>
              <a:t>Eph</a:t>
            </a:r>
            <a:r>
              <a:rPr lang="en-US" sz="3200" dirty="0"/>
              <a:t> 4:16  </a:t>
            </a:r>
            <a:r>
              <a:rPr lang="en-US" sz="3200" i="1" dirty="0" smtClean="0"/>
              <a:t>“…according </a:t>
            </a:r>
            <a:r>
              <a:rPr lang="en-US" sz="3200" i="1" dirty="0"/>
              <a:t>to the proper working of each individual part, causes the growth of the body for the building up of itself in love</a:t>
            </a:r>
            <a:r>
              <a:rPr lang="en-US" sz="3200" i="1" dirty="0" smtClean="0"/>
              <a:t>.”</a:t>
            </a:r>
            <a:endParaRPr lang="en-US" sz="3200" i="1" dirty="0"/>
          </a:p>
          <a:p>
            <a:endParaRPr lang="en-US" dirty="0"/>
          </a:p>
          <a:p>
            <a:pPr marL="457200" lvl="1" indent="0">
              <a:buNone/>
            </a:pPr>
            <a:endParaRPr lang="en-US" sz="3600" i="1" dirty="0"/>
          </a:p>
          <a:p>
            <a:endParaRPr lang="en-US" sz="4400" dirty="0"/>
          </a:p>
          <a:p>
            <a:pPr marL="0" indent="0">
              <a:buNone/>
            </a:pPr>
            <a:endParaRPr lang="en-US" sz="4400" dirty="0"/>
          </a:p>
          <a:p>
            <a:pPr marL="0" indent="0">
              <a:buNone/>
            </a:pPr>
            <a:endParaRPr lang="en-US" sz="4400" dirty="0"/>
          </a:p>
        </p:txBody>
      </p:sp>
    </p:spTree>
    <p:extLst>
      <p:ext uri="{BB962C8B-B14F-4D97-AF65-F5344CB8AC3E}">
        <p14:creationId xmlns:p14="http://schemas.microsoft.com/office/powerpoint/2010/main" val="102457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306" y="131857"/>
            <a:ext cx="11226282" cy="913169"/>
          </a:xfrm>
        </p:spPr>
        <p:txBody>
          <a:bodyPr>
            <a:noAutofit/>
          </a:bodyPr>
          <a:lstStyle/>
          <a:p>
            <a:r>
              <a:rPr lang="en-US" sz="8000" dirty="0" smtClean="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rPr>
              <a:t>Who are the youth?</a:t>
            </a:r>
            <a:endParaRPr lang="en-US" sz="8000" dirty="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474306" y="1536376"/>
            <a:ext cx="11226282" cy="4892416"/>
          </a:xfrm>
        </p:spPr>
        <p:txBody>
          <a:bodyPr/>
          <a:lstStyle/>
          <a:p>
            <a:pPr marL="0" indent="0">
              <a:buNone/>
            </a:pPr>
            <a:r>
              <a:rPr lang="en-US" sz="4400" dirty="0" smtClean="0"/>
              <a:t>1 Timothy 4:12</a:t>
            </a:r>
          </a:p>
          <a:p>
            <a:pPr marL="0" indent="0">
              <a:buNone/>
            </a:pPr>
            <a:endParaRPr lang="en-US" sz="4400" dirty="0"/>
          </a:p>
          <a:p>
            <a:pPr marL="0" indent="0">
              <a:buNone/>
            </a:pPr>
            <a:r>
              <a:rPr lang="en-US" sz="4400" dirty="0" smtClean="0"/>
              <a:t>Psalm 78:5-7</a:t>
            </a:r>
          </a:p>
          <a:p>
            <a:pPr marL="0" indent="0">
              <a:buNone/>
            </a:pPr>
            <a:endParaRPr lang="en-US" sz="4400" dirty="0"/>
          </a:p>
          <a:p>
            <a:pPr marL="0" indent="0">
              <a:buNone/>
            </a:pPr>
            <a:r>
              <a:rPr lang="en-US" sz="4400" dirty="0" smtClean="0"/>
              <a:t>2 Timothy 1:5</a:t>
            </a:r>
            <a:endParaRPr lang="en-US" sz="4400" dirty="0"/>
          </a:p>
        </p:txBody>
      </p:sp>
    </p:spTree>
    <p:extLst>
      <p:ext uri="{BB962C8B-B14F-4D97-AF65-F5344CB8AC3E}">
        <p14:creationId xmlns:p14="http://schemas.microsoft.com/office/powerpoint/2010/main" val="240204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306" y="131857"/>
            <a:ext cx="11226282" cy="913169"/>
          </a:xfrm>
        </p:spPr>
        <p:txBody>
          <a:bodyPr>
            <a:noAutofit/>
          </a:bodyPr>
          <a:lstStyle/>
          <a:p>
            <a:r>
              <a:rPr lang="en-US" sz="6000" dirty="0" smtClean="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rPr>
              <a:t>What are some of our challenges?</a:t>
            </a:r>
            <a:endParaRPr lang="en-US" sz="6000" dirty="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474306" y="1536376"/>
            <a:ext cx="11226282" cy="4892416"/>
          </a:xfrm>
        </p:spPr>
        <p:txBody>
          <a:bodyPr/>
          <a:lstStyle/>
          <a:p>
            <a:pPr marL="0" indent="0">
              <a:buNone/>
            </a:pPr>
            <a:r>
              <a:rPr lang="en-US" sz="4400" dirty="0" smtClean="0"/>
              <a:t>44% Spiritual disciplines </a:t>
            </a:r>
          </a:p>
          <a:p>
            <a:pPr marL="0" indent="0">
              <a:buNone/>
            </a:pPr>
            <a:r>
              <a:rPr lang="en-US" sz="4400" dirty="0"/>
              <a:t>	</a:t>
            </a:r>
            <a:r>
              <a:rPr lang="en-US" sz="4400" dirty="0" smtClean="0"/>
              <a:t>- Prayer</a:t>
            </a:r>
          </a:p>
          <a:p>
            <a:pPr marL="0" indent="0">
              <a:buNone/>
            </a:pPr>
            <a:r>
              <a:rPr lang="en-US" sz="4400" dirty="0"/>
              <a:t>	</a:t>
            </a:r>
            <a:r>
              <a:rPr lang="en-US" sz="4400" dirty="0" smtClean="0"/>
              <a:t>- Bible reading</a:t>
            </a:r>
          </a:p>
          <a:p>
            <a:pPr marL="0" indent="0">
              <a:buNone/>
            </a:pPr>
            <a:r>
              <a:rPr lang="en-US" sz="4400" dirty="0"/>
              <a:t>	</a:t>
            </a:r>
            <a:r>
              <a:rPr lang="en-US" sz="4400" dirty="0" smtClean="0"/>
              <a:t>- Devotionals</a:t>
            </a:r>
          </a:p>
        </p:txBody>
      </p:sp>
    </p:spTree>
    <p:extLst>
      <p:ext uri="{BB962C8B-B14F-4D97-AF65-F5344CB8AC3E}">
        <p14:creationId xmlns:p14="http://schemas.microsoft.com/office/powerpoint/2010/main" val="288746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306" y="131857"/>
            <a:ext cx="11226282" cy="913169"/>
          </a:xfrm>
        </p:spPr>
        <p:txBody>
          <a:bodyPr>
            <a:noAutofit/>
          </a:bodyPr>
          <a:lstStyle/>
          <a:p>
            <a:r>
              <a:rPr lang="en-US" sz="6000" dirty="0" smtClean="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rPr>
              <a:t>What are some of our challenges?</a:t>
            </a:r>
            <a:endParaRPr lang="en-US" sz="6000" dirty="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474306" y="1536376"/>
            <a:ext cx="11226282" cy="4892416"/>
          </a:xfrm>
        </p:spPr>
        <p:txBody>
          <a:bodyPr/>
          <a:lstStyle/>
          <a:p>
            <a:pPr marL="0" indent="0">
              <a:buNone/>
            </a:pPr>
            <a:r>
              <a:rPr lang="en-US" sz="4400" dirty="0" smtClean="0"/>
              <a:t>26% Self concept</a:t>
            </a:r>
          </a:p>
          <a:p>
            <a:pPr marL="0" indent="0">
              <a:buNone/>
            </a:pPr>
            <a:r>
              <a:rPr lang="en-US" sz="4400" dirty="0"/>
              <a:t>	</a:t>
            </a:r>
            <a:r>
              <a:rPr lang="en-US" sz="4400" dirty="0" smtClean="0"/>
              <a:t>“</a:t>
            </a:r>
            <a:r>
              <a:rPr lang="en-US" sz="4400" i="1" dirty="0" smtClean="0"/>
              <a:t>The devil can be very convincing in leading 	us to believe that we are not worthy and 	that some members of the church have a 	(negative) preconceived notion about you.”</a:t>
            </a:r>
          </a:p>
          <a:p>
            <a:pPr marL="0" indent="0">
              <a:buNone/>
            </a:pPr>
            <a:endParaRPr lang="en-US" sz="4400" dirty="0"/>
          </a:p>
        </p:txBody>
      </p:sp>
    </p:spTree>
    <p:extLst>
      <p:ext uri="{BB962C8B-B14F-4D97-AF65-F5344CB8AC3E}">
        <p14:creationId xmlns:p14="http://schemas.microsoft.com/office/powerpoint/2010/main" val="417051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306" y="131857"/>
            <a:ext cx="11226282" cy="913169"/>
          </a:xfrm>
        </p:spPr>
        <p:txBody>
          <a:bodyPr>
            <a:noAutofit/>
          </a:bodyPr>
          <a:lstStyle/>
          <a:p>
            <a:r>
              <a:rPr lang="en-US" sz="6000" dirty="0" smtClean="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rPr>
              <a:t>What are some of our challenges?</a:t>
            </a:r>
            <a:endParaRPr lang="en-US" sz="6000" dirty="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474306" y="1536376"/>
            <a:ext cx="11226282" cy="4892416"/>
          </a:xfrm>
        </p:spPr>
        <p:txBody>
          <a:bodyPr/>
          <a:lstStyle/>
          <a:p>
            <a:pPr marL="0" indent="0">
              <a:buNone/>
            </a:pPr>
            <a:r>
              <a:rPr lang="en-US" sz="4400" dirty="0" smtClean="0"/>
              <a:t>19</a:t>
            </a:r>
            <a:r>
              <a:rPr lang="en-US" sz="4400" dirty="0"/>
              <a:t>% Relationship </a:t>
            </a:r>
            <a:r>
              <a:rPr lang="en-US" sz="4400" dirty="0" smtClean="0"/>
              <a:t>with </a:t>
            </a:r>
            <a:r>
              <a:rPr lang="en-US" sz="4400" dirty="0"/>
              <a:t>or behavior of other </a:t>
            </a:r>
            <a:r>
              <a:rPr lang="en-US" sz="4400" dirty="0" smtClean="0"/>
              <a:t>Christians</a:t>
            </a:r>
          </a:p>
          <a:p>
            <a:pPr marL="0" indent="0">
              <a:buNone/>
            </a:pPr>
            <a:r>
              <a:rPr lang="en-US" sz="4400" dirty="0"/>
              <a:t>	</a:t>
            </a:r>
            <a:r>
              <a:rPr lang="en-US" sz="4400" dirty="0" smtClean="0"/>
              <a:t>“</a:t>
            </a:r>
            <a:r>
              <a:rPr lang="en-US" sz="4400" i="1" dirty="0" smtClean="0"/>
              <a:t>It can be extremely challenging reaching 	out to a Christian brother or sister who may 	feel condemned or guarded due to sin</a:t>
            </a:r>
            <a:r>
              <a:rPr lang="en-US" sz="4400" dirty="0" smtClean="0"/>
              <a:t>”  </a:t>
            </a:r>
            <a:endParaRPr lang="en-US" sz="4400" dirty="0"/>
          </a:p>
        </p:txBody>
      </p:sp>
    </p:spTree>
    <p:extLst>
      <p:ext uri="{BB962C8B-B14F-4D97-AF65-F5344CB8AC3E}">
        <p14:creationId xmlns:p14="http://schemas.microsoft.com/office/powerpoint/2010/main" val="12103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306" y="131857"/>
            <a:ext cx="11226282" cy="913169"/>
          </a:xfrm>
        </p:spPr>
        <p:txBody>
          <a:bodyPr>
            <a:noAutofit/>
          </a:bodyPr>
          <a:lstStyle/>
          <a:p>
            <a:r>
              <a:rPr lang="en-US" sz="6000" dirty="0" smtClean="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rPr>
              <a:t>What are some of our challenges?</a:t>
            </a:r>
            <a:endParaRPr lang="en-US" sz="6000" dirty="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474306" y="1536376"/>
            <a:ext cx="11226282" cy="4892416"/>
          </a:xfrm>
        </p:spPr>
        <p:txBody>
          <a:bodyPr/>
          <a:lstStyle/>
          <a:p>
            <a:pPr marL="0" indent="0">
              <a:buNone/>
            </a:pPr>
            <a:r>
              <a:rPr lang="en-US" sz="4400" dirty="0" smtClean="0"/>
              <a:t>19</a:t>
            </a:r>
            <a:r>
              <a:rPr lang="en-US" sz="4400" dirty="0"/>
              <a:t>% </a:t>
            </a:r>
            <a:r>
              <a:rPr lang="en-US" sz="4400" smtClean="0"/>
              <a:t>Relationship with </a:t>
            </a:r>
            <a:r>
              <a:rPr lang="en-US" sz="4400" dirty="0"/>
              <a:t>or behavior of other </a:t>
            </a:r>
            <a:r>
              <a:rPr lang="en-US" sz="4400" dirty="0" smtClean="0"/>
              <a:t>Christians</a:t>
            </a:r>
          </a:p>
          <a:p>
            <a:pPr marL="0" indent="0">
              <a:buNone/>
            </a:pPr>
            <a:r>
              <a:rPr lang="en-US" sz="4400" dirty="0"/>
              <a:t>	</a:t>
            </a:r>
            <a:r>
              <a:rPr lang="en-US" sz="4400" dirty="0" smtClean="0"/>
              <a:t>“</a:t>
            </a:r>
            <a:r>
              <a:rPr lang="en-US" sz="4400" i="1" dirty="0" smtClean="0"/>
              <a:t>As a Christian, I struggle with bitterness. It stems from a troubled childhood and tumultuous young adult period. Being rejected in the past by members of the church, it’s a HUGE struggle to overcome.</a:t>
            </a:r>
            <a:r>
              <a:rPr lang="en-US" sz="4400" dirty="0" smtClean="0"/>
              <a:t>”  </a:t>
            </a:r>
            <a:endParaRPr lang="en-US" sz="4400" dirty="0"/>
          </a:p>
        </p:txBody>
      </p:sp>
    </p:spTree>
    <p:extLst>
      <p:ext uri="{BB962C8B-B14F-4D97-AF65-F5344CB8AC3E}">
        <p14:creationId xmlns:p14="http://schemas.microsoft.com/office/powerpoint/2010/main" val="118771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45295" y="750202"/>
            <a:ext cx="9130550" cy="1778395"/>
          </a:xfrm>
          <a:prstGeom prst="rect">
            <a:avLst/>
          </a:prstGeom>
        </p:spPr>
        <p:txBody>
          <a:bodyP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300" b="1" dirty="0">
                <a:solidFill>
                  <a:schemeClr val="bg1"/>
                </a:solidFill>
                <a:effectLst>
                  <a:outerShdw blurRad="38100" dist="38100" dir="2700000" algn="tl">
                    <a:srgbClr val="000000">
                      <a:alpha val="43137"/>
                    </a:srgbClr>
                  </a:outerShdw>
                </a:effectLst>
                <a:latin typeface="AR JULIAN" panose="02000000000000000000" pitchFamily="2" charset="0"/>
              </a:rPr>
              <a:t>3</a:t>
            </a:r>
            <a:r>
              <a:rPr lang="en-US" sz="9600" b="1" dirty="0">
                <a:solidFill>
                  <a:schemeClr val="bg1"/>
                </a:solidFill>
                <a:effectLst>
                  <a:outerShdw blurRad="38100" dist="38100" dir="2700000" algn="tl">
                    <a:srgbClr val="000000">
                      <a:alpha val="43137"/>
                    </a:srgbClr>
                  </a:outerShdw>
                </a:effectLst>
              </a:rPr>
              <a:t> </a:t>
            </a:r>
            <a:r>
              <a:rPr lang="en-US" sz="9600" b="1" dirty="0">
                <a:solidFill>
                  <a:schemeClr val="bg1"/>
                </a:solidFill>
                <a:effectLst>
                  <a:outerShdw blurRad="38100" dist="38100" dir="2700000" algn="tl">
                    <a:srgbClr val="000000">
                      <a:alpha val="43137"/>
                    </a:srgbClr>
                  </a:outerShdw>
                </a:effectLst>
                <a:latin typeface="AR JULIAN" panose="02000000000000000000" pitchFamily="2" charset="0"/>
                <a:cs typeface="Aharoni" panose="02010803020104030203" pitchFamily="2" charset="-79"/>
              </a:rPr>
              <a:t>Biblical Concepts </a:t>
            </a:r>
          </a:p>
        </p:txBody>
      </p:sp>
    </p:spTree>
    <p:extLst>
      <p:ext uri="{BB962C8B-B14F-4D97-AF65-F5344CB8AC3E}">
        <p14:creationId xmlns:p14="http://schemas.microsoft.com/office/powerpoint/2010/main" val="11481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306" y="131857"/>
            <a:ext cx="11226282" cy="913169"/>
          </a:xfrm>
        </p:spPr>
        <p:txBody>
          <a:bodyPr>
            <a:noAutofit/>
          </a:bodyPr>
          <a:lstStyle/>
          <a:p>
            <a:r>
              <a:rPr lang="en-US" sz="6000" dirty="0" smtClean="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rPr>
              <a:t>What are some of our challenges?</a:t>
            </a:r>
            <a:endParaRPr lang="en-US" sz="6000" dirty="0">
              <a:solidFill>
                <a:schemeClr val="accent4">
                  <a:lumMod val="60000"/>
                  <a:lumOff val="40000"/>
                </a:schemeClr>
              </a:solidFill>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474306" y="1536376"/>
            <a:ext cx="11226282" cy="4892416"/>
          </a:xfrm>
        </p:spPr>
        <p:txBody>
          <a:bodyPr/>
          <a:lstStyle/>
          <a:p>
            <a:pPr marL="0" indent="0">
              <a:buNone/>
            </a:pPr>
            <a:r>
              <a:rPr lang="en-US" sz="4400" dirty="0" smtClean="0"/>
              <a:t>19</a:t>
            </a:r>
            <a:r>
              <a:rPr lang="en-US" sz="4400" dirty="0"/>
              <a:t>% </a:t>
            </a:r>
            <a:r>
              <a:rPr lang="en-US" sz="4400" dirty="0" smtClean="0"/>
              <a:t>Relationship with </a:t>
            </a:r>
            <a:r>
              <a:rPr lang="en-US" sz="4400" dirty="0"/>
              <a:t>or behavior of other </a:t>
            </a:r>
            <a:r>
              <a:rPr lang="en-US" sz="4400" dirty="0" smtClean="0"/>
              <a:t>Christians</a:t>
            </a:r>
          </a:p>
          <a:p>
            <a:pPr marL="0" indent="0">
              <a:buNone/>
            </a:pPr>
            <a:r>
              <a:rPr lang="en-US" sz="4400" dirty="0"/>
              <a:t>	</a:t>
            </a:r>
            <a:r>
              <a:rPr lang="en-US" sz="4400" dirty="0" smtClean="0"/>
              <a:t>“</a:t>
            </a:r>
            <a:r>
              <a:rPr lang="en-US" sz="4400" i="1" dirty="0" smtClean="0"/>
              <a:t>Getting past the 5-minute foyer relationships</a:t>
            </a:r>
            <a:r>
              <a:rPr lang="en-US" sz="4400" i="1" dirty="0" smtClean="0"/>
              <a:t>.” </a:t>
            </a:r>
            <a:endParaRPr lang="en-US" sz="4400" i="1" dirty="0"/>
          </a:p>
        </p:txBody>
      </p:sp>
    </p:spTree>
    <p:extLst>
      <p:ext uri="{BB962C8B-B14F-4D97-AF65-F5344CB8AC3E}">
        <p14:creationId xmlns:p14="http://schemas.microsoft.com/office/powerpoint/2010/main" val="399330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45295" y="750202"/>
            <a:ext cx="10880586" cy="177839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600" b="1" dirty="0" smtClean="0">
                <a:solidFill>
                  <a:schemeClr val="bg1"/>
                </a:solidFill>
                <a:effectLst>
                  <a:outerShdw blurRad="38100" dist="38100" dir="2700000" algn="tl">
                    <a:srgbClr val="000000">
                      <a:alpha val="43137"/>
                    </a:srgbClr>
                  </a:outerShdw>
                </a:effectLst>
                <a:latin typeface="AR JULIAN" panose="02000000000000000000" pitchFamily="2" charset="0"/>
              </a:rPr>
              <a:t>Changing culture</a:t>
            </a:r>
            <a:endParaRPr lang="en-US" sz="6000" b="1" dirty="0">
              <a:solidFill>
                <a:schemeClr val="bg1"/>
              </a:solidFill>
              <a:effectLst>
                <a:outerShdw blurRad="38100" dist="38100" dir="2700000" algn="tl">
                  <a:srgbClr val="000000">
                    <a:alpha val="43137"/>
                  </a:srgbClr>
                </a:outerShdw>
              </a:effectLst>
              <a:latin typeface="AR JULIAN" panose="02000000000000000000" pitchFamily="2" charset="0"/>
              <a:cs typeface="Aharoni" panose="02010803020104030203" pitchFamily="2" charset="-79"/>
            </a:endParaRPr>
          </a:p>
        </p:txBody>
      </p:sp>
    </p:spTree>
    <p:extLst>
      <p:ext uri="{BB962C8B-B14F-4D97-AF65-F5344CB8AC3E}">
        <p14:creationId xmlns:p14="http://schemas.microsoft.com/office/powerpoint/2010/main" val="298874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554640" y="339073"/>
            <a:ext cx="9242512" cy="17224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200" b="1" dirty="0" smtClean="0">
                <a:solidFill>
                  <a:schemeClr val="bg1"/>
                </a:solidFill>
                <a:effectLst>
                  <a:outerShdw blurRad="38100" dist="38100" dir="2700000" algn="tl">
                    <a:srgbClr val="000000">
                      <a:alpha val="43137"/>
                    </a:srgbClr>
                  </a:outerShdw>
                </a:effectLst>
                <a:latin typeface="AR JULIAN" panose="02000000000000000000" pitchFamily="2" charset="0"/>
              </a:rPr>
              <a:t>3</a:t>
            </a:r>
            <a:r>
              <a:rPr lang="en-US" sz="6600" b="1" dirty="0" smtClean="0">
                <a:solidFill>
                  <a:schemeClr val="bg1"/>
                </a:solidFill>
                <a:effectLst>
                  <a:outerShdw blurRad="38100" dist="38100" dir="2700000" algn="tl">
                    <a:srgbClr val="000000">
                      <a:alpha val="43137"/>
                    </a:srgbClr>
                  </a:outerShdw>
                </a:effectLst>
              </a:rPr>
              <a:t> </a:t>
            </a:r>
            <a:r>
              <a:rPr lang="en-US" sz="7200" b="1" dirty="0" smtClean="0">
                <a:solidFill>
                  <a:schemeClr val="bg1"/>
                </a:solidFill>
                <a:effectLst>
                  <a:outerShdw blurRad="38100" dist="38100" dir="2700000" algn="tl">
                    <a:srgbClr val="000000">
                      <a:alpha val="43137"/>
                    </a:srgbClr>
                  </a:outerShdw>
                </a:effectLst>
                <a:latin typeface="AR JULIAN" panose="02000000000000000000" pitchFamily="2" charset="0"/>
                <a:cs typeface="Aharoni" panose="02010803020104030203" pitchFamily="2" charset="-79"/>
              </a:rPr>
              <a:t>Biblical Concepts </a:t>
            </a:r>
            <a:endParaRPr lang="en-US" sz="6600" b="1" dirty="0">
              <a:solidFill>
                <a:schemeClr val="bg1"/>
              </a:solidFill>
              <a:effectLst>
                <a:outerShdw blurRad="38100" dist="38100" dir="2700000" algn="tl">
                  <a:srgbClr val="000000">
                    <a:alpha val="43137"/>
                  </a:srgbClr>
                </a:outerShdw>
              </a:effectLst>
              <a:latin typeface="AR JULIAN" panose="02000000000000000000" pitchFamily="2" charset="0"/>
              <a:cs typeface="Aharoni" panose="02010803020104030203" pitchFamily="2" charset="-79"/>
            </a:endParaRPr>
          </a:p>
        </p:txBody>
      </p:sp>
      <p:sp>
        <p:nvSpPr>
          <p:cNvPr id="3" name="Title 1"/>
          <p:cNvSpPr txBox="1">
            <a:spLocks/>
          </p:cNvSpPr>
          <p:nvPr/>
        </p:nvSpPr>
        <p:spPr>
          <a:xfrm>
            <a:off x="390331" y="2141082"/>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accent1">
                    <a:lumMod val="60000"/>
                    <a:lumOff val="40000"/>
                  </a:schemeClr>
                </a:solidFill>
                <a:effectLst>
                  <a:outerShdw blurRad="38100" dist="38100" dir="2700000" algn="tl">
                    <a:srgbClr val="000000">
                      <a:alpha val="43137"/>
                    </a:srgbClr>
                  </a:outerShdw>
                </a:effectLst>
                <a:latin typeface="AR JULIAN" panose="02000000000000000000" pitchFamily="2" charset="0"/>
              </a:rPr>
              <a:t>	</a:t>
            </a:r>
            <a:r>
              <a:rPr lang="en-US" b="1" dirty="0" smtClean="0">
                <a:effectLst>
                  <a:outerShdw blurRad="38100" dist="38100" dir="2700000" algn="tl">
                    <a:srgbClr val="000000">
                      <a:alpha val="43137"/>
                    </a:srgbClr>
                  </a:outerShdw>
                </a:effectLst>
                <a:latin typeface="+mn-lt"/>
              </a:rPr>
              <a:t>The Church is the Family of God</a:t>
            </a:r>
            <a:endParaRPr lang="en-US" b="1" dirty="0">
              <a:latin typeface="+mn-lt"/>
            </a:endParaRPr>
          </a:p>
        </p:txBody>
      </p:sp>
      <p:sp>
        <p:nvSpPr>
          <p:cNvPr id="4" name="Title 1"/>
          <p:cNvSpPr txBox="1">
            <a:spLocks/>
          </p:cNvSpPr>
          <p:nvPr/>
        </p:nvSpPr>
        <p:spPr>
          <a:xfrm>
            <a:off x="390331" y="3303031"/>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accent1">
                    <a:lumMod val="60000"/>
                    <a:lumOff val="40000"/>
                  </a:schemeClr>
                </a:solidFill>
                <a:effectLst>
                  <a:outerShdw blurRad="38100" dist="38100" dir="2700000" algn="tl">
                    <a:srgbClr val="000000">
                      <a:alpha val="43137"/>
                    </a:srgbClr>
                  </a:outerShdw>
                </a:effectLst>
                <a:latin typeface="AR JULIAN" panose="02000000000000000000" pitchFamily="2" charset="0"/>
              </a:rPr>
              <a:t>	</a:t>
            </a:r>
            <a:r>
              <a:rPr lang="en-US" b="1" dirty="0" smtClean="0">
                <a:effectLst>
                  <a:outerShdw blurRad="38100" dist="38100" dir="2700000" algn="tl">
                    <a:srgbClr val="000000">
                      <a:alpha val="43137"/>
                    </a:srgbClr>
                  </a:outerShdw>
                </a:effectLst>
                <a:latin typeface="+mn-lt"/>
              </a:rPr>
              <a:t>The Church Labors Together</a:t>
            </a:r>
            <a:endParaRPr lang="en-US" b="1" dirty="0">
              <a:latin typeface="+mn-lt"/>
            </a:endParaRPr>
          </a:p>
        </p:txBody>
      </p:sp>
      <p:sp>
        <p:nvSpPr>
          <p:cNvPr id="5" name="Title 1"/>
          <p:cNvSpPr txBox="1">
            <a:spLocks/>
          </p:cNvSpPr>
          <p:nvPr/>
        </p:nvSpPr>
        <p:spPr>
          <a:xfrm>
            <a:off x="390331" y="4506688"/>
            <a:ext cx="10515600" cy="108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accent1">
                    <a:lumMod val="60000"/>
                    <a:lumOff val="40000"/>
                  </a:schemeClr>
                </a:solidFill>
                <a:effectLst>
                  <a:outerShdw blurRad="38100" dist="38100" dir="2700000" algn="tl">
                    <a:srgbClr val="000000">
                      <a:alpha val="43137"/>
                    </a:srgbClr>
                  </a:outerShdw>
                </a:effectLst>
                <a:latin typeface="AR JULIAN" panose="02000000000000000000" pitchFamily="2" charset="0"/>
              </a:rPr>
              <a:t>	</a:t>
            </a:r>
            <a:r>
              <a:rPr lang="en-US" b="1" dirty="0" smtClean="0">
                <a:effectLst>
                  <a:outerShdw blurRad="38100" dist="38100" dir="2700000" algn="tl">
                    <a:srgbClr val="000000">
                      <a:alpha val="43137"/>
                    </a:srgbClr>
                  </a:outerShdw>
                </a:effectLst>
                <a:latin typeface="+mn-lt"/>
              </a:rPr>
              <a:t>The Church Helps Prepare Youth</a:t>
            </a:r>
            <a:endParaRPr lang="en-US" b="1" dirty="0">
              <a:latin typeface="+mn-lt"/>
            </a:endParaRPr>
          </a:p>
        </p:txBody>
      </p:sp>
    </p:spTree>
    <p:extLst>
      <p:ext uri="{BB962C8B-B14F-4D97-AF65-F5344CB8AC3E}">
        <p14:creationId xmlns:p14="http://schemas.microsoft.com/office/powerpoint/2010/main" val="219182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6571" y="392307"/>
            <a:ext cx="11541967" cy="2565498"/>
          </a:xfrm>
        </p:spPr>
        <p:txBody>
          <a:bodyPr>
            <a:noAutofit/>
          </a:bodyPr>
          <a:lstStyle/>
          <a:p>
            <a:pPr algn="l"/>
            <a:r>
              <a:rPr lang="en-US" sz="8000" dirty="0" smtClean="0">
                <a:solidFill>
                  <a:schemeClr val="bg1"/>
                </a:solidFill>
                <a:effectLst>
                  <a:outerShdw blurRad="38100" dist="38100" dir="2700000" algn="tl">
                    <a:srgbClr val="000000">
                      <a:alpha val="43137"/>
                    </a:srgbClr>
                  </a:outerShdw>
                </a:effectLst>
                <a:latin typeface="AR JULIAN" panose="02000000000000000000" pitchFamily="2" charset="0"/>
              </a:rPr>
              <a:t>What is </a:t>
            </a:r>
          </a:p>
          <a:p>
            <a:pPr algn="l"/>
            <a:r>
              <a:rPr lang="en-US" sz="8000" dirty="0" smtClean="0">
                <a:solidFill>
                  <a:schemeClr val="bg1"/>
                </a:solidFill>
                <a:effectLst>
                  <a:outerShdw blurRad="38100" dist="38100" dir="2700000" algn="tl">
                    <a:srgbClr val="000000">
                      <a:alpha val="43137"/>
                    </a:srgbClr>
                  </a:outerShdw>
                </a:effectLst>
                <a:latin typeface="AR JULIAN" panose="02000000000000000000" pitchFamily="2" charset="0"/>
              </a:rPr>
              <a:t>Family Youth ministry?</a:t>
            </a:r>
            <a:endParaRPr lang="en-US" sz="8000" dirty="0">
              <a:solidFill>
                <a:schemeClr val="bg1"/>
              </a:solidFill>
              <a:effectLst>
                <a:outerShdw blurRad="38100" dist="38100" dir="2700000" algn="tl">
                  <a:srgbClr val="000000">
                    <a:alpha val="43137"/>
                  </a:srgbClr>
                </a:outerShdw>
              </a:effectLst>
              <a:latin typeface="AR JULIAN" panose="02000000000000000000" pitchFamily="2" charset="0"/>
            </a:endParaRPr>
          </a:p>
        </p:txBody>
      </p:sp>
    </p:spTree>
    <p:extLst>
      <p:ext uri="{BB962C8B-B14F-4D97-AF65-F5344CB8AC3E}">
        <p14:creationId xmlns:p14="http://schemas.microsoft.com/office/powerpoint/2010/main" val="159144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918" y="365125"/>
            <a:ext cx="11607282" cy="1325563"/>
          </a:xfrm>
        </p:spPr>
        <p:txBody>
          <a:body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Three Modes of Youth and Family Ministry </a:t>
            </a:r>
            <a:endParaRPr lang="en-US" dirty="0">
              <a:solidFill>
                <a:schemeClr val="bg1"/>
              </a:solidFill>
              <a:effectLst>
                <a:outerShdw blurRad="38100" dist="38100" dir="2700000" algn="tl">
                  <a:srgbClr val="000000">
                    <a:alpha val="43137"/>
                  </a:srgbClr>
                </a:outerShdw>
              </a:effectLst>
              <a:latin typeface="AR JULIAN" panose="02000000000000000000" pitchFamily="2" charset="0"/>
            </a:endParaRPr>
          </a:p>
        </p:txBody>
      </p:sp>
      <p:sp>
        <p:nvSpPr>
          <p:cNvPr id="3" name="Content Placeholder 2"/>
          <p:cNvSpPr>
            <a:spLocks noGrp="1"/>
          </p:cNvSpPr>
          <p:nvPr>
            <p:ph idx="1"/>
          </p:nvPr>
        </p:nvSpPr>
        <p:spPr>
          <a:xfrm>
            <a:off x="279918" y="1825625"/>
            <a:ext cx="11607282" cy="4677812"/>
          </a:xfrm>
        </p:spPr>
        <p:txBody>
          <a:bodyPr/>
          <a:lstStyle/>
          <a:p>
            <a:pPr marL="0" indent="0">
              <a:buNone/>
            </a:pPr>
            <a:r>
              <a:rPr lang="en-US" sz="4400" dirty="0" smtClean="0"/>
              <a:t>	</a:t>
            </a:r>
            <a:r>
              <a:rPr lang="en-US" sz="4400" b="1" strike="sngStrike" dirty="0" smtClean="0"/>
              <a:t>The Counseling/Care Mode</a:t>
            </a:r>
          </a:p>
          <a:p>
            <a:pPr marL="0" indent="0">
              <a:buNone/>
            </a:pPr>
            <a:endParaRPr lang="en-US" sz="2000" dirty="0" smtClean="0"/>
          </a:p>
          <a:p>
            <a:pPr marL="0" indent="0">
              <a:buNone/>
            </a:pPr>
            <a:r>
              <a:rPr lang="en-US" sz="4400" dirty="0" smtClean="0"/>
              <a:t>	</a:t>
            </a:r>
            <a:r>
              <a:rPr lang="en-US" sz="4400" b="1" strike="sngStrike" dirty="0" smtClean="0"/>
              <a:t>The Nuclear Family Mode</a:t>
            </a:r>
          </a:p>
          <a:p>
            <a:pPr marL="0" indent="0">
              <a:buNone/>
            </a:pPr>
            <a:endParaRPr lang="en-US" sz="2000" strike="sngStrike" dirty="0" smtClean="0"/>
          </a:p>
          <a:p>
            <a:pPr marL="0" indent="0">
              <a:buNone/>
            </a:pPr>
            <a:r>
              <a:rPr lang="en-US" sz="4400" dirty="0" smtClean="0"/>
              <a:t>	</a:t>
            </a:r>
            <a:r>
              <a:rPr lang="en-US" sz="4400" b="1" strike="sngStrike" dirty="0" smtClean="0"/>
              <a:t>The “Church as Family” Mode</a:t>
            </a:r>
            <a:endParaRPr lang="en-US" sz="4400" b="1" strike="sngStrike" dirty="0"/>
          </a:p>
        </p:txBody>
      </p:sp>
    </p:spTree>
    <p:extLst>
      <p:ext uri="{BB962C8B-B14F-4D97-AF65-F5344CB8AC3E}">
        <p14:creationId xmlns:p14="http://schemas.microsoft.com/office/powerpoint/2010/main" val="81007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942" y="1324947"/>
            <a:ext cx="11775233" cy="2584580"/>
          </a:xfrm>
        </p:spPr>
        <p:txBody>
          <a:bodyPr>
            <a:normAutofit/>
          </a:bodyPr>
          <a:lstStyle/>
          <a:p>
            <a:r>
              <a:rPr lang="en-US" sz="6000" dirty="0" smtClean="0">
                <a:latin typeface="AR JULIAN" panose="02000000000000000000" pitchFamily="2" charset="0"/>
              </a:rPr>
              <a:t>What are we going to do at Palm Beach Lakes?</a:t>
            </a:r>
            <a:endParaRPr lang="en-US" sz="6000" dirty="0">
              <a:latin typeface="AR JULIAN" panose="02000000000000000000" pitchFamily="2" charset="0"/>
            </a:endParaRPr>
          </a:p>
        </p:txBody>
      </p:sp>
    </p:spTree>
    <p:extLst>
      <p:ext uri="{BB962C8B-B14F-4D97-AF65-F5344CB8AC3E}">
        <p14:creationId xmlns:p14="http://schemas.microsoft.com/office/powerpoint/2010/main" val="366401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959" y="10562"/>
            <a:ext cx="11129865" cy="894507"/>
          </a:xfrm>
        </p:spPr>
        <p:txBody>
          <a:bodyPr/>
          <a:lstStyle/>
          <a:p>
            <a:r>
              <a:rPr lang="en-US" dirty="0" smtClean="0">
                <a:solidFill>
                  <a:schemeClr val="bg1"/>
                </a:solidFill>
                <a:effectLst>
                  <a:outerShdw blurRad="38100" dist="38100" dir="2700000" algn="tl">
                    <a:srgbClr val="000000">
                      <a:alpha val="43137"/>
                    </a:srgbClr>
                  </a:outerShdw>
                </a:effectLst>
                <a:latin typeface="AR JULIAN" panose="02000000000000000000" pitchFamily="2" charset="0"/>
              </a:rPr>
              <a:t>Ephesians 4:15-16</a:t>
            </a:r>
            <a:endParaRPr lang="en-US" dirty="0">
              <a:solidFill>
                <a:schemeClr val="bg1"/>
              </a:solidFill>
              <a:effectLst>
                <a:outerShdw blurRad="38100" dist="38100" dir="2700000" algn="tl">
                  <a:srgbClr val="000000">
                    <a:alpha val="43137"/>
                  </a:srgbClr>
                </a:outerShdw>
              </a:effectLst>
              <a:latin typeface="AR JULIAN" panose="02000000000000000000" pitchFamily="2" charset="0"/>
            </a:endParaRPr>
          </a:p>
        </p:txBody>
      </p:sp>
      <p:sp>
        <p:nvSpPr>
          <p:cNvPr id="3" name="Content Placeholder 2"/>
          <p:cNvSpPr>
            <a:spLocks noGrp="1"/>
          </p:cNvSpPr>
          <p:nvPr>
            <p:ph idx="1"/>
          </p:nvPr>
        </p:nvSpPr>
        <p:spPr>
          <a:xfrm>
            <a:off x="139959" y="1051184"/>
            <a:ext cx="11952514" cy="5722840"/>
          </a:xfrm>
        </p:spPr>
        <p:txBody>
          <a:bodyPr>
            <a:noAutofit/>
          </a:bodyPr>
          <a:lstStyle/>
          <a:p>
            <a:pPr marL="0" indent="0">
              <a:buNone/>
            </a:pPr>
            <a:r>
              <a:rPr lang="en-US" sz="3200" dirty="0" smtClean="0"/>
              <a:t>(</a:t>
            </a:r>
            <a:r>
              <a:rPr lang="en-US" sz="3200" dirty="0"/>
              <a:t>15)  but speaking the truth in love, we are to grow up in all aspects into Him who is the head, even Christ,  (16)  from whom the whole body, being fitted and held together by what every joint supplies, according to the proper working of each individual part, causes the growth of the body for the building up of itself in love</a:t>
            </a:r>
            <a:r>
              <a:rPr lang="en-US" sz="3200" dirty="0" smtClean="0"/>
              <a:t>.</a:t>
            </a:r>
            <a:endParaRPr lang="en-US" sz="3200" dirty="0"/>
          </a:p>
        </p:txBody>
      </p:sp>
    </p:spTree>
    <p:extLst>
      <p:ext uri="{BB962C8B-B14F-4D97-AF65-F5344CB8AC3E}">
        <p14:creationId xmlns:p14="http://schemas.microsoft.com/office/powerpoint/2010/main" val="143347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13649" y="263947"/>
            <a:ext cx="6994849" cy="1518200"/>
          </a:xfrm>
          <a:noFill/>
        </p:spPr>
        <p:txBody>
          <a:bodyPr anchor="ctr">
            <a:normAutofit/>
          </a:bodyPr>
          <a:lstStyle/>
          <a:p>
            <a:pPr algn="l"/>
            <a:r>
              <a:rPr lang="en-US" sz="4800" dirty="0">
                <a:effectLst>
                  <a:outerShdw blurRad="38100" dist="38100" dir="2700000" algn="tl">
                    <a:srgbClr val="000000">
                      <a:alpha val="43137"/>
                    </a:srgbClr>
                  </a:outerShdw>
                </a:effectLst>
                <a:latin typeface="AR JULIAN" panose="02000000000000000000" pitchFamily="2" charset="0"/>
              </a:rPr>
              <a:t>Family Youth Ministry </a:t>
            </a:r>
            <a:r>
              <a:rPr lang="en-US" sz="4800" dirty="0" smtClean="0">
                <a:effectLst>
                  <a:outerShdw blurRad="38100" dist="38100" dir="2700000" algn="tl">
                    <a:srgbClr val="000000">
                      <a:alpha val="43137"/>
                    </a:srgbClr>
                  </a:outerShdw>
                </a:effectLst>
                <a:latin typeface="AR JULIAN" panose="02000000000000000000" pitchFamily="2" charset="0"/>
              </a:rPr>
              <a:t/>
            </a:r>
            <a:br>
              <a:rPr lang="en-US" sz="4800" dirty="0" smtClean="0">
                <a:effectLst>
                  <a:outerShdw blurRad="38100" dist="38100" dir="2700000" algn="tl">
                    <a:srgbClr val="000000">
                      <a:alpha val="43137"/>
                    </a:srgbClr>
                  </a:outerShdw>
                </a:effectLst>
                <a:latin typeface="AR JULIAN" panose="02000000000000000000" pitchFamily="2" charset="0"/>
              </a:rPr>
            </a:br>
            <a:r>
              <a:rPr lang="en-US" sz="4800" dirty="0" smtClean="0">
                <a:effectLst>
                  <a:outerShdw blurRad="38100" dist="38100" dir="2700000" algn="tl">
                    <a:srgbClr val="000000">
                      <a:alpha val="43137"/>
                    </a:srgbClr>
                  </a:outerShdw>
                </a:effectLst>
                <a:latin typeface="AR JULIAN" panose="02000000000000000000" pitchFamily="2" charset="0"/>
              </a:rPr>
              <a:t>Vision </a:t>
            </a:r>
            <a:r>
              <a:rPr lang="en-US" sz="4800" dirty="0">
                <a:effectLst>
                  <a:outerShdw blurRad="38100" dist="38100" dir="2700000" algn="tl">
                    <a:srgbClr val="000000">
                      <a:alpha val="43137"/>
                    </a:srgbClr>
                  </a:outerShdw>
                </a:effectLst>
                <a:latin typeface="AR JULIAN" panose="02000000000000000000" pitchFamily="2" charset="0"/>
              </a:rPr>
              <a:t>Statement </a:t>
            </a:r>
            <a:endParaRPr lang="en-US" sz="6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908178" y="2323322"/>
            <a:ext cx="11100319" cy="3638939"/>
          </a:xfrm>
          <a:noFill/>
        </p:spPr>
        <p:txBody>
          <a:bodyPr>
            <a:noAutofit/>
          </a:bodyPr>
          <a:lstStyle/>
          <a:p>
            <a:pPr lvl="0" algn="l"/>
            <a:r>
              <a:rPr lang="en-US" sz="4000" dirty="0"/>
              <a:t>At Palm Beach Lakes the family of God is actively involved in the faith building of the youth, strengthening of the family unit and the edification of the body. We seek to achieve this through bible education, congregational involvement and providing opportunities for spiritual development. </a:t>
            </a:r>
          </a:p>
        </p:txBody>
      </p:sp>
    </p:spTree>
    <p:extLst>
      <p:ext uri="{BB962C8B-B14F-4D97-AF65-F5344CB8AC3E}">
        <p14:creationId xmlns:p14="http://schemas.microsoft.com/office/powerpoint/2010/main" val="69231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2537" y="-1952"/>
            <a:ext cx="9439463" cy="1864891"/>
          </a:xfrm>
        </p:spPr>
        <p:txBody>
          <a:bodyPr>
            <a:normAutofit/>
          </a:bodyPr>
          <a:lstStyle/>
          <a:p>
            <a:pPr algn="ctr"/>
            <a:r>
              <a:rPr lang="en-US" sz="6000" b="1" dirty="0" smtClean="0">
                <a:latin typeface="AR JULIAN" panose="02000000000000000000" pitchFamily="2" charset="0"/>
              </a:rPr>
              <a:t>Healthy and evangelistic</a:t>
            </a:r>
            <a:endParaRPr lang="en-US" sz="6000" b="1" dirty="0">
              <a:latin typeface="AR JULIAN" panose="02000000000000000000" pitchFamily="2" charset="0"/>
            </a:endParaRPr>
          </a:p>
        </p:txBody>
      </p:sp>
      <p:sp>
        <p:nvSpPr>
          <p:cNvPr id="3" name="Content Placeholder 2"/>
          <p:cNvSpPr>
            <a:spLocks noGrp="1"/>
          </p:cNvSpPr>
          <p:nvPr>
            <p:ph idx="1"/>
          </p:nvPr>
        </p:nvSpPr>
        <p:spPr>
          <a:xfrm>
            <a:off x="5645020" y="1862939"/>
            <a:ext cx="5262465" cy="4351338"/>
          </a:xfrm>
        </p:spPr>
        <p:txBody>
          <a:bodyPr/>
          <a:lstStyle/>
          <a:p>
            <a:pPr marL="0" indent="0">
              <a:buNone/>
            </a:pPr>
            <a:r>
              <a:rPr lang="en-US" sz="5400" b="1" dirty="0" smtClean="0">
                <a:effectLst>
                  <a:outerShdw blurRad="38100" dist="38100" dir="2700000" algn="tl">
                    <a:srgbClr val="000000">
                      <a:alpha val="43137"/>
                    </a:srgbClr>
                  </a:outerShdw>
                </a:effectLst>
              </a:rPr>
              <a:t>Congregation</a:t>
            </a:r>
          </a:p>
          <a:p>
            <a:pPr marL="0" indent="0">
              <a:buNone/>
            </a:pPr>
            <a:endParaRPr lang="en-US" dirty="0"/>
          </a:p>
          <a:p>
            <a:pPr marL="0" indent="0">
              <a:buNone/>
            </a:pPr>
            <a:r>
              <a:rPr lang="en-US" sz="5400" b="1" dirty="0" smtClean="0">
                <a:effectLst>
                  <a:outerShdw blurRad="38100" dist="38100" dir="2700000" algn="tl">
                    <a:srgbClr val="000000">
                      <a:alpha val="43137"/>
                    </a:srgbClr>
                  </a:outerShdw>
                </a:effectLst>
              </a:rPr>
              <a:t>Families</a:t>
            </a:r>
          </a:p>
          <a:p>
            <a:pPr marL="0" indent="0">
              <a:buNone/>
            </a:pPr>
            <a:endParaRPr lang="en-US" dirty="0"/>
          </a:p>
          <a:p>
            <a:pPr marL="0" indent="0">
              <a:buNone/>
            </a:pPr>
            <a:r>
              <a:rPr lang="en-US" sz="5400" b="1" dirty="0" smtClean="0">
                <a:effectLst>
                  <a:outerShdw blurRad="38100" dist="38100" dir="2700000" algn="tl">
                    <a:srgbClr val="000000">
                      <a:alpha val="43137"/>
                    </a:srgbClr>
                  </a:outerShdw>
                </a:effectLst>
              </a:rPr>
              <a:t>Individuals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444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4519</TotalTime>
  <Words>430</Words>
  <Application>Microsoft Office PowerPoint</Application>
  <PresentationFormat>Widescreen</PresentationFormat>
  <Paragraphs>79</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Aharoni</vt:lpstr>
      <vt:lpstr>AR BLANCA</vt:lpstr>
      <vt:lpstr>AR JULIAN</vt:lpstr>
      <vt:lpstr>Arial</vt:lpstr>
      <vt:lpstr>Calibri</vt:lpstr>
      <vt:lpstr>Calibri Light</vt:lpstr>
      <vt:lpstr>Wingdings</vt:lpstr>
      <vt:lpstr>Office Theme</vt:lpstr>
      <vt:lpstr>Family Youth Ministry</vt:lpstr>
      <vt:lpstr>PowerPoint Presentation</vt:lpstr>
      <vt:lpstr>PowerPoint Presentation</vt:lpstr>
      <vt:lpstr>PowerPoint Presentation</vt:lpstr>
      <vt:lpstr>Three Modes of Youth and Family Ministry </vt:lpstr>
      <vt:lpstr>What are we going to do at Palm Beach Lakes?</vt:lpstr>
      <vt:lpstr>Ephesians 4:15-16</vt:lpstr>
      <vt:lpstr>Family Youth Ministry  Vision Statement </vt:lpstr>
      <vt:lpstr>Healthy and evangelistic</vt:lpstr>
      <vt:lpstr>PowerPoint Presentation</vt:lpstr>
      <vt:lpstr>You</vt:lpstr>
      <vt:lpstr>Satan</vt:lpstr>
      <vt:lpstr>Why are we changing?</vt:lpstr>
      <vt:lpstr>Why are we changing?</vt:lpstr>
      <vt:lpstr>Who are the youth?</vt:lpstr>
      <vt:lpstr>What are some of our challenges?</vt:lpstr>
      <vt:lpstr>What are some of our challenges?</vt:lpstr>
      <vt:lpstr>What are some of our challenges?</vt:lpstr>
      <vt:lpstr>What are some of our challenges?</vt:lpstr>
      <vt:lpstr>What are some of our challenges?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Youth Ministry</dc:title>
  <dc:creator>josh blackmer</dc:creator>
  <cp:lastModifiedBy>josh blackmer</cp:lastModifiedBy>
  <cp:revision>72</cp:revision>
  <dcterms:created xsi:type="dcterms:W3CDTF">2014-10-06T17:52:20Z</dcterms:created>
  <dcterms:modified xsi:type="dcterms:W3CDTF">2014-10-15T16:37:16Z</dcterms:modified>
</cp:coreProperties>
</file>