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61" r:id="rId6"/>
    <p:sldId id="274" r:id="rId7"/>
    <p:sldId id="263" r:id="rId8"/>
    <p:sldId id="264" r:id="rId9"/>
    <p:sldId id="267" r:id="rId10"/>
    <p:sldId id="265" r:id="rId11"/>
    <p:sldId id="268" r:id="rId12"/>
    <p:sldId id="266" r:id="rId13"/>
    <p:sldId id="269" r:id="rId14"/>
    <p:sldId id="270" r:id="rId15"/>
    <p:sldId id="272" r:id="rId16"/>
    <p:sldId id="262" r:id="rId17"/>
    <p:sldId id="260"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08"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8814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2259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3376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4062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2AF7C-8741-49B7-8BF5-DFC37705052C}"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17896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2AF7C-8741-49B7-8BF5-DFC37705052C}"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19863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2AF7C-8741-49B7-8BF5-DFC37705052C}"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938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2AF7C-8741-49B7-8BF5-DFC37705052C}"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10264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2AF7C-8741-49B7-8BF5-DFC37705052C}"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56371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2AF7C-8741-49B7-8BF5-DFC37705052C}"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248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2AF7C-8741-49B7-8BF5-DFC37705052C}"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5530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2AF7C-8741-49B7-8BF5-DFC37705052C}" type="datetimeFigureOut">
              <a:rPr lang="en-US" smtClean="0"/>
              <a:t>10/8/2014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E84CD-2778-44CC-BDA0-C199B3668361}" type="slidenum">
              <a:rPr lang="en-US" smtClean="0"/>
              <a:t>‹#›</a:t>
            </a:fld>
            <a:endParaRPr lang="en-US"/>
          </a:p>
        </p:txBody>
      </p:sp>
    </p:spTree>
    <p:extLst>
      <p:ext uri="{BB962C8B-B14F-4D97-AF65-F5344CB8AC3E}">
        <p14:creationId xmlns:p14="http://schemas.microsoft.com/office/powerpoint/2010/main" val="28470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1" y="940626"/>
            <a:ext cx="9144000" cy="964471"/>
          </a:xfrm>
        </p:spPr>
        <p:txBody>
          <a:bodyPr/>
          <a:lstStyle/>
          <a:p>
            <a:pPr algn="l"/>
            <a:r>
              <a:rPr lang="en-US" b="1" dirty="0" smtClean="0">
                <a:solidFill>
                  <a:schemeClr val="bg1"/>
                </a:solidFill>
                <a:effectLst>
                  <a:outerShdw blurRad="38100" dist="38100" dir="2700000" algn="tl">
                    <a:srgbClr val="000000">
                      <a:alpha val="43137"/>
                    </a:srgbClr>
                  </a:outerShdw>
                </a:effectLst>
                <a:latin typeface="AR JULIAN" panose="02000000000000000000" pitchFamily="2" charset="0"/>
              </a:rPr>
              <a:t>Family Youth Ministry</a:t>
            </a:r>
            <a:endParaRPr lang="en-US" b="1"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4" name="Title 1"/>
          <p:cNvSpPr txBox="1">
            <a:spLocks/>
          </p:cNvSpPr>
          <p:nvPr/>
        </p:nvSpPr>
        <p:spPr>
          <a:xfrm>
            <a:off x="6610612" y="1778924"/>
            <a:ext cx="4773827" cy="12267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96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a</a:t>
            </a:r>
            <a:r>
              <a:rPr lang="en-US" sz="96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nd you!</a:t>
            </a:r>
            <a:endParaRPr lang="en-US" sz="96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Tree>
    <p:extLst>
      <p:ext uri="{BB962C8B-B14F-4D97-AF65-F5344CB8AC3E}">
        <p14:creationId xmlns:p14="http://schemas.microsoft.com/office/powerpoint/2010/main" val="32382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1"/>
            <a:ext cx="11607282" cy="886408"/>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Nuclear Family Mode</a:t>
            </a:r>
          </a:p>
        </p:txBody>
      </p:sp>
      <p:sp>
        <p:nvSpPr>
          <p:cNvPr id="3" name="Content Placeholder 2"/>
          <p:cNvSpPr>
            <a:spLocks noGrp="1"/>
          </p:cNvSpPr>
          <p:nvPr>
            <p:ph idx="1"/>
          </p:nvPr>
        </p:nvSpPr>
        <p:spPr>
          <a:xfrm>
            <a:off x="279918" y="886409"/>
            <a:ext cx="11607282" cy="5756987"/>
          </a:xfrm>
        </p:spPr>
        <p:txBody>
          <a:bodyPr>
            <a:noAutofit/>
          </a:bodyPr>
          <a:lstStyle/>
          <a:p>
            <a:pPr marL="0" indent="0">
              <a:spcBef>
                <a:spcPts val="0"/>
              </a:spcBef>
              <a:buNone/>
            </a:pPr>
            <a:r>
              <a:rPr lang="en-US" sz="3200" b="1" dirty="0" smtClean="0"/>
              <a:t>What is </a:t>
            </a:r>
            <a:r>
              <a:rPr lang="en-US" sz="3200" b="1" dirty="0"/>
              <a:t>it? </a:t>
            </a:r>
            <a:endParaRPr lang="en-US" sz="3200" b="1" dirty="0" smtClean="0"/>
          </a:p>
          <a:p>
            <a:pPr marL="0" indent="0">
              <a:spcBef>
                <a:spcPts val="0"/>
              </a:spcBef>
              <a:buNone/>
            </a:pPr>
            <a:r>
              <a:rPr lang="en-US" sz="3200" dirty="0" smtClean="0"/>
              <a:t>According </a:t>
            </a:r>
            <a:r>
              <a:rPr lang="en-US" sz="3200" dirty="0"/>
              <a:t>to this mode of family ministry, parents are the primary spiritual nurturers of their children, and it is the church’s job to equip parents to accomplish this task. </a:t>
            </a:r>
            <a:r>
              <a:rPr lang="en-US" sz="3200" dirty="0" smtClean="0"/>
              <a:t>Children </a:t>
            </a:r>
            <a:r>
              <a:rPr lang="en-US" sz="3200" dirty="0"/>
              <a:t>spend far more time with their families than they ever will at church. While a child may come to church for </a:t>
            </a:r>
            <a:r>
              <a:rPr lang="en-US" sz="3200" dirty="0" smtClean="0"/>
              <a:t>a maximum of 230 hours </a:t>
            </a:r>
            <a:r>
              <a:rPr lang="en-US" sz="3200" dirty="0"/>
              <a:t>per year, they will potentially spend over </a:t>
            </a:r>
            <a:r>
              <a:rPr lang="en-US" sz="3200" dirty="0" smtClean="0"/>
              <a:t>7,000 hours </a:t>
            </a:r>
            <a:r>
              <a:rPr lang="en-US" sz="3200" dirty="0"/>
              <a:t>in that same year with their families. In this </a:t>
            </a:r>
            <a:r>
              <a:rPr lang="en-US" sz="3200" dirty="0" smtClean="0"/>
              <a:t>mode the church </a:t>
            </a:r>
            <a:r>
              <a:rPr lang="en-US" sz="3200" dirty="0"/>
              <a:t>also offers resources to parents that help them in their task of </a:t>
            </a:r>
            <a:r>
              <a:rPr lang="en-US" sz="3200" dirty="0" smtClean="0"/>
              <a:t>teaching </a:t>
            </a:r>
            <a:r>
              <a:rPr lang="en-US" sz="3200" dirty="0"/>
              <a:t>their children. The nuclear family model at its best “aims at developing stronger family relationships so that families will be more effective </a:t>
            </a:r>
            <a:r>
              <a:rPr lang="en-US" sz="3200" dirty="0" smtClean="0"/>
              <a:t>teachers </a:t>
            </a:r>
            <a:r>
              <a:rPr lang="en-US" sz="3200" dirty="0"/>
              <a:t>and messengers of the love of Christ</a:t>
            </a:r>
            <a:r>
              <a:rPr lang="en-US" sz="3200" dirty="0" smtClean="0"/>
              <a:t>.”</a:t>
            </a:r>
            <a:endParaRPr lang="en-US" sz="3200" dirty="0"/>
          </a:p>
        </p:txBody>
      </p:sp>
    </p:spTree>
    <p:extLst>
      <p:ext uri="{BB962C8B-B14F-4D97-AF65-F5344CB8AC3E}">
        <p14:creationId xmlns:p14="http://schemas.microsoft.com/office/powerpoint/2010/main" val="13549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1"/>
            <a:ext cx="11607282" cy="886408"/>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Nuclear Family Mode</a:t>
            </a:r>
          </a:p>
        </p:txBody>
      </p:sp>
      <p:sp>
        <p:nvSpPr>
          <p:cNvPr id="3" name="Content Placeholder 2"/>
          <p:cNvSpPr>
            <a:spLocks noGrp="1"/>
          </p:cNvSpPr>
          <p:nvPr>
            <p:ph idx="1"/>
          </p:nvPr>
        </p:nvSpPr>
        <p:spPr>
          <a:xfrm>
            <a:off x="279918" y="886409"/>
            <a:ext cx="11607282" cy="5691673"/>
          </a:xfrm>
        </p:spPr>
        <p:txBody>
          <a:bodyPr>
            <a:normAutofit/>
          </a:bodyPr>
          <a:lstStyle/>
          <a:p>
            <a:pPr marL="0" indent="0">
              <a:spcBef>
                <a:spcPts val="0"/>
              </a:spcBef>
              <a:buNone/>
            </a:pPr>
            <a:r>
              <a:rPr lang="en-US" sz="3200" b="1" dirty="0"/>
              <a:t>Strengths: </a:t>
            </a:r>
            <a:endParaRPr lang="en-US" sz="3200" b="1" dirty="0" smtClean="0"/>
          </a:p>
          <a:p>
            <a:pPr marL="0" indent="0">
              <a:spcBef>
                <a:spcPts val="0"/>
              </a:spcBef>
              <a:buNone/>
            </a:pPr>
            <a:r>
              <a:rPr lang="en-US" sz="3200" dirty="0" smtClean="0"/>
              <a:t>Scripture </a:t>
            </a:r>
            <a:r>
              <a:rPr lang="en-US" sz="3200" dirty="0"/>
              <a:t>does affirm the unique quality of the parent-child relationship as well as the marriage relationship. Both the Old and New Testaments give specific attention to particular, nuclear family relationships</a:t>
            </a:r>
            <a:r>
              <a:rPr lang="en-US" sz="3200" dirty="0" smtClean="0"/>
              <a:t>.</a:t>
            </a:r>
          </a:p>
          <a:p>
            <a:pPr marL="0" indent="0">
              <a:spcBef>
                <a:spcPts val="0"/>
              </a:spcBef>
              <a:buNone/>
            </a:pPr>
            <a:endParaRPr lang="en-US" sz="3200" dirty="0"/>
          </a:p>
          <a:p>
            <a:pPr marL="0" indent="0">
              <a:spcBef>
                <a:spcPts val="0"/>
              </a:spcBef>
              <a:buNone/>
            </a:pPr>
            <a:r>
              <a:rPr lang="en-US" sz="3200" b="1" dirty="0"/>
              <a:t>Some Potential Problems: </a:t>
            </a:r>
            <a:endParaRPr lang="en-US" sz="3200" b="1" dirty="0" smtClean="0"/>
          </a:p>
          <a:p>
            <a:pPr marL="0" indent="0">
              <a:spcBef>
                <a:spcPts val="0"/>
              </a:spcBef>
              <a:buNone/>
            </a:pPr>
            <a:r>
              <a:rPr lang="en-US" sz="3200" dirty="0" smtClean="0"/>
              <a:t>Parents </a:t>
            </a:r>
            <a:r>
              <a:rPr lang="en-US" sz="3200" dirty="0"/>
              <a:t>often feel inadequate to be primary </a:t>
            </a:r>
            <a:r>
              <a:rPr lang="en-US" sz="3200" dirty="0" smtClean="0"/>
              <a:t>teachers </a:t>
            </a:r>
            <a:r>
              <a:rPr lang="en-US" sz="3200" dirty="0"/>
              <a:t>of their kids. </a:t>
            </a:r>
            <a:r>
              <a:rPr lang="en-US" sz="3200" dirty="0" smtClean="0"/>
              <a:t>This </a:t>
            </a:r>
            <a:r>
              <a:rPr lang="en-US" sz="3200" dirty="0"/>
              <a:t>mode </a:t>
            </a:r>
            <a:r>
              <a:rPr lang="en-US" sz="3200" dirty="0" smtClean="0"/>
              <a:t>can also </a:t>
            </a:r>
            <a:r>
              <a:rPr lang="en-US" sz="3200" dirty="0"/>
              <a:t>ignore relationships and needs of “non-traditional” families and singles within a church. Only families that fit the typical “nuclear triad” </a:t>
            </a:r>
            <a:r>
              <a:rPr lang="en-US" sz="3200" dirty="0" smtClean="0"/>
              <a:t>(mother</a:t>
            </a:r>
            <a:r>
              <a:rPr lang="en-US" sz="3200" dirty="0"/>
              <a:t>, father, </a:t>
            </a:r>
            <a:r>
              <a:rPr lang="en-US" sz="3200" dirty="0" smtClean="0"/>
              <a:t>children) find </a:t>
            </a:r>
            <a:r>
              <a:rPr lang="en-US" sz="3200" dirty="0"/>
              <a:t>the supportive environment they </a:t>
            </a:r>
            <a:r>
              <a:rPr lang="en-US" sz="3200" dirty="0" smtClean="0"/>
              <a:t>need. </a:t>
            </a:r>
            <a:endParaRPr lang="en-US" sz="3200" dirty="0"/>
          </a:p>
        </p:txBody>
      </p:sp>
    </p:spTree>
    <p:extLst>
      <p:ext uri="{BB962C8B-B14F-4D97-AF65-F5344CB8AC3E}">
        <p14:creationId xmlns:p14="http://schemas.microsoft.com/office/powerpoint/2010/main" val="157888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1"/>
            <a:ext cx="11607282" cy="886408"/>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as Family” Mode</a:t>
            </a:r>
          </a:p>
        </p:txBody>
      </p:sp>
      <p:sp>
        <p:nvSpPr>
          <p:cNvPr id="3" name="Content Placeholder 2"/>
          <p:cNvSpPr>
            <a:spLocks noGrp="1"/>
          </p:cNvSpPr>
          <p:nvPr>
            <p:ph idx="1"/>
          </p:nvPr>
        </p:nvSpPr>
        <p:spPr>
          <a:xfrm>
            <a:off x="279918" y="914402"/>
            <a:ext cx="11607282" cy="4677812"/>
          </a:xfrm>
        </p:spPr>
        <p:txBody>
          <a:bodyPr>
            <a:normAutofit/>
          </a:bodyPr>
          <a:lstStyle/>
          <a:p>
            <a:pPr marL="0" indent="0">
              <a:spcBef>
                <a:spcPts val="0"/>
              </a:spcBef>
              <a:buNone/>
            </a:pPr>
            <a:r>
              <a:rPr lang="en-US" b="1" dirty="0" smtClean="0"/>
              <a:t>What is it?</a:t>
            </a:r>
          </a:p>
          <a:p>
            <a:pPr marL="0" indent="0">
              <a:spcBef>
                <a:spcPts val="0"/>
              </a:spcBef>
              <a:buNone/>
            </a:pPr>
            <a:r>
              <a:rPr lang="en-US" dirty="0" smtClean="0"/>
              <a:t>This </a:t>
            </a:r>
            <a:r>
              <a:rPr lang="en-US" dirty="0"/>
              <a:t>mode understands that our most basic identity is </a:t>
            </a:r>
            <a:r>
              <a:rPr lang="en-US" dirty="0" smtClean="0"/>
              <a:t>“in Christ” </a:t>
            </a:r>
            <a:r>
              <a:rPr lang="en-US" dirty="0"/>
              <a:t>above all else. The church, then, has priority over nuclear family boundaries. </a:t>
            </a:r>
            <a:r>
              <a:rPr lang="en-US" dirty="0" smtClean="0"/>
              <a:t>In Christ we have a </a:t>
            </a:r>
            <a:r>
              <a:rPr lang="en-US" dirty="0"/>
              <a:t>new family. It is the new first family, a family of </a:t>
            </a:r>
            <a:r>
              <a:rPr lang="en-US" dirty="0" smtClean="0"/>
              <a:t>His </a:t>
            </a:r>
            <a:r>
              <a:rPr lang="en-US" dirty="0"/>
              <a:t>followers that now demands primary allegiance. In fact, it demands allegiance even over the old first family, the biological family. Those who do the will of the Father…are now brothers and sisters of Jesus and one another</a:t>
            </a:r>
            <a:r>
              <a:rPr lang="en-US" dirty="0" smtClean="0"/>
              <a:t>.” </a:t>
            </a:r>
            <a:r>
              <a:rPr lang="en-US" dirty="0"/>
              <a:t>Therefore anyone in </a:t>
            </a:r>
            <a:r>
              <a:rPr lang="en-US" dirty="0" smtClean="0"/>
              <a:t>the church </a:t>
            </a:r>
            <a:r>
              <a:rPr lang="en-US" dirty="0"/>
              <a:t>can form and maintain family ties with anyone else </a:t>
            </a:r>
            <a:r>
              <a:rPr lang="en-US" dirty="0" smtClean="0"/>
              <a:t>in Christ</a:t>
            </a:r>
            <a:r>
              <a:rPr lang="en-US" dirty="0"/>
              <a:t>. </a:t>
            </a:r>
            <a:endParaRPr lang="en-US" dirty="0" smtClean="0"/>
          </a:p>
        </p:txBody>
      </p:sp>
    </p:spTree>
    <p:extLst>
      <p:ext uri="{BB962C8B-B14F-4D97-AF65-F5344CB8AC3E}">
        <p14:creationId xmlns:p14="http://schemas.microsoft.com/office/powerpoint/2010/main" val="23356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0"/>
            <a:ext cx="11607282" cy="905069"/>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as Family” Mode</a:t>
            </a:r>
          </a:p>
        </p:txBody>
      </p:sp>
      <p:sp>
        <p:nvSpPr>
          <p:cNvPr id="3" name="Content Placeholder 2"/>
          <p:cNvSpPr>
            <a:spLocks noGrp="1"/>
          </p:cNvSpPr>
          <p:nvPr>
            <p:ph idx="1"/>
          </p:nvPr>
        </p:nvSpPr>
        <p:spPr>
          <a:xfrm>
            <a:off x="279918" y="923731"/>
            <a:ext cx="11607282" cy="5701004"/>
          </a:xfrm>
        </p:spPr>
        <p:txBody>
          <a:bodyPr>
            <a:normAutofit fontScale="92500" lnSpcReduction="20000"/>
          </a:bodyPr>
          <a:lstStyle/>
          <a:p>
            <a:pPr marL="0" indent="0">
              <a:spcBef>
                <a:spcPts val="0"/>
              </a:spcBef>
              <a:buNone/>
            </a:pPr>
            <a:r>
              <a:rPr lang="en-US" b="1" dirty="0"/>
              <a:t>Strengths</a:t>
            </a:r>
            <a:r>
              <a:rPr lang="en-US" b="1" dirty="0" smtClean="0"/>
              <a:t>:</a:t>
            </a:r>
          </a:p>
          <a:p>
            <a:pPr marL="0" indent="0">
              <a:spcBef>
                <a:spcPts val="0"/>
              </a:spcBef>
              <a:buNone/>
            </a:pPr>
            <a:r>
              <a:rPr lang="en-US" dirty="0" smtClean="0"/>
              <a:t>This </a:t>
            </a:r>
            <a:r>
              <a:rPr lang="en-US" dirty="0"/>
              <a:t>mode is attentive to the teachings from Jesus about a new family, formed from those who do God’s will. </a:t>
            </a:r>
            <a:r>
              <a:rPr lang="en-US" dirty="0" smtClean="0"/>
              <a:t>(Mark </a:t>
            </a:r>
            <a:r>
              <a:rPr lang="en-US" dirty="0"/>
              <a:t>3:34-35</a:t>
            </a:r>
            <a:r>
              <a:rPr lang="en-US" dirty="0" smtClean="0"/>
              <a:t>.) </a:t>
            </a:r>
            <a:r>
              <a:rPr lang="en-US" dirty="0"/>
              <a:t>It also has the potential to emphasize this type of community without undermining the biological family.</a:t>
            </a:r>
          </a:p>
          <a:p>
            <a:pPr marL="0" indent="0">
              <a:spcBef>
                <a:spcPts val="0"/>
              </a:spcBef>
              <a:buNone/>
            </a:pPr>
            <a:endParaRPr lang="en-US" dirty="0"/>
          </a:p>
          <a:p>
            <a:pPr marL="0" indent="0">
              <a:spcBef>
                <a:spcPts val="0"/>
              </a:spcBef>
              <a:buNone/>
            </a:pPr>
            <a:r>
              <a:rPr lang="en-US" b="1" dirty="0"/>
              <a:t>Some Potential Problems</a:t>
            </a:r>
            <a:r>
              <a:rPr lang="en-US" b="1" dirty="0" smtClean="0"/>
              <a:t>:</a:t>
            </a:r>
          </a:p>
          <a:p>
            <a:pPr marL="0" indent="0">
              <a:spcBef>
                <a:spcPts val="0"/>
              </a:spcBef>
              <a:buNone/>
            </a:pPr>
            <a:r>
              <a:rPr lang="en-US" dirty="0" smtClean="0"/>
              <a:t>If </a:t>
            </a:r>
            <a:r>
              <a:rPr lang="en-US" dirty="0"/>
              <a:t>a church puts so much emphasis on community, inclusion, and taking care of everybody’s needs, it could undermine the family system by not supporting its </a:t>
            </a:r>
            <a:r>
              <a:rPr lang="en-US" dirty="0" smtClean="0"/>
              <a:t>uniqueness. In other words fathers still need to be fathers and the same is true for mothers and children. There is a  </a:t>
            </a:r>
            <a:r>
              <a:rPr lang="en-US" dirty="0"/>
              <a:t>struggle to tangibly support healthy family systems. For example, the mentality may arise that “we don’t preach healthy marriages because it will exclude the single mom, and we want to love her and be a family with her” or “we don’t </a:t>
            </a:r>
            <a:r>
              <a:rPr lang="en-US" dirty="0" smtClean="0"/>
              <a:t>have </a:t>
            </a:r>
            <a:r>
              <a:rPr lang="en-US" dirty="0"/>
              <a:t>father/daughter </a:t>
            </a:r>
            <a:r>
              <a:rPr lang="en-US" dirty="0" smtClean="0"/>
              <a:t>events </a:t>
            </a:r>
            <a:r>
              <a:rPr lang="en-US" dirty="0"/>
              <a:t>because it excludes all girls with negative relationships with their fathers.” </a:t>
            </a:r>
            <a:r>
              <a:rPr lang="en-US" dirty="0" smtClean="0"/>
              <a:t>Another </a:t>
            </a:r>
            <a:r>
              <a:rPr lang="en-US" dirty="0"/>
              <a:t>risk that can accompany this mode is that, despite the community emphasis, it can contribute to even greater fragmentation. For example, the youth </a:t>
            </a:r>
            <a:r>
              <a:rPr lang="en-US" dirty="0" smtClean="0"/>
              <a:t>may have the </a:t>
            </a:r>
            <a:r>
              <a:rPr lang="en-US" dirty="0"/>
              <a:t>idea that “we don’t need adults, because we are family for each other.” People may sign on for community, but feel it is their prerogative to pick and choose their community. This simply does not work; there must be a whole-church family</a:t>
            </a:r>
            <a:r>
              <a:rPr lang="en-US" dirty="0" smtClean="0"/>
              <a:t>.</a:t>
            </a:r>
            <a:endParaRPr lang="en-US" dirty="0"/>
          </a:p>
        </p:txBody>
      </p:sp>
    </p:spTree>
    <p:extLst>
      <p:ext uri="{BB962C8B-B14F-4D97-AF65-F5344CB8AC3E}">
        <p14:creationId xmlns:p14="http://schemas.microsoft.com/office/powerpoint/2010/main" val="226392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365125"/>
            <a:ext cx="11607282" cy="1325563"/>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Three Modes of Youth and Family Ministry </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279918" y="1825625"/>
            <a:ext cx="11607282" cy="4677812"/>
          </a:xfrm>
        </p:spPr>
        <p:txBody>
          <a:bodyPr/>
          <a:lstStyle/>
          <a:p>
            <a:pPr marL="0" indent="0">
              <a:buNone/>
            </a:pPr>
            <a:r>
              <a:rPr lang="en-US" sz="4400" dirty="0" smtClean="0"/>
              <a:t>	</a:t>
            </a:r>
            <a:r>
              <a:rPr lang="en-US" sz="4400" b="1" strike="sngStrike" dirty="0" smtClean="0"/>
              <a:t>The Counseling/Care Mode</a:t>
            </a:r>
          </a:p>
          <a:p>
            <a:pPr marL="0" indent="0">
              <a:buNone/>
            </a:pPr>
            <a:endParaRPr lang="en-US" sz="2000" dirty="0" smtClean="0"/>
          </a:p>
          <a:p>
            <a:pPr marL="0" indent="0">
              <a:buNone/>
            </a:pPr>
            <a:r>
              <a:rPr lang="en-US" sz="4400" dirty="0" smtClean="0"/>
              <a:t>	</a:t>
            </a:r>
            <a:r>
              <a:rPr lang="en-US" sz="4400" b="1" strike="sngStrike" dirty="0" smtClean="0"/>
              <a:t>The Nuclear Family Mode</a:t>
            </a:r>
          </a:p>
          <a:p>
            <a:pPr marL="0" indent="0">
              <a:buNone/>
            </a:pPr>
            <a:endParaRPr lang="en-US" sz="2000" strike="sngStrike" dirty="0" smtClean="0"/>
          </a:p>
          <a:p>
            <a:pPr marL="0" indent="0">
              <a:buNone/>
            </a:pPr>
            <a:r>
              <a:rPr lang="en-US" sz="4400" dirty="0" smtClean="0"/>
              <a:t>	</a:t>
            </a:r>
            <a:r>
              <a:rPr lang="en-US" sz="4400" b="1" strike="sngStrike" dirty="0" smtClean="0"/>
              <a:t>The “Church as Family” Mode</a:t>
            </a:r>
            <a:endParaRPr lang="en-US" sz="4400" b="1" strike="sngStrike" dirty="0"/>
          </a:p>
        </p:txBody>
      </p:sp>
    </p:spTree>
    <p:extLst>
      <p:ext uri="{BB962C8B-B14F-4D97-AF65-F5344CB8AC3E}">
        <p14:creationId xmlns:p14="http://schemas.microsoft.com/office/powerpoint/2010/main" val="81007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2" y="1324947"/>
            <a:ext cx="11775233" cy="2584580"/>
          </a:xfrm>
        </p:spPr>
        <p:txBody>
          <a:bodyPr>
            <a:normAutofit/>
          </a:bodyPr>
          <a:lstStyle/>
          <a:p>
            <a:r>
              <a:rPr lang="en-US" sz="6000" dirty="0" smtClean="0">
                <a:latin typeface="AR JULIAN" panose="02000000000000000000" pitchFamily="2" charset="0"/>
              </a:rPr>
              <a:t>What are we going to do at Palm Beach Lakes?</a:t>
            </a:r>
            <a:endParaRPr lang="en-US" sz="6000" dirty="0">
              <a:latin typeface="AR JULIAN" panose="02000000000000000000" pitchFamily="2" charset="0"/>
            </a:endParaRPr>
          </a:p>
        </p:txBody>
      </p:sp>
    </p:spTree>
    <p:extLst>
      <p:ext uri="{BB962C8B-B14F-4D97-AF65-F5344CB8AC3E}">
        <p14:creationId xmlns:p14="http://schemas.microsoft.com/office/powerpoint/2010/main" val="36640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8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3649" y="263947"/>
            <a:ext cx="6994849" cy="1518200"/>
          </a:xfrm>
          <a:noFill/>
        </p:spPr>
        <p:txBody>
          <a:bodyPr anchor="ctr">
            <a:normAutofit/>
          </a:bodyPr>
          <a:lstStyle/>
          <a:p>
            <a:pPr algn="l"/>
            <a:r>
              <a:rPr lang="en-US" sz="4800" dirty="0">
                <a:effectLst>
                  <a:outerShdw blurRad="38100" dist="38100" dir="2700000" algn="tl">
                    <a:srgbClr val="000000">
                      <a:alpha val="43137"/>
                    </a:srgbClr>
                  </a:outerShdw>
                </a:effectLst>
                <a:latin typeface="AR JULIAN" panose="02000000000000000000" pitchFamily="2" charset="0"/>
              </a:rPr>
              <a:t>Family Youth Ministry </a:t>
            </a:r>
            <a:r>
              <a:rPr lang="en-US" sz="4800" dirty="0" smtClean="0">
                <a:effectLst>
                  <a:outerShdw blurRad="38100" dist="38100" dir="2700000" algn="tl">
                    <a:srgbClr val="000000">
                      <a:alpha val="43137"/>
                    </a:srgbClr>
                  </a:outerShdw>
                </a:effectLst>
                <a:latin typeface="AR JULIAN" panose="02000000000000000000" pitchFamily="2" charset="0"/>
              </a:rPr>
              <a:t/>
            </a:r>
            <a:br>
              <a:rPr lang="en-US" sz="4800" dirty="0" smtClean="0">
                <a:effectLst>
                  <a:outerShdw blurRad="38100" dist="38100" dir="2700000" algn="tl">
                    <a:srgbClr val="000000">
                      <a:alpha val="43137"/>
                    </a:srgbClr>
                  </a:outerShdw>
                </a:effectLst>
                <a:latin typeface="AR JULIAN" panose="02000000000000000000" pitchFamily="2" charset="0"/>
              </a:rPr>
            </a:br>
            <a:r>
              <a:rPr lang="en-US" sz="4800" dirty="0" smtClean="0">
                <a:effectLst>
                  <a:outerShdw blurRad="38100" dist="38100" dir="2700000" algn="tl">
                    <a:srgbClr val="000000">
                      <a:alpha val="43137"/>
                    </a:srgbClr>
                  </a:outerShdw>
                </a:effectLst>
                <a:latin typeface="AR JULIAN" panose="02000000000000000000" pitchFamily="2" charset="0"/>
              </a:rPr>
              <a:t>Vision </a:t>
            </a:r>
            <a:r>
              <a:rPr lang="en-US" sz="4800" dirty="0">
                <a:effectLst>
                  <a:outerShdw blurRad="38100" dist="38100" dir="2700000" algn="tl">
                    <a:srgbClr val="000000">
                      <a:alpha val="43137"/>
                    </a:srgbClr>
                  </a:outerShdw>
                </a:effectLst>
                <a:latin typeface="AR JULIAN" panose="02000000000000000000" pitchFamily="2" charset="0"/>
              </a:rPr>
              <a:t>Statement </a:t>
            </a:r>
            <a:endParaRPr lang="en-US" sz="6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08178" y="2323322"/>
            <a:ext cx="11100319" cy="3638939"/>
          </a:xfrm>
          <a:noFill/>
        </p:spPr>
        <p:txBody>
          <a:bodyPr>
            <a:noAutofit/>
          </a:bodyPr>
          <a:lstStyle/>
          <a:p>
            <a:pPr lvl="0" algn="l"/>
            <a:r>
              <a:rPr lang="en-US" sz="4000" dirty="0"/>
              <a:t>At Palm Beach Lakes the family of God is actively involved in the faith building of the youth, strengthening of the family unit and the edification of the body. We seek to achieve this through bible education, congregational involvement and providing opportunities for spiritual development. </a:t>
            </a:r>
          </a:p>
        </p:txBody>
      </p:sp>
    </p:spTree>
    <p:extLst>
      <p:ext uri="{BB962C8B-B14F-4D97-AF65-F5344CB8AC3E}">
        <p14:creationId xmlns:p14="http://schemas.microsoft.com/office/powerpoint/2010/main" val="6923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2537" y="-1952"/>
            <a:ext cx="9439463" cy="1864891"/>
          </a:xfrm>
        </p:spPr>
        <p:txBody>
          <a:bodyPr>
            <a:normAutofit/>
          </a:bodyPr>
          <a:lstStyle/>
          <a:p>
            <a:pPr algn="ctr"/>
            <a:r>
              <a:rPr lang="en-US" sz="6000" b="1" dirty="0" smtClean="0">
                <a:latin typeface="AR JULIAN" panose="02000000000000000000" pitchFamily="2" charset="0"/>
              </a:rPr>
              <a:t>Healthy and evangelistic</a:t>
            </a:r>
            <a:endParaRPr lang="en-US" sz="6000" b="1" dirty="0">
              <a:latin typeface="AR JULIAN" panose="02000000000000000000" pitchFamily="2" charset="0"/>
            </a:endParaRPr>
          </a:p>
        </p:txBody>
      </p:sp>
      <p:sp>
        <p:nvSpPr>
          <p:cNvPr id="3" name="Content Placeholder 2"/>
          <p:cNvSpPr>
            <a:spLocks noGrp="1"/>
          </p:cNvSpPr>
          <p:nvPr>
            <p:ph idx="1"/>
          </p:nvPr>
        </p:nvSpPr>
        <p:spPr>
          <a:xfrm>
            <a:off x="5645020" y="1862939"/>
            <a:ext cx="5262465" cy="4351338"/>
          </a:xfrm>
        </p:spPr>
        <p:txBody>
          <a:bodyPr/>
          <a:lstStyle/>
          <a:p>
            <a:pPr marL="0" indent="0">
              <a:buNone/>
            </a:pPr>
            <a:r>
              <a:rPr lang="en-US" sz="5400" b="1" dirty="0" smtClean="0">
                <a:effectLst>
                  <a:outerShdw blurRad="38100" dist="38100" dir="2700000" algn="tl">
                    <a:srgbClr val="000000">
                      <a:alpha val="43137"/>
                    </a:srgbClr>
                  </a:outerShdw>
                </a:effectLst>
              </a:rPr>
              <a:t>Congregation</a:t>
            </a:r>
          </a:p>
          <a:p>
            <a:pPr marL="0" indent="0">
              <a:buNone/>
            </a:pPr>
            <a:endParaRPr lang="en-US" dirty="0"/>
          </a:p>
          <a:p>
            <a:pPr marL="0" indent="0">
              <a:buNone/>
            </a:pPr>
            <a:r>
              <a:rPr lang="en-US" sz="5400" b="1" dirty="0" smtClean="0">
                <a:effectLst>
                  <a:outerShdw blurRad="38100" dist="38100" dir="2700000" algn="tl">
                    <a:srgbClr val="000000">
                      <a:alpha val="43137"/>
                    </a:srgbClr>
                  </a:outerShdw>
                </a:effectLst>
              </a:rPr>
              <a:t>Families</a:t>
            </a:r>
          </a:p>
          <a:p>
            <a:pPr marL="0" indent="0">
              <a:buNone/>
            </a:pPr>
            <a:endParaRPr lang="en-US" dirty="0"/>
          </a:p>
          <a:p>
            <a:pPr marL="0" indent="0">
              <a:buNone/>
            </a:pPr>
            <a:r>
              <a:rPr lang="en-US" sz="5400" b="1" dirty="0" smtClean="0">
                <a:effectLst>
                  <a:outerShdw blurRad="38100" dist="38100" dir="2700000" algn="tl">
                    <a:srgbClr val="000000">
                      <a:alpha val="43137"/>
                    </a:srgbClr>
                  </a:outerShdw>
                </a:effectLst>
              </a:rPr>
              <a:t>Individuals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44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37000"/>
          </a:stretch>
        </a:blipFill>
        <a:effectLst/>
      </p:bgPr>
    </p:bg>
    <p:spTree>
      <p:nvGrpSpPr>
        <p:cNvPr id="1" name=""/>
        <p:cNvGrpSpPr/>
        <p:nvPr/>
      </p:nvGrpSpPr>
      <p:grpSpPr>
        <a:xfrm>
          <a:off x="0" y="0"/>
          <a:ext cx="0" cy="0"/>
          <a:chOff x="0" y="0"/>
          <a:chExt cx="0" cy="0"/>
        </a:xfrm>
      </p:grpSpPr>
      <p:sp>
        <p:nvSpPr>
          <p:cNvPr id="3" name="TextBox 2"/>
          <p:cNvSpPr txBox="1"/>
          <p:nvPr/>
        </p:nvSpPr>
        <p:spPr>
          <a:xfrm>
            <a:off x="5651660" y="1184987"/>
            <a:ext cx="6285470" cy="1446550"/>
          </a:xfrm>
          <a:prstGeom prst="rect">
            <a:avLst/>
          </a:prstGeom>
          <a:noFill/>
        </p:spPr>
        <p:txBody>
          <a:bodyPr wrap="square" rtlCol="0">
            <a:spAutoFit/>
          </a:bodyPr>
          <a:lstStyle/>
          <a:p>
            <a:r>
              <a:rPr lang="en-US" sz="8800" dirty="0" smtClean="0">
                <a:solidFill>
                  <a:schemeClr val="bg1"/>
                </a:solidFill>
                <a:latin typeface="Arial Black" panose="020B0A04020102020204" pitchFamily="34" charset="0"/>
              </a:rPr>
              <a:t>I got this!</a:t>
            </a:r>
            <a:endParaRPr lang="en-US" sz="8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7332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45295" y="750202"/>
            <a:ext cx="9130550" cy="177839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300" b="1" dirty="0">
                <a:solidFill>
                  <a:schemeClr val="bg1"/>
                </a:solidFill>
                <a:effectLst>
                  <a:outerShdw blurRad="38100" dist="38100" dir="2700000" algn="tl">
                    <a:srgbClr val="000000">
                      <a:alpha val="43137"/>
                    </a:srgbClr>
                  </a:outerShdw>
                </a:effectLst>
                <a:latin typeface="AR JULIAN" panose="02000000000000000000" pitchFamily="2" charset="0"/>
              </a:rPr>
              <a:t>3</a:t>
            </a:r>
            <a:r>
              <a:rPr lang="en-US" sz="9600" b="1" dirty="0">
                <a:solidFill>
                  <a:schemeClr val="bg1"/>
                </a:solidFill>
                <a:effectLst>
                  <a:outerShdw blurRad="38100" dist="38100" dir="2700000" algn="tl">
                    <a:srgbClr val="000000">
                      <a:alpha val="43137"/>
                    </a:srgbClr>
                  </a:outerShdw>
                </a:effectLst>
              </a:rPr>
              <a:t> </a:t>
            </a:r>
            <a:r>
              <a:rPr lang="en-US" sz="9600" b="1" dirty="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rPr>
              <a:t>Biblical Concepts </a:t>
            </a:r>
          </a:p>
        </p:txBody>
      </p:sp>
    </p:spTree>
    <p:extLst>
      <p:ext uri="{BB962C8B-B14F-4D97-AF65-F5344CB8AC3E}">
        <p14:creationId xmlns:p14="http://schemas.microsoft.com/office/powerpoint/2010/main" val="114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54640" y="339073"/>
            <a:ext cx="9242512" cy="17224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200" b="1" dirty="0" smtClean="0">
                <a:solidFill>
                  <a:schemeClr val="bg1"/>
                </a:solidFill>
                <a:effectLst>
                  <a:outerShdw blurRad="38100" dist="38100" dir="2700000" algn="tl">
                    <a:srgbClr val="000000">
                      <a:alpha val="43137"/>
                    </a:srgbClr>
                  </a:outerShdw>
                </a:effectLst>
                <a:latin typeface="AR JULIAN" panose="02000000000000000000" pitchFamily="2" charset="0"/>
              </a:rPr>
              <a:t>3</a:t>
            </a:r>
            <a:r>
              <a:rPr lang="en-US" sz="6600" b="1" dirty="0" smtClean="0">
                <a:solidFill>
                  <a:schemeClr val="bg1"/>
                </a:solidFill>
                <a:effectLst>
                  <a:outerShdw blurRad="38100" dist="38100" dir="2700000" algn="tl">
                    <a:srgbClr val="000000">
                      <a:alpha val="43137"/>
                    </a:srgbClr>
                  </a:outerShdw>
                </a:effectLst>
              </a:rPr>
              <a:t> </a:t>
            </a:r>
            <a:r>
              <a:rPr lang="en-US" sz="7200" b="1" dirty="0" smtClean="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rPr>
              <a:t>Biblical Concepts </a:t>
            </a:r>
            <a:endParaRPr lang="en-US" sz="6600" b="1" dirty="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endParaRPr>
          </a:p>
        </p:txBody>
      </p:sp>
      <p:sp>
        <p:nvSpPr>
          <p:cNvPr id="3" name="Title 1"/>
          <p:cNvSpPr txBox="1">
            <a:spLocks/>
          </p:cNvSpPr>
          <p:nvPr/>
        </p:nvSpPr>
        <p:spPr>
          <a:xfrm>
            <a:off x="390331" y="2141082"/>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is the Family of God</a:t>
            </a:r>
            <a:endParaRPr lang="en-US" b="1" dirty="0">
              <a:latin typeface="+mn-lt"/>
            </a:endParaRPr>
          </a:p>
        </p:txBody>
      </p:sp>
      <p:sp>
        <p:nvSpPr>
          <p:cNvPr id="4" name="Title 1"/>
          <p:cNvSpPr txBox="1">
            <a:spLocks/>
          </p:cNvSpPr>
          <p:nvPr/>
        </p:nvSpPr>
        <p:spPr>
          <a:xfrm>
            <a:off x="390331" y="3303031"/>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Labors Together</a:t>
            </a:r>
            <a:endParaRPr lang="en-US" b="1" dirty="0">
              <a:latin typeface="+mn-lt"/>
            </a:endParaRPr>
          </a:p>
        </p:txBody>
      </p:sp>
      <p:sp>
        <p:nvSpPr>
          <p:cNvPr id="5" name="Title 1"/>
          <p:cNvSpPr txBox="1">
            <a:spLocks/>
          </p:cNvSpPr>
          <p:nvPr/>
        </p:nvSpPr>
        <p:spPr>
          <a:xfrm>
            <a:off x="390331" y="4506688"/>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Helps Prepare Youth</a:t>
            </a:r>
            <a:endParaRPr lang="en-US" b="1" dirty="0">
              <a:latin typeface="+mn-lt"/>
            </a:endParaRPr>
          </a:p>
        </p:txBody>
      </p:sp>
    </p:spTree>
    <p:extLst>
      <p:ext uri="{BB962C8B-B14F-4D97-AF65-F5344CB8AC3E}">
        <p14:creationId xmlns:p14="http://schemas.microsoft.com/office/powerpoint/2010/main" val="21918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6571" y="392307"/>
            <a:ext cx="11541967" cy="2565498"/>
          </a:xfrm>
        </p:spPr>
        <p:txBody>
          <a:bodyPr>
            <a:noAutofit/>
          </a:bodyPr>
          <a:lstStyle/>
          <a:p>
            <a:pPr algn="l"/>
            <a:r>
              <a:rPr lang="en-US" sz="8000" dirty="0" smtClean="0">
                <a:solidFill>
                  <a:schemeClr val="bg1"/>
                </a:solidFill>
                <a:effectLst>
                  <a:outerShdw blurRad="38100" dist="38100" dir="2700000" algn="tl">
                    <a:srgbClr val="000000">
                      <a:alpha val="43137"/>
                    </a:srgbClr>
                  </a:outerShdw>
                </a:effectLst>
                <a:latin typeface="AR JULIAN" panose="02000000000000000000" pitchFamily="2" charset="0"/>
              </a:rPr>
              <a:t>What is </a:t>
            </a:r>
          </a:p>
          <a:p>
            <a:pPr algn="l"/>
            <a:r>
              <a:rPr lang="en-US" sz="8000" dirty="0" smtClean="0">
                <a:solidFill>
                  <a:schemeClr val="bg1"/>
                </a:solidFill>
                <a:effectLst>
                  <a:outerShdw blurRad="38100" dist="38100" dir="2700000" algn="tl">
                    <a:srgbClr val="000000">
                      <a:alpha val="43137"/>
                    </a:srgbClr>
                  </a:outerShdw>
                </a:effectLst>
                <a:latin typeface="AR JULIAN" panose="02000000000000000000" pitchFamily="2" charset="0"/>
              </a:rPr>
              <a:t>Family Youth ministry?</a:t>
            </a:r>
            <a:endParaRPr lang="en-US" sz="8000"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15914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959" y="10562"/>
            <a:ext cx="11129865" cy="894507"/>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Ephesians 4:11-16</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4" name="TextBox 3"/>
          <p:cNvSpPr txBox="1"/>
          <p:nvPr/>
        </p:nvSpPr>
        <p:spPr>
          <a:xfrm>
            <a:off x="139959" y="1581374"/>
            <a:ext cx="1990055" cy="365760"/>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4356847" y="1581374"/>
            <a:ext cx="1258645" cy="36576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6422314" y="1581374"/>
            <a:ext cx="1506071" cy="365760"/>
          </a:xfrm>
          <a:prstGeom prst="rect">
            <a:avLst/>
          </a:prstGeom>
          <a:solidFill>
            <a:srgbClr val="FFFF00"/>
          </a:solidFill>
        </p:spPr>
        <p:txBody>
          <a:bodyPr wrap="square" rtlCol="0">
            <a:spAutoFit/>
          </a:bodyPr>
          <a:lstStyle/>
          <a:p>
            <a:endParaRPr lang="en-US" dirty="0"/>
          </a:p>
        </p:txBody>
      </p:sp>
      <p:sp>
        <p:nvSpPr>
          <p:cNvPr id="10" name="TextBox 9"/>
          <p:cNvSpPr txBox="1"/>
          <p:nvPr/>
        </p:nvSpPr>
        <p:spPr>
          <a:xfrm>
            <a:off x="1290918" y="1990166"/>
            <a:ext cx="4765637" cy="365760"/>
          </a:xfrm>
          <a:prstGeom prst="rect">
            <a:avLst/>
          </a:prstGeom>
          <a:solidFill>
            <a:srgbClr val="FFFF00"/>
          </a:solidFill>
        </p:spPr>
        <p:txBody>
          <a:bodyPr wrap="square" rtlCol="0">
            <a:spAutoFit/>
          </a:bodyPr>
          <a:lstStyle/>
          <a:p>
            <a:endParaRPr lang="en-US" dirty="0"/>
          </a:p>
        </p:txBody>
      </p:sp>
      <p:sp>
        <p:nvSpPr>
          <p:cNvPr id="3" name="Content Placeholder 2"/>
          <p:cNvSpPr>
            <a:spLocks noGrp="1"/>
          </p:cNvSpPr>
          <p:nvPr>
            <p:ph idx="1"/>
          </p:nvPr>
        </p:nvSpPr>
        <p:spPr>
          <a:xfrm>
            <a:off x="139959" y="1051184"/>
            <a:ext cx="11952514" cy="5722840"/>
          </a:xfrm>
        </p:spPr>
        <p:txBody>
          <a:bodyPr>
            <a:noAutofit/>
          </a:bodyPr>
          <a:lstStyle/>
          <a:p>
            <a:pPr marL="0" indent="0">
              <a:buNone/>
            </a:pPr>
            <a:r>
              <a:rPr lang="en-US" sz="3200" dirty="0" smtClean="0"/>
              <a:t>And </a:t>
            </a:r>
            <a:r>
              <a:rPr lang="en-US" sz="3200" dirty="0"/>
              <a:t>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(14)  As a result, we are no longer to be children, tossed here and there by waves and carried about by every wind of doctrine, by the trickery of men, by craftiness in deceitful scheming;  (15)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a:t>
            </a:r>
            <a:r>
              <a:rPr lang="en-US" sz="3200" dirty="0" smtClean="0"/>
              <a:t>.</a:t>
            </a:r>
            <a:endParaRPr lang="en-US" sz="3200" dirty="0"/>
          </a:p>
        </p:txBody>
      </p:sp>
    </p:spTree>
    <p:extLst>
      <p:ext uri="{BB962C8B-B14F-4D97-AF65-F5344CB8AC3E}">
        <p14:creationId xmlns:p14="http://schemas.microsoft.com/office/powerpoint/2010/main" val="1433477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365125"/>
            <a:ext cx="11607282" cy="1325563"/>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Three Modes of Youth and Family Ministry </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279918" y="1825625"/>
            <a:ext cx="11607282" cy="3222236"/>
          </a:xfrm>
        </p:spPr>
        <p:txBody>
          <a:bodyPr/>
          <a:lstStyle/>
          <a:p>
            <a:pPr marL="0" indent="0">
              <a:buNone/>
            </a:pPr>
            <a:r>
              <a:rPr lang="en-US" sz="4400" dirty="0" smtClean="0"/>
              <a:t>	</a:t>
            </a:r>
            <a:r>
              <a:rPr lang="en-US" sz="4400" b="1" dirty="0" smtClean="0"/>
              <a:t>The Counseling/Care Mode</a:t>
            </a:r>
          </a:p>
          <a:p>
            <a:pPr marL="0" indent="0">
              <a:buNone/>
            </a:pPr>
            <a:endParaRPr lang="en-US" sz="2000" b="1" dirty="0" smtClean="0"/>
          </a:p>
          <a:p>
            <a:pPr marL="0" indent="0">
              <a:buNone/>
            </a:pPr>
            <a:r>
              <a:rPr lang="en-US" sz="4400" dirty="0" smtClean="0"/>
              <a:t>	</a:t>
            </a:r>
            <a:r>
              <a:rPr lang="en-US" sz="4400" b="1" dirty="0" smtClean="0"/>
              <a:t>The Nuclear Family Mode</a:t>
            </a:r>
          </a:p>
          <a:p>
            <a:pPr marL="0" indent="0">
              <a:buNone/>
            </a:pPr>
            <a:endParaRPr lang="en-US" sz="2000" dirty="0" smtClean="0"/>
          </a:p>
          <a:p>
            <a:pPr marL="0" indent="0">
              <a:buNone/>
            </a:pPr>
            <a:r>
              <a:rPr lang="en-US" sz="4400" dirty="0" smtClean="0"/>
              <a:t>	</a:t>
            </a:r>
            <a:r>
              <a:rPr lang="en-US" sz="4400" b="1" dirty="0" smtClean="0"/>
              <a:t>The “Church as Family” Mode</a:t>
            </a:r>
            <a:endParaRPr lang="en-US" sz="4400" b="1" dirty="0"/>
          </a:p>
        </p:txBody>
      </p:sp>
      <p:sp>
        <p:nvSpPr>
          <p:cNvPr id="4" name="TextBox 3"/>
          <p:cNvSpPr txBox="1"/>
          <p:nvPr/>
        </p:nvSpPr>
        <p:spPr>
          <a:xfrm>
            <a:off x="401216" y="5430416"/>
            <a:ext cx="5682343" cy="369332"/>
          </a:xfrm>
          <a:prstGeom prst="rect">
            <a:avLst/>
          </a:prstGeom>
          <a:noFill/>
        </p:spPr>
        <p:txBody>
          <a:bodyPr wrap="square" rtlCol="0">
            <a:spAutoFit/>
          </a:bodyPr>
          <a:lstStyle/>
          <a:p>
            <a:r>
              <a:rPr lang="en-US"/>
              <a:t>http://stickyfaith.org/articles/good-things-come-in-threes</a:t>
            </a:r>
            <a:endParaRPr lang="en-US" dirty="0"/>
          </a:p>
        </p:txBody>
      </p:sp>
    </p:spTree>
    <p:extLst>
      <p:ext uri="{BB962C8B-B14F-4D97-AF65-F5344CB8AC3E}">
        <p14:creationId xmlns:p14="http://schemas.microsoft.com/office/powerpoint/2010/main" val="35158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1"/>
            <a:ext cx="11607282" cy="914400"/>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Counseling/Care Mode</a:t>
            </a:r>
          </a:p>
        </p:txBody>
      </p:sp>
      <p:sp>
        <p:nvSpPr>
          <p:cNvPr id="3" name="Content Placeholder 2"/>
          <p:cNvSpPr>
            <a:spLocks noGrp="1"/>
          </p:cNvSpPr>
          <p:nvPr>
            <p:ph idx="1"/>
          </p:nvPr>
        </p:nvSpPr>
        <p:spPr>
          <a:xfrm>
            <a:off x="279918" y="914401"/>
            <a:ext cx="11607282" cy="4917233"/>
          </a:xfrm>
        </p:spPr>
        <p:txBody>
          <a:bodyPr>
            <a:normAutofit/>
          </a:bodyPr>
          <a:lstStyle/>
          <a:p>
            <a:pPr marL="0" indent="0">
              <a:spcBef>
                <a:spcPts val="0"/>
              </a:spcBef>
              <a:buNone/>
            </a:pPr>
            <a:r>
              <a:rPr lang="en-US" sz="3200" b="1" dirty="0" smtClean="0"/>
              <a:t>What is it</a:t>
            </a:r>
            <a:r>
              <a:rPr lang="en-US" sz="3200" b="1" dirty="0"/>
              <a:t>? </a:t>
            </a:r>
            <a:endParaRPr lang="en-US" sz="3200" b="1" dirty="0" smtClean="0"/>
          </a:p>
          <a:p>
            <a:pPr marL="0" indent="0">
              <a:spcBef>
                <a:spcPts val="0"/>
              </a:spcBef>
              <a:buNone/>
            </a:pPr>
            <a:r>
              <a:rPr lang="en-US" sz="3200" dirty="0" smtClean="0"/>
              <a:t>The </a:t>
            </a:r>
            <a:r>
              <a:rPr lang="en-US" sz="3200" dirty="0"/>
              <a:t>Counseling/Care approach to family ministry manifests itself primarily through education and programs. Since families often need someone with special training and education to help them, the crucial ministers within this mode are </a:t>
            </a:r>
            <a:r>
              <a:rPr lang="en-US" sz="3200" dirty="0" smtClean="0"/>
              <a:t>paid staff. There are two </a:t>
            </a:r>
            <a:r>
              <a:rPr lang="en-US" sz="3200" dirty="0"/>
              <a:t>metaphors </a:t>
            </a:r>
            <a:r>
              <a:rPr lang="en-US" sz="3200" dirty="0" smtClean="0"/>
              <a:t>that help </a:t>
            </a:r>
            <a:r>
              <a:rPr lang="en-US" sz="3200" dirty="0"/>
              <a:t>us to understand what is offered by this </a:t>
            </a:r>
            <a:r>
              <a:rPr lang="en-US" sz="3200" dirty="0" smtClean="0"/>
              <a:t>mode, guardrails and the emergency room. </a:t>
            </a:r>
          </a:p>
        </p:txBody>
      </p:sp>
    </p:spTree>
    <p:extLst>
      <p:ext uri="{BB962C8B-B14F-4D97-AF65-F5344CB8AC3E}">
        <p14:creationId xmlns:p14="http://schemas.microsoft.com/office/powerpoint/2010/main" val="38659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0"/>
            <a:ext cx="11607282" cy="895739"/>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Counseling/Care Mode</a:t>
            </a:r>
          </a:p>
        </p:txBody>
      </p:sp>
      <p:sp>
        <p:nvSpPr>
          <p:cNvPr id="3" name="Content Placeholder 2"/>
          <p:cNvSpPr>
            <a:spLocks noGrp="1"/>
          </p:cNvSpPr>
          <p:nvPr>
            <p:ph idx="1"/>
          </p:nvPr>
        </p:nvSpPr>
        <p:spPr>
          <a:xfrm>
            <a:off x="279918" y="895739"/>
            <a:ext cx="11607282" cy="5691673"/>
          </a:xfrm>
        </p:spPr>
        <p:txBody>
          <a:bodyPr>
            <a:noAutofit/>
          </a:bodyPr>
          <a:lstStyle/>
          <a:p>
            <a:pPr marL="0" indent="0">
              <a:spcBef>
                <a:spcPts val="0"/>
              </a:spcBef>
              <a:buNone/>
            </a:pPr>
            <a:r>
              <a:rPr lang="en-US" sz="3200" b="1" dirty="0" smtClean="0"/>
              <a:t>Strengths:</a:t>
            </a:r>
          </a:p>
          <a:p>
            <a:pPr marL="0" indent="0">
              <a:spcBef>
                <a:spcPts val="0"/>
              </a:spcBef>
              <a:buNone/>
            </a:pPr>
            <a:r>
              <a:rPr lang="en-US" sz="3200" dirty="0">
                <a:solidFill>
                  <a:srgbClr val="000000"/>
                </a:solidFill>
              </a:rPr>
              <a:t>We know that real life is full of difficult situations, and that family life today does not look like an idyllic television sitcom. </a:t>
            </a:r>
            <a:r>
              <a:rPr lang="en-US" sz="3200" dirty="0" smtClean="0">
                <a:solidFill>
                  <a:srgbClr val="000000"/>
                </a:solidFill>
              </a:rPr>
              <a:t>We </a:t>
            </a:r>
            <a:r>
              <a:rPr lang="en-US" sz="3200" dirty="0">
                <a:solidFill>
                  <a:srgbClr val="000000"/>
                </a:solidFill>
              </a:rPr>
              <a:t>must meet the real needs of people. This mode teaches our congregation in order to prepare them, as well as to counsel them and to help them heal. </a:t>
            </a:r>
            <a:endParaRPr lang="en-US" sz="3200" dirty="0" smtClean="0">
              <a:solidFill>
                <a:srgbClr val="000000"/>
              </a:solidFill>
            </a:endParaRPr>
          </a:p>
          <a:p>
            <a:pPr marL="0" indent="0">
              <a:spcBef>
                <a:spcPts val="0"/>
              </a:spcBef>
              <a:buNone/>
            </a:pPr>
            <a:endParaRPr lang="en-US" sz="3200" dirty="0" smtClean="0"/>
          </a:p>
          <a:p>
            <a:pPr marL="0" indent="0">
              <a:spcBef>
                <a:spcPts val="0"/>
              </a:spcBef>
              <a:buNone/>
            </a:pPr>
            <a:r>
              <a:rPr lang="en-US" sz="3200" b="1" dirty="0" smtClean="0"/>
              <a:t>Some Potential Problems:</a:t>
            </a:r>
          </a:p>
          <a:p>
            <a:pPr marL="0" indent="0">
              <a:spcBef>
                <a:spcPts val="0"/>
              </a:spcBef>
              <a:buNone/>
            </a:pPr>
            <a:r>
              <a:rPr lang="en-US" sz="3200" dirty="0"/>
              <a:t>This mode is based primarily in programs, and often these programs are not </a:t>
            </a:r>
            <a:r>
              <a:rPr lang="en-US" sz="3200" dirty="0" smtClean="0"/>
              <a:t>well attended</a:t>
            </a:r>
            <a:r>
              <a:rPr lang="en-US" sz="3200" dirty="0"/>
              <a:t>. Without participants, the potential healing and education this mode offers remains as mere potential, not reality. </a:t>
            </a:r>
            <a:endParaRPr lang="en-US" sz="3200" dirty="0" smtClean="0"/>
          </a:p>
        </p:txBody>
      </p:sp>
    </p:spTree>
    <p:extLst>
      <p:ext uri="{BB962C8B-B14F-4D97-AF65-F5344CB8AC3E}">
        <p14:creationId xmlns:p14="http://schemas.microsoft.com/office/powerpoint/2010/main" val="688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1090</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 BLANCA</vt:lpstr>
      <vt:lpstr>AR JULIAN</vt:lpstr>
      <vt:lpstr>Arial</vt:lpstr>
      <vt:lpstr>Arial Black</vt:lpstr>
      <vt:lpstr>Calibri</vt:lpstr>
      <vt:lpstr>Calibri Light</vt:lpstr>
      <vt:lpstr>Office Theme</vt:lpstr>
      <vt:lpstr>Family Youth Ministry</vt:lpstr>
      <vt:lpstr>PowerPoint Presentation</vt:lpstr>
      <vt:lpstr>PowerPoint Presentation</vt:lpstr>
      <vt:lpstr>PowerPoint Presentation</vt:lpstr>
      <vt:lpstr>PowerPoint Presentation</vt:lpstr>
      <vt:lpstr>Ephesians 4:11-16</vt:lpstr>
      <vt:lpstr>Three Modes of Youth and Family Ministry </vt:lpstr>
      <vt:lpstr>The Counseling/Care Mode</vt:lpstr>
      <vt:lpstr>The Counseling/Care Mode</vt:lpstr>
      <vt:lpstr>The Nuclear Family Mode</vt:lpstr>
      <vt:lpstr>The Nuclear Family Mode</vt:lpstr>
      <vt:lpstr>The “Church as Family” Mode</vt:lpstr>
      <vt:lpstr>The “Church as Family” Mode</vt:lpstr>
      <vt:lpstr>Three Modes of Youth and Family Ministry </vt:lpstr>
      <vt:lpstr>What are we going to do at Palm Beach Lakes?</vt:lpstr>
      <vt:lpstr>PowerPoint Presentation</vt:lpstr>
      <vt:lpstr>Family Youth Ministry  Vision Statement </vt:lpstr>
      <vt:lpstr>Healthy and evangelistic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Youth Ministry</dc:title>
  <dc:creator>josh blackmer</dc:creator>
  <cp:lastModifiedBy>josh blackmer</cp:lastModifiedBy>
  <cp:revision>41</cp:revision>
  <dcterms:created xsi:type="dcterms:W3CDTF">2014-10-06T17:52:20Z</dcterms:created>
  <dcterms:modified xsi:type="dcterms:W3CDTF">2014-10-08T16:59:18Z</dcterms:modified>
</cp:coreProperties>
</file>