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pblfpr\users\David\_Graphics\Lesson-Event PPT Graphics\Perseverance - Paul.jpg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5400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3" name="Picture 5" descr="\\pblfpr\users\David\_Graphics\Lesson-Event PPT Graphics\Perseverance - Pau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0"/>
            <a:ext cx="2584704" cy="1938528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63500" dist="50800" dir="129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Paul about </a:t>
            </a:r>
            <a:r>
              <a:rPr lang="en-US" sz="4000" dirty="0" smtClean="0">
                <a:solidFill>
                  <a:schemeClr val="bg1"/>
                </a:solidFill>
              </a:rPr>
              <a:t>PERSEVERANCE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Only True Perseverance Can Say,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u="sng" dirty="0" smtClean="0"/>
              <a:t>I Have Fought the Good Fight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800" dirty="0" smtClean="0"/>
              <a:t>There Is “</a:t>
            </a:r>
            <a:r>
              <a:rPr lang="en-US" sz="2800" u="sng" dirty="0" smtClean="0"/>
              <a:t>The…Good…Fight</a:t>
            </a:r>
            <a:r>
              <a:rPr lang="en-US" sz="2800" dirty="0" smtClean="0"/>
              <a:t>”</a:t>
            </a:r>
            <a:endParaRPr lang="en-US" sz="4400" dirty="0" smtClean="0"/>
          </a:p>
          <a:p>
            <a:pPr lvl="2"/>
            <a:r>
              <a:rPr lang="en-US" sz="2400" dirty="0" smtClean="0"/>
              <a:t>“Fight” (Gk, </a:t>
            </a:r>
            <a:r>
              <a:rPr lang="en-US" sz="2400" i="1" dirty="0" err="1" smtClean="0"/>
              <a:t>agon</a:t>
            </a:r>
            <a:r>
              <a:rPr lang="en-US" sz="2400" i="1" dirty="0" smtClean="0"/>
              <a:t> = </a:t>
            </a:r>
            <a:r>
              <a:rPr lang="en-US" sz="2400" dirty="0" smtClean="0"/>
              <a:t>agony) – struggle</a:t>
            </a:r>
            <a:r>
              <a:rPr lang="en-US" sz="2400" dirty="0" smtClean="0"/>
              <a:t>, </a:t>
            </a:r>
            <a:r>
              <a:rPr lang="en-US" sz="2400" dirty="0" smtClean="0"/>
              <a:t>warfare </a:t>
            </a:r>
            <a:r>
              <a:rPr lang="en-US" sz="2400" dirty="0" smtClean="0"/>
              <a:t>(1 </a:t>
            </a:r>
            <a:r>
              <a:rPr lang="en-US" sz="2400" dirty="0" smtClean="0"/>
              <a:t>Ti. </a:t>
            </a:r>
            <a:r>
              <a:rPr lang="en-US" sz="2400" dirty="0" smtClean="0"/>
              <a:t>1:18)</a:t>
            </a:r>
          </a:p>
          <a:p>
            <a:pPr lvl="2"/>
            <a:r>
              <a:rPr lang="en-US" sz="2400" dirty="0" smtClean="0"/>
              <a:t>“Good” – </a:t>
            </a:r>
            <a:r>
              <a:rPr lang="en-US" sz="2400" dirty="0" smtClean="0"/>
              <a:t>on behalf of the Lord, His cause &amp; eternal issues</a:t>
            </a:r>
          </a:p>
          <a:p>
            <a:pPr lvl="2"/>
            <a:r>
              <a:rPr lang="en-US" sz="2400" dirty="0" smtClean="0"/>
              <a:t>“The” – there </a:t>
            </a:r>
            <a:r>
              <a:rPr lang="en-US" sz="2400" dirty="0" smtClean="0"/>
              <a:t>is only one fight &amp; all must take part</a:t>
            </a:r>
          </a:p>
          <a:p>
            <a:pPr lvl="1"/>
            <a:r>
              <a:rPr lang="en-US" sz="2800" dirty="0" smtClean="0"/>
              <a:t>I Must Be Able to Say, “</a:t>
            </a:r>
            <a:r>
              <a:rPr lang="en-US" sz="2800" u="sng" dirty="0" smtClean="0"/>
              <a:t>I Have Fought</a:t>
            </a:r>
            <a:r>
              <a:rPr lang="en-US" sz="2800" dirty="0" smtClean="0"/>
              <a:t>” </a:t>
            </a:r>
            <a:endParaRPr lang="en-US" sz="2800" dirty="0" smtClean="0"/>
          </a:p>
          <a:p>
            <a:pPr lvl="2"/>
            <a:r>
              <a:rPr lang="en-US" sz="2400" dirty="0" smtClean="0"/>
              <a:t>“Fought” (Gk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agonizomai</a:t>
            </a:r>
            <a:r>
              <a:rPr lang="en-US" sz="2400" dirty="0" smtClean="0"/>
              <a:t> = agonize; perfect </a:t>
            </a:r>
            <a:r>
              <a:rPr lang="en-US" sz="2400" dirty="0" smtClean="0"/>
              <a:t>middle)</a:t>
            </a:r>
            <a:endParaRPr lang="en-US" sz="2400" dirty="0" smtClean="0"/>
          </a:p>
          <a:p>
            <a:pPr lvl="2"/>
            <a:r>
              <a:rPr lang="en-US" sz="2400" dirty="0" smtClean="0"/>
              <a:t>Looking back, over the past and up to that very moment:</a:t>
            </a:r>
          </a:p>
          <a:p>
            <a:pPr lvl="3"/>
            <a:r>
              <a:rPr lang="en-US" sz="2400" dirty="0" smtClean="0"/>
              <a:t>I have fought, agonized, struggled, warred the good…</a:t>
            </a:r>
          </a:p>
          <a:p>
            <a:pPr lvl="3"/>
            <a:r>
              <a:rPr lang="en-US" sz="2400" dirty="0" smtClean="0"/>
              <a:t>Cf. 1 Tim. 1:18; 6:12; 2 Tim. 2:3-4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Paul about </a:t>
            </a:r>
            <a:r>
              <a:rPr lang="en-US" sz="4000" dirty="0" smtClean="0">
                <a:solidFill>
                  <a:schemeClr val="bg1"/>
                </a:solidFill>
              </a:rPr>
              <a:t>PERSEVERANCE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Only True Perseverance Can Say,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u="sng" dirty="0" smtClean="0"/>
              <a:t>I Have </a:t>
            </a:r>
            <a:r>
              <a:rPr lang="en-US" sz="2800" u="sng" dirty="0" smtClean="0"/>
              <a:t>Finished the Course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800" dirty="0" smtClean="0"/>
              <a:t>There Is “</a:t>
            </a:r>
            <a:r>
              <a:rPr lang="en-US" sz="2800" u="sng" dirty="0" smtClean="0"/>
              <a:t>The…Course</a:t>
            </a:r>
            <a:r>
              <a:rPr lang="en-US" sz="2800" dirty="0" smtClean="0"/>
              <a:t>”</a:t>
            </a:r>
            <a:endParaRPr lang="en-US" sz="4400" dirty="0" smtClean="0"/>
          </a:p>
          <a:p>
            <a:pPr lvl="2"/>
            <a:r>
              <a:rPr lang="en-US" sz="2400" dirty="0" smtClean="0"/>
              <a:t>Christian life is like </a:t>
            </a:r>
            <a:r>
              <a:rPr lang="en-US" sz="2400" dirty="0" smtClean="0"/>
              <a:t>a </a:t>
            </a:r>
            <a:r>
              <a:rPr lang="en-US" sz="2400" dirty="0" smtClean="0"/>
              <a:t>race (1 </a:t>
            </a:r>
            <a:r>
              <a:rPr lang="en-US" sz="2400" dirty="0" smtClean="0"/>
              <a:t>Cor. </a:t>
            </a:r>
            <a:r>
              <a:rPr lang="en-US" sz="2400" dirty="0" smtClean="0"/>
              <a:t>9:24-26; </a:t>
            </a:r>
            <a:r>
              <a:rPr lang="en-US" sz="2400" dirty="0" smtClean="0"/>
              <a:t>Heb</a:t>
            </a:r>
            <a:r>
              <a:rPr lang="en-US" sz="2400" dirty="0" smtClean="0"/>
              <a:t>. 12:1-2)</a:t>
            </a:r>
          </a:p>
          <a:p>
            <a:pPr lvl="2"/>
            <a:r>
              <a:rPr lang="en-US" sz="2400" dirty="0" smtClean="0"/>
              <a:t>“The” – there </a:t>
            </a:r>
            <a:r>
              <a:rPr lang="en-US" sz="2400" dirty="0" smtClean="0"/>
              <a:t>is only one course &amp; all must stay on it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 smtClean="0"/>
              <a:t>Must Be Able to Say, “</a:t>
            </a:r>
            <a:r>
              <a:rPr lang="en-US" sz="2800" u="sng" dirty="0" smtClean="0"/>
              <a:t>I Have </a:t>
            </a:r>
            <a:r>
              <a:rPr lang="en-US" sz="2800" u="sng" dirty="0" smtClean="0"/>
              <a:t>Finished</a:t>
            </a:r>
            <a:r>
              <a:rPr lang="en-US" sz="2800" dirty="0" smtClean="0"/>
              <a:t>” </a:t>
            </a:r>
          </a:p>
          <a:p>
            <a:pPr lvl="2"/>
            <a:r>
              <a:rPr lang="en-US" sz="2400" dirty="0" smtClean="0"/>
              <a:t>“Finished” (Gk, perfect tense) – complete, arrive at goal</a:t>
            </a:r>
          </a:p>
          <a:p>
            <a:pPr lvl="2"/>
            <a:r>
              <a:rPr lang="en-US" sz="2400" dirty="0" smtClean="0"/>
              <a:t>Looking back, over the past and up to that very moment</a:t>
            </a:r>
            <a:r>
              <a:rPr lang="en-US" sz="2400" dirty="0" smtClean="0"/>
              <a:t>:</a:t>
            </a:r>
          </a:p>
          <a:p>
            <a:pPr lvl="3"/>
            <a:r>
              <a:rPr lang="en-US" sz="2400" dirty="0" smtClean="0"/>
              <a:t>I finished, completed, fulfilled &amp; did not give up</a:t>
            </a:r>
          </a:p>
          <a:p>
            <a:pPr lvl="3"/>
            <a:r>
              <a:rPr lang="en-US" sz="2400" dirty="0" smtClean="0"/>
              <a:t>Cf. Acts 20:24; 2 Tim. 4:5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1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241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9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299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5" end="4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355" end="4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6" end="4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406" end="4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Paul about </a:t>
            </a:r>
            <a:r>
              <a:rPr lang="en-US" sz="4000" dirty="0" smtClean="0">
                <a:solidFill>
                  <a:schemeClr val="bg1"/>
                </a:solidFill>
              </a:rPr>
              <a:t>PERSEVERANCE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Only True Perseverance Can Say,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u="sng" dirty="0" smtClean="0"/>
              <a:t>I Have </a:t>
            </a:r>
            <a:r>
              <a:rPr lang="en-US" sz="2800" u="sng" dirty="0" smtClean="0"/>
              <a:t>Kept the Faith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800" dirty="0" smtClean="0"/>
              <a:t>There Is “</a:t>
            </a:r>
            <a:r>
              <a:rPr lang="en-US" sz="2800" u="sng" dirty="0" smtClean="0"/>
              <a:t>The…Faith</a:t>
            </a:r>
            <a:r>
              <a:rPr lang="en-US" sz="2800" dirty="0" smtClean="0"/>
              <a:t>”</a:t>
            </a:r>
            <a:endParaRPr lang="en-US" sz="4400" dirty="0" smtClean="0"/>
          </a:p>
          <a:p>
            <a:pPr lvl="2"/>
            <a:r>
              <a:rPr lang="en-US" sz="2400" dirty="0" smtClean="0"/>
              <a:t>“The Faith” </a:t>
            </a:r>
            <a:r>
              <a:rPr lang="en-US" sz="2400" dirty="0" smtClean="0"/>
              <a:t>= objective </a:t>
            </a:r>
            <a:r>
              <a:rPr lang="en-US" sz="2400" dirty="0" smtClean="0"/>
              <a:t>body of </a:t>
            </a:r>
            <a:r>
              <a:rPr lang="en-US" sz="2400" dirty="0" smtClean="0"/>
              <a:t>Christian doctrine (Acts </a:t>
            </a:r>
            <a:r>
              <a:rPr lang="en-US" sz="2400" dirty="0" smtClean="0"/>
              <a:t>6:7; 1 Pet. 1:25; Jude 3)</a:t>
            </a:r>
            <a:endParaRPr lang="en-US" sz="4000" dirty="0" smtClean="0"/>
          </a:p>
          <a:p>
            <a:pPr lvl="2"/>
            <a:r>
              <a:rPr lang="en-US" sz="2400" dirty="0" smtClean="0"/>
              <a:t>“The” – there </a:t>
            </a:r>
            <a:r>
              <a:rPr lang="en-US" sz="2400" dirty="0" smtClean="0"/>
              <a:t>is only one &amp; all must hold to it</a:t>
            </a:r>
            <a:endParaRPr lang="en-US" sz="4000" dirty="0" smtClean="0"/>
          </a:p>
          <a:p>
            <a:pPr lvl="1"/>
            <a:r>
              <a:rPr lang="en-US" sz="2800" dirty="0" smtClean="0"/>
              <a:t>I </a:t>
            </a:r>
            <a:r>
              <a:rPr lang="en-US" sz="2800" dirty="0" smtClean="0"/>
              <a:t>Must Be Able to Say, “</a:t>
            </a:r>
            <a:r>
              <a:rPr lang="en-US" sz="2800" u="sng" dirty="0" smtClean="0"/>
              <a:t>I </a:t>
            </a:r>
            <a:r>
              <a:rPr lang="en-US" sz="2800" u="sng" dirty="0" smtClean="0"/>
              <a:t>Have Kept</a:t>
            </a:r>
            <a:r>
              <a:rPr lang="en-US" sz="2800" dirty="0" smtClean="0"/>
              <a:t>” </a:t>
            </a:r>
          </a:p>
          <a:p>
            <a:pPr lvl="2"/>
            <a:r>
              <a:rPr lang="en-US" sz="2400" dirty="0" smtClean="0"/>
              <a:t>“Kept” (Gk, perfect tense) – preserved, held true</a:t>
            </a:r>
          </a:p>
          <a:p>
            <a:pPr lvl="2"/>
            <a:r>
              <a:rPr lang="en-US" sz="2400" dirty="0" smtClean="0"/>
              <a:t>Looking back, over the past and up to that very moment</a:t>
            </a:r>
            <a:r>
              <a:rPr lang="en-US" sz="2400" dirty="0" smtClean="0"/>
              <a:t>:</a:t>
            </a:r>
          </a:p>
          <a:p>
            <a:pPr lvl="3"/>
            <a:r>
              <a:rPr lang="en-US" sz="2400" dirty="0" smtClean="0"/>
              <a:t>I kept, preserved and did not stray from</a:t>
            </a:r>
          </a:p>
          <a:p>
            <a:pPr lvl="3"/>
            <a:r>
              <a:rPr lang="en-US" sz="2400" dirty="0" smtClean="0"/>
              <a:t>Cf. 1 Tim. 6:20; 1:18-20; 2 Tim. </a:t>
            </a:r>
            <a:r>
              <a:rPr lang="en-US" sz="2400" dirty="0" smtClean="0"/>
              <a:t>2:18-19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Paul about </a:t>
            </a:r>
            <a:r>
              <a:rPr lang="en-US" sz="4000" dirty="0" smtClean="0">
                <a:solidFill>
                  <a:schemeClr val="bg1"/>
                </a:solidFill>
              </a:rPr>
              <a:t>PERSEVERANCE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Only True Perseverance Can Say,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u="sng" dirty="0" smtClean="0"/>
              <a:t>There Is Laid Up for Me a Crown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800" dirty="0" smtClean="0"/>
              <a:t>There Is </a:t>
            </a:r>
            <a:r>
              <a:rPr lang="en-US" sz="2800" dirty="0" smtClean="0"/>
              <a:t>“</a:t>
            </a:r>
            <a:r>
              <a:rPr lang="en-US" sz="2800" u="sng" dirty="0" smtClean="0"/>
              <a:t>A Crown of Righteousness</a:t>
            </a:r>
            <a:r>
              <a:rPr lang="en-US" sz="2800" dirty="0" smtClean="0"/>
              <a:t>”</a:t>
            </a:r>
            <a:endParaRPr lang="en-US" sz="44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dirty="0" smtClean="0"/>
              <a:t>crown of the victor, reserved as a reward</a:t>
            </a:r>
            <a:endParaRPr lang="en-US" sz="4000" dirty="0" smtClean="0"/>
          </a:p>
          <a:p>
            <a:pPr lvl="1"/>
            <a:r>
              <a:rPr lang="en-US" sz="2800" dirty="0" smtClean="0"/>
              <a:t>I </a:t>
            </a:r>
            <a:r>
              <a:rPr lang="en-US" sz="2800" dirty="0" smtClean="0"/>
              <a:t>Must Be Able to Say, </a:t>
            </a:r>
            <a:r>
              <a:rPr lang="en-US" sz="2800" dirty="0" smtClean="0"/>
              <a:t>“</a:t>
            </a:r>
            <a:r>
              <a:rPr lang="en-US" sz="2800" u="sng" dirty="0" smtClean="0"/>
              <a:t>There Is Laid Up for Me</a:t>
            </a:r>
            <a:r>
              <a:rPr lang="en-US" sz="2800" dirty="0" smtClean="0"/>
              <a:t>” </a:t>
            </a:r>
          </a:p>
          <a:p>
            <a:pPr lvl="2"/>
            <a:r>
              <a:rPr lang="en-US" sz="2400" dirty="0" smtClean="0"/>
              <a:t>Present </a:t>
            </a:r>
            <a:r>
              <a:rPr lang="en-US" sz="2400" dirty="0" smtClean="0"/>
              <a:t>tense emphasizes </a:t>
            </a:r>
            <a:r>
              <a:rPr lang="en-US" sz="2400" dirty="0" smtClean="0"/>
              <a:t>confidence and assurance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40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What living lessons can  21st-century Christians learn from Paul about PERSEVERANCE?</vt:lpstr>
      <vt:lpstr>What living lessons can  21st-century Christians learn from Paul about PERSEVERANCE?</vt:lpstr>
      <vt:lpstr>What living lessons can  21st-century Christians learn from Paul about PERSEVERANCE?</vt:lpstr>
      <vt:lpstr>What living lessons can  21st-century Christians learn from Paul about PERSEVERANCE?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</cp:revision>
  <dcterms:created xsi:type="dcterms:W3CDTF">2012-06-15T01:14:57Z</dcterms:created>
  <dcterms:modified xsi:type="dcterms:W3CDTF">2013-06-19T20:02:38Z</dcterms:modified>
</cp:coreProperties>
</file>