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309" r:id="rId4"/>
    <p:sldId id="310" r:id="rId5"/>
    <p:sldId id="311" r:id="rId6"/>
    <p:sldId id="312" r:id="rId7"/>
    <p:sldId id="314" r:id="rId8"/>
    <p:sldId id="31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a:srgbClr val="8A0000"/>
    <a:srgbClr val="A0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79" autoAdjust="0"/>
  </p:normalViewPr>
  <p:slideViewPr>
    <p:cSldViewPr>
      <p:cViewPr>
        <p:scale>
          <a:sx n="50" d="100"/>
          <a:sy n="50" d="100"/>
        </p:scale>
        <p:origin x="-1614" y="-10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pic>
        <p:nvPicPr>
          <p:cNvPr id="1026" name="Picture 2" descr="\\pblfpr\users\David\_Graphics\Lesson-Event PPT Graphics\MDR.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11/25/2013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11/25/2013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11/25/2013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11/25/2013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11/25/2013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11/25/2013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pblfpr\users\David\_Graphics\Lesson-Event PPT Graphics\MDR - text.jpg"/>
          <p:cNvPicPr>
            <a:picLocks noChangeAspect="1" noChangeArrowheads="1"/>
          </p:cNvPicPr>
          <p:nvPr userDrawn="1"/>
        </p:nvPicPr>
        <p:blipFill>
          <a:blip r:embed="rId13" cstate="print"/>
          <a:srcRect/>
          <a:stretch>
            <a:fillRect/>
          </a:stretch>
        </p:blipFill>
        <p:spPr bwMode="auto">
          <a:xfrm>
            <a:off x="0" y="0"/>
            <a:ext cx="9143999" cy="6858000"/>
          </a:xfrm>
          <a:prstGeom prst="rect">
            <a:avLst/>
          </a:prstGeom>
          <a:noFill/>
        </p:spPr>
      </p:pic>
      <p:sp>
        <p:nvSpPr>
          <p:cNvPr id="3" name="Text Placeholder 2"/>
          <p:cNvSpPr>
            <a:spLocks noGrp="1"/>
          </p:cNvSpPr>
          <p:nvPr>
            <p:ph type="body" idx="1"/>
          </p:nvPr>
        </p:nvSpPr>
        <p:spPr>
          <a:xfrm>
            <a:off x="228600" y="1371600"/>
            <a:ext cx="8915400" cy="5334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1313" indent="-341313" algn="l" defTabSz="914400" rtl="0" eaLnBrk="1" latinLnBrk="0" hangingPunct="1">
        <a:spcBef>
          <a:spcPts val="450"/>
        </a:spcBef>
        <a:buFont typeface="+mj-lt"/>
        <a:buAutoNum type="romanUcPeriod"/>
        <a:defRPr sz="2800" b="1" kern="1200">
          <a:solidFill>
            <a:schemeClr val="tx1"/>
          </a:solidFill>
          <a:latin typeface="+mn-lt"/>
          <a:ea typeface="+mn-ea"/>
          <a:cs typeface="+mn-cs"/>
        </a:defRPr>
      </a:lvl1pPr>
      <a:lvl2pPr marL="736600" indent="-395288" algn="l" defTabSz="914400" rtl="0" eaLnBrk="1" latinLnBrk="0" hangingPunct="1">
        <a:spcBef>
          <a:spcPts val="450"/>
        </a:spcBef>
        <a:buFont typeface="+mj-lt"/>
        <a:buAutoNum type="alphaUcPeriod"/>
        <a:defRPr sz="2800" b="1" kern="1200">
          <a:solidFill>
            <a:srgbClr val="8A0000"/>
          </a:solidFill>
          <a:latin typeface="+mn-lt"/>
          <a:ea typeface="+mn-ea"/>
          <a:cs typeface="+mn-cs"/>
        </a:defRPr>
      </a:lvl2pPr>
      <a:lvl3pPr marL="1089025" indent="-349250" algn="l" defTabSz="914400" rtl="0" eaLnBrk="1" latinLnBrk="0" hangingPunct="1">
        <a:spcBef>
          <a:spcPts val="450"/>
        </a:spcBef>
        <a:buFont typeface="+mj-lt"/>
        <a:buAutoNum type="arabicPeriod"/>
        <a:defRPr sz="2400" b="1" kern="1200">
          <a:solidFill>
            <a:schemeClr val="tx1"/>
          </a:solidFill>
          <a:latin typeface="+mn-lt"/>
          <a:ea typeface="+mn-ea"/>
          <a:cs typeface="+mn-cs"/>
        </a:defRPr>
      </a:lvl3pPr>
      <a:lvl4pPr marL="1376363" indent="-287338" algn="l" defTabSz="914400" rtl="0" eaLnBrk="1" latinLnBrk="0" hangingPunct="1">
        <a:spcBef>
          <a:spcPts val="450"/>
        </a:spcBef>
        <a:buFont typeface="+mj-lt"/>
        <a:buAutoNum type="alphaLcParen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689937"/>
            <a:ext cx="9067800" cy="1015663"/>
          </a:xfrm>
          <a:prstGeom prst="rect">
            <a:avLst/>
          </a:prstGeom>
          <a:noFill/>
        </p:spPr>
        <p:txBody>
          <a:bodyPr wrap="square" rtlCol="0">
            <a:spAutoFit/>
          </a:bodyPr>
          <a:lstStyle/>
          <a:p>
            <a:r>
              <a:rPr lang="en-US" sz="2800" u="sng" smtClean="0"/>
              <a:t>Lesson </a:t>
            </a:r>
            <a:r>
              <a:rPr lang="en-US" sz="2800" u="sng"/>
              <a:t>9</a:t>
            </a:r>
            <a:r>
              <a:rPr lang="en-US" sz="2800" smtClean="0"/>
              <a:t>:</a:t>
            </a:r>
            <a:endParaRPr lang="en-US" sz="2800" dirty="0" smtClean="0"/>
          </a:p>
          <a:p>
            <a:r>
              <a:rPr lang="en-US" sz="3200" b="1" dirty="0" smtClean="0"/>
              <a:t>Adulterous Marriages Are Sinful &amp; Must Be Severed!</a:t>
            </a:r>
            <a:endParaRPr lang="en-US" sz="3200" b="1"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a:bodyPr>
          <a:lstStyle/>
          <a:p>
            <a:pPr marL="457200" lvl="0" indent="-457200">
              <a:buFont typeface="+mj-lt"/>
              <a:buAutoNum type="romanUcPeriod" startAt="4"/>
            </a:pPr>
            <a:r>
              <a:rPr lang="en-US" sz="3000" dirty="0" smtClean="0"/>
              <a:t>God Does </a:t>
            </a:r>
            <a:r>
              <a:rPr lang="en-US" sz="3000" u="sng" dirty="0" smtClean="0"/>
              <a:t>Not Sanctify</a:t>
            </a:r>
            <a:r>
              <a:rPr lang="en-US" sz="3000" dirty="0" smtClean="0"/>
              <a:t> an Adulterous Relationship Upon One’s </a:t>
            </a:r>
            <a:r>
              <a:rPr lang="en-US" sz="3000" u="sng" dirty="0" smtClean="0"/>
              <a:t>Baptism</a:t>
            </a:r>
            <a:r>
              <a:rPr lang="en-US" sz="3000" dirty="0" smtClean="0"/>
              <a:t>!</a:t>
            </a:r>
          </a:p>
          <a:p>
            <a:pPr lvl="1"/>
            <a:r>
              <a:rPr lang="en-US" dirty="0" smtClean="0"/>
              <a:t>The Bible clearly and repeatedly teaches that baptism washes away </a:t>
            </a:r>
            <a:r>
              <a:rPr lang="en-US" u="sng" dirty="0" smtClean="0"/>
              <a:t>sins</a:t>
            </a:r>
            <a:r>
              <a:rPr lang="en-US" dirty="0" smtClean="0"/>
              <a:t> (Acts 22:16; 2:38).</a:t>
            </a:r>
          </a:p>
          <a:p>
            <a:pPr lvl="1"/>
            <a:r>
              <a:rPr lang="en-US" dirty="0" smtClean="0"/>
              <a:t>The Bible clearly teaches that baptism will wash away the sin of </a:t>
            </a:r>
            <a:r>
              <a:rPr lang="en-US" u="sng" dirty="0" smtClean="0"/>
              <a:t>adultery</a:t>
            </a:r>
            <a:r>
              <a:rPr lang="en-US" dirty="0" smtClean="0"/>
              <a:t> (1 Cor. 6:9-11).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lnSpcReduction="10000"/>
          </a:bodyPr>
          <a:lstStyle/>
          <a:p>
            <a:pPr marL="457200" lvl="0" indent="-457200">
              <a:lnSpc>
                <a:spcPct val="110000"/>
              </a:lnSpc>
              <a:buFont typeface="+mj-lt"/>
              <a:buAutoNum type="romanUcPeriod" startAt="4"/>
            </a:pPr>
            <a:r>
              <a:rPr lang="en-US" sz="3200" dirty="0" smtClean="0"/>
              <a:t>God Does Not Sanctify an Adulterous Relationship Upon One’s Baptism!</a:t>
            </a:r>
          </a:p>
          <a:p>
            <a:pPr marL="742950" lvl="1" indent="-403225">
              <a:buFont typeface="+mj-lt"/>
              <a:buAutoNum type="alphaUcPeriod" startAt="3"/>
            </a:pPr>
            <a:r>
              <a:rPr lang="en-US" dirty="0" smtClean="0"/>
              <a:t>However, there is NO PLACE in Scripture that teaches the adulterous </a:t>
            </a:r>
            <a:r>
              <a:rPr lang="en-US" u="sng" dirty="0" smtClean="0"/>
              <a:t>relationship</a:t>
            </a:r>
            <a:r>
              <a:rPr lang="en-US" dirty="0" smtClean="0"/>
              <a:t> itself has been made pure, holy and acceptable in the eyes of God (and could be maintained)!</a:t>
            </a:r>
          </a:p>
          <a:p>
            <a:pPr marL="1085850" lvl="2" indent="-346075">
              <a:buFont typeface="+mj-lt"/>
              <a:buAutoNum type="arabicPeriod" startAt="3"/>
            </a:pPr>
            <a:r>
              <a:rPr lang="en-US" dirty="0" smtClean="0"/>
              <a:t>However, baptism will </a:t>
            </a:r>
            <a:r>
              <a:rPr lang="en-US" u="sng" dirty="0" smtClean="0"/>
              <a:t>not</a:t>
            </a:r>
            <a:r>
              <a:rPr lang="en-US" dirty="0" smtClean="0"/>
              <a:t>, does </a:t>
            </a:r>
            <a:r>
              <a:rPr lang="en-US" u="sng" dirty="0" smtClean="0"/>
              <a:t>not</a:t>
            </a:r>
            <a:r>
              <a:rPr lang="en-US" dirty="0" smtClean="0"/>
              <a:t> and can </a:t>
            </a:r>
            <a:r>
              <a:rPr lang="en-US" u="sng" dirty="0" smtClean="0"/>
              <a:t>not</a:t>
            </a:r>
            <a:r>
              <a:rPr lang="en-US" dirty="0" smtClean="0"/>
              <a:t> change:</a:t>
            </a:r>
          </a:p>
          <a:p>
            <a:pPr lvl="3"/>
            <a:r>
              <a:rPr lang="en-US" dirty="0" smtClean="0"/>
              <a:t>A sinful or unlawful practice into a righteous or lawful one, or</a:t>
            </a:r>
          </a:p>
          <a:p>
            <a:pPr lvl="3"/>
            <a:r>
              <a:rPr lang="en-US" dirty="0" smtClean="0"/>
              <a:t>A sinful relationship into a righteous one.</a:t>
            </a:r>
          </a:p>
          <a:p>
            <a:pPr lvl="2">
              <a:buAutoNum type="arabicPeriod" startAt="3"/>
            </a:pPr>
            <a:r>
              <a:rPr lang="en-US" dirty="0" smtClean="0"/>
              <a:t>If a once-adulterer, washed in baptism, is permitted to continue the same marriage, would others in 1 Corinthians 6:9-10 be permitted to continue their sinful lifestyle after baptism?</a:t>
            </a:r>
          </a:p>
          <a:p>
            <a:pPr lvl="2">
              <a:buNone/>
            </a:pPr>
            <a:r>
              <a:rPr lang="en-US" dirty="0" smtClean="0"/>
              <a:t>	- Obviously, those in 1 Corinthians 6:9-11 stopped their sinful practices!</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charRg st="592" end="665"/>
                                            </p:txEl>
                                          </p:spTgt>
                                        </p:tgtEl>
                                        <p:attrNameLst>
                                          <p:attrName>style.visibility</p:attrName>
                                        </p:attrNameLst>
                                      </p:cBhvr>
                                      <p:to>
                                        <p:strVal val="visible"/>
                                      </p:to>
                                    </p:set>
                                    <p:animEffect transition="in" filter="wipe(left)">
                                      <p:cBhvr>
                                        <p:cTn id="27" dur="500"/>
                                        <p:tgtEl>
                                          <p:spTgt spid="3">
                                            <p:txEl>
                                              <p:charRg st="592" end="6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lnSpcReduction="10000"/>
          </a:bodyPr>
          <a:lstStyle/>
          <a:p>
            <a:pPr marL="457200" lvl="0" indent="-457200">
              <a:lnSpc>
                <a:spcPct val="110000"/>
              </a:lnSpc>
              <a:buFont typeface="+mj-lt"/>
              <a:buAutoNum type="romanUcPeriod" startAt="4"/>
            </a:pPr>
            <a:r>
              <a:rPr lang="en-US" sz="3000" dirty="0" smtClean="0"/>
              <a:t>God Does Not Sanctify an Adulterous Relationship Upon One’s Baptism!</a:t>
            </a:r>
          </a:p>
          <a:p>
            <a:pPr marL="742950" lvl="1" indent="-403225">
              <a:buFont typeface="+mj-lt"/>
              <a:buAutoNum type="alphaUcPeriod" startAt="4"/>
            </a:pPr>
            <a:r>
              <a:rPr lang="en-US" dirty="0" smtClean="0"/>
              <a:t>The </a:t>
            </a:r>
            <a:r>
              <a:rPr lang="en-US" u="sng" dirty="0" smtClean="0"/>
              <a:t>definition</a:t>
            </a:r>
            <a:r>
              <a:rPr lang="en-US" dirty="0" smtClean="0"/>
              <a:t> of “adultery” must be understood and applied, as it is used in Scripture.</a:t>
            </a:r>
          </a:p>
          <a:p>
            <a:pPr lvl="2"/>
            <a:r>
              <a:rPr lang="en-US" u="sng" dirty="0" smtClean="0"/>
              <a:t>Jesus</a:t>
            </a:r>
            <a:r>
              <a:rPr lang="en-US" dirty="0" smtClean="0"/>
              <a:t> clearly taught about adultery in Matthew 19:9.</a:t>
            </a:r>
          </a:p>
          <a:p>
            <a:pPr lvl="2"/>
            <a:r>
              <a:rPr lang="en-US" dirty="0" smtClean="0"/>
              <a:t>“Commits adultery” is in the Greek </a:t>
            </a:r>
            <a:r>
              <a:rPr lang="en-US" u="sng" dirty="0" smtClean="0"/>
              <a:t>present</a:t>
            </a:r>
            <a:r>
              <a:rPr lang="en-US" dirty="0" smtClean="0"/>
              <a:t> tense, which denotes </a:t>
            </a:r>
            <a:r>
              <a:rPr lang="en-US" u="sng" dirty="0" smtClean="0"/>
              <a:t>continuous</a:t>
            </a:r>
            <a:r>
              <a:rPr lang="en-US" dirty="0" smtClean="0"/>
              <a:t> action.</a:t>
            </a:r>
          </a:p>
          <a:p>
            <a:pPr lvl="2"/>
            <a:r>
              <a:rPr lang="en-US" dirty="0" smtClean="0"/>
              <a:t>Emphasizing marriage’s permanent nature emphasized the </a:t>
            </a:r>
            <a:r>
              <a:rPr lang="en-US" u="sng" dirty="0" smtClean="0"/>
              <a:t>ongoing</a:t>
            </a:r>
            <a:r>
              <a:rPr lang="en-US" dirty="0" smtClean="0"/>
              <a:t> nature of adultery.</a:t>
            </a:r>
          </a:p>
          <a:p>
            <a:pPr lvl="2"/>
            <a:r>
              <a:rPr lang="en-US" dirty="0" smtClean="0"/>
              <a:t>Those who commit adultery are doing so because God has/had not joined them.</a:t>
            </a:r>
          </a:p>
          <a:p>
            <a:pPr lvl="1">
              <a:buAutoNum type="alphaUcPeriod" startAt="4"/>
            </a:pPr>
            <a:r>
              <a:rPr lang="en-US" dirty="0" smtClean="0"/>
              <a:t>Baptism does change relationships, but </a:t>
            </a:r>
            <a:r>
              <a:rPr lang="en-US" u="sng" dirty="0" smtClean="0"/>
              <a:t>not the marriage</a:t>
            </a:r>
            <a:r>
              <a:rPr lang="en-US" dirty="0" smtClean="0"/>
              <a:t> relationship!</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a:bodyPr>
          <a:lstStyle/>
          <a:p>
            <a:pPr marL="457200" lvl="0" indent="-457200">
              <a:buFont typeface="+mj-lt"/>
              <a:buAutoNum type="romanUcPeriod" startAt="4"/>
            </a:pPr>
            <a:r>
              <a:rPr lang="en-US" sz="3200" dirty="0" smtClean="0"/>
              <a:t>God Does Not Sanctify an Adulterous Relationship Upon One’s Baptism!</a:t>
            </a:r>
            <a:endParaRPr lang="en-US" sz="3300" dirty="0" smtClean="0"/>
          </a:p>
          <a:p>
            <a:pPr marL="742950" lvl="1" indent="-403225">
              <a:buFont typeface="+mj-lt"/>
              <a:buAutoNum type="alphaUcPeriod" startAt="6"/>
            </a:pPr>
            <a:r>
              <a:rPr lang="en-US" dirty="0" smtClean="0"/>
              <a:t>Sex that is unlawful </a:t>
            </a:r>
            <a:r>
              <a:rPr lang="en-US" u="sng" dirty="0" smtClean="0"/>
              <a:t>before</a:t>
            </a:r>
            <a:r>
              <a:rPr lang="en-US" dirty="0" smtClean="0"/>
              <a:t> baptism is still unlawful sex </a:t>
            </a:r>
            <a:r>
              <a:rPr lang="en-US" u="sng" dirty="0" smtClean="0"/>
              <a:t>after</a:t>
            </a:r>
            <a:r>
              <a:rPr lang="en-US" dirty="0" smtClean="0"/>
              <a:t> baptism.</a:t>
            </a:r>
          </a:p>
          <a:p>
            <a:pPr lvl="2"/>
            <a:r>
              <a:rPr lang="en-US" u="sng" dirty="0" smtClean="0"/>
              <a:t>Premarital</a:t>
            </a:r>
            <a:r>
              <a:rPr lang="en-US" dirty="0" smtClean="0"/>
              <a:t> sex before baptism is sinful, and it remains sinful…</a:t>
            </a:r>
          </a:p>
          <a:p>
            <a:pPr lvl="2"/>
            <a:r>
              <a:rPr lang="en-US" u="sng" dirty="0" smtClean="0"/>
              <a:t>Homosexual</a:t>
            </a:r>
            <a:r>
              <a:rPr lang="en-US" dirty="0" smtClean="0"/>
              <a:t> sex before baptism is sinful, and it remains sinful…</a:t>
            </a:r>
          </a:p>
          <a:p>
            <a:pPr lvl="2"/>
            <a:r>
              <a:rPr lang="en-US" u="sng" dirty="0" smtClean="0"/>
              <a:t>Polygamous</a:t>
            </a:r>
            <a:r>
              <a:rPr lang="en-US" dirty="0" smtClean="0"/>
              <a:t> sex before baptism is sinful, and it remains sinful…</a:t>
            </a:r>
          </a:p>
          <a:p>
            <a:pPr lvl="2"/>
            <a:r>
              <a:rPr lang="en-US" u="sng" dirty="0" smtClean="0"/>
              <a:t>Pedophilia</a:t>
            </a:r>
            <a:r>
              <a:rPr lang="en-US" dirty="0" smtClean="0"/>
              <a:t> sex before baptism is sinful, and it remains sinful…</a:t>
            </a:r>
          </a:p>
          <a:p>
            <a:pPr lvl="2"/>
            <a:r>
              <a:rPr lang="en-US" u="sng" dirty="0" smtClean="0"/>
              <a:t>Incestuous</a:t>
            </a:r>
            <a:r>
              <a:rPr lang="en-US" dirty="0" smtClean="0"/>
              <a:t> sex before baptism is sinful, and it remains sinful…</a:t>
            </a:r>
          </a:p>
          <a:p>
            <a:pPr lvl="2"/>
            <a:r>
              <a:rPr lang="en-US" dirty="0" smtClean="0"/>
              <a:t>Bestiality sex before baptism is sinful, and it remains sinful…</a:t>
            </a:r>
          </a:p>
          <a:p>
            <a:pPr lvl="2"/>
            <a:r>
              <a:rPr lang="en-US" dirty="0" smtClean="0"/>
              <a:t>Prostitution sex before baptism is sinful, and it remains sinful…</a:t>
            </a:r>
          </a:p>
          <a:p>
            <a:pPr lvl="2"/>
            <a:r>
              <a:rPr lang="en-US" dirty="0" smtClean="0"/>
              <a:t>Likewise, </a:t>
            </a:r>
            <a:r>
              <a:rPr lang="en-US" u="sng" dirty="0" smtClean="0"/>
              <a:t>adultery</a:t>
            </a:r>
            <a:r>
              <a:rPr lang="en-US" dirty="0" smtClean="0"/>
              <a:t> sex before baptism is sinful, and remains sinful</a:t>
            </a:r>
          </a:p>
          <a:p>
            <a:pPr lvl="2"/>
            <a:r>
              <a:rPr lang="en-US" dirty="0" smtClean="0"/>
              <a:t>Baptism does not sanctify any unauthorized sexual lifestyles!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left)">
                                      <p:cBhvr>
                                        <p:cTn id="39" dur="500"/>
                                        <p:tgtEl>
                                          <p:spTgt spid="3">
                                            <p:txEl>
                                              <p:pRg st="9" end="9"/>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left)">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a:bodyPr>
          <a:lstStyle/>
          <a:p>
            <a:pPr marL="457200" lvl="0" indent="-457200">
              <a:buFont typeface="+mj-lt"/>
              <a:buAutoNum type="romanUcPeriod" startAt="4"/>
            </a:pPr>
            <a:r>
              <a:rPr lang="en-US" sz="3000" dirty="0" smtClean="0"/>
              <a:t>God Does Not Sanctify an Adulterous Relationship Upon One’s Baptism!</a:t>
            </a:r>
          </a:p>
          <a:p>
            <a:pPr marL="742950" lvl="1" indent="-403225">
              <a:buFont typeface="+mj-lt"/>
              <a:buAutoNum type="alphaUcPeriod" startAt="7"/>
            </a:pPr>
            <a:r>
              <a:rPr lang="en-US" dirty="0" smtClean="0"/>
              <a:t>Can baptism make an adulterous marriage only “</a:t>
            </a:r>
            <a:r>
              <a:rPr lang="en-US" u="sng" dirty="0" smtClean="0"/>
              <a:t>half</a:t>
            </a:r>
            <a:r>
              <a:rPr lang="en-US" dirty="0" smtClean="0"/>
              <a:t> adulterous”?</a:t>
            </a:r>
          </a:p>
          <a:p>
            <a:pPr lvl="1">
              <a:buAutoNum type="alphaUcPeriod" startAt="7"/>
            </a:pPr>
            <a:r>
              <a:rPr lang="en-US" dirty="0" smtClean="0"/>
              <a:t>Too bad John the </a:t>
            </a:r>
            <a:r>
              <a:rPr lang="en-US" dirty="0" err="1" smtClean="0"/>
              <a:t>Immerser</a:t>
            </a:r>
            <a:r>
              <a:rPr lang="en-US" dirty="0" smtClean="0"/>
              <a:t> didn’t know “baptism sanctifies adulterous relationships.”</a:t>
            </a:r>
          </a:p>
          <a:p>
            <a:pPr lvl="1">
              <a:buAutoNum type="alphaUcPeriod" startAt="7"/>
            </a:pPr>
            <a:r>
              <a:rPr lang="en-US" dirty="0" smtClean="0"/>
              <a:t>Baptism washes away sins, but it doesn’t wash away previous husbands or wives!</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77500" lnSpcReduction="20000"/>
          </a:bodyPr>
          <a:lstStyle/>
          <a:p>
            <a:pPr marL="457200" indent="-457200">
              <a:lnSpc>
                <a:spcPct val="120000"/>
              </a:lnSpc>
              <a:buFont typeface="+mj-lt"/>
              <a:buAutoNum type="romanUcPeriod" startAt="5"/>
            </a:pPr>
            <a:r>
              <a:rPr lang="en-US" sz="3600" dirty="0" smtClean="0"/>
              <a:t>God Requires Genuine </a:t>
            </a:r>
            <a:r>
              <a:rPr lang="en-US" sz="3600" u="sng" dirty="0" smtClean="0"/>
              <a:t>Repentance</a:t>
            </a:r>
            <a:r>
              <a:rPr lang="en-US" sz="3600" dirty="0" smtClean="0"/>
              <a:t> Before One Is Saved from Sins! </a:t>
            </a:r>
          </a:p>
          <a:p>
            <a:pPr lvl="1"/>
            <a:r>
              <a:rPr lang="en-US" dirty="0" smtClean="0">
                <a:solidFill>
                  <a:srgbClr val="680000"/>
                </a:solidFill>
              </a:rPr>
              <a:t>Repentance of sin is an absolute </a:t>
            </a:r>
            <a:r>
              <a:rPr lang="en-US" u="sng" dirty="0" smtClean="0">
                <a:solidFill>
                  <a:srgbClr val="680000"/>
                </a:solidFill>
              </a:rPr>
              <a:t>requirement</a:t>
            </a:r>
            <a:r>
              <a:rPr lang="en-US" dirty="0" smtClean="0">
                <a:solidFill>
                  <a:srgbClr val="680000"/>
                </a:solidFill>
              </a:rPr>
              <a:t> in order to be forgiven of sin!</a:t>
            </a:r>
          </a:p>
          <a:p>
            <a:pPr lvl="1"/>
            <a:r>
              <a:rPr lang="en-US" dirty="0" smtClean="0">
                <a:solidFill>
                  <a:srgbClr val="680000"/>
                </a:solidFill>
              </a:rPr>
              <a:t>Baptism is completely ineffective and invalid unless </a:t>
            </a:r>
            <a:r>
              <a:rPr lang="en-US" u="sng" dirty="0" smtClean="0">
                <a:solidFill>
                  <a:srgbClr val="680000"/>
                </a:solidFill>
              </a:rPr>
              <a:t>preceded</a:t>
            </a:r>
            <a:r>
              <a:rPr lang="en-US" dirty="0" smtClean="0">
                <a:solidFill>
                  <a:srgbClr val="680000"/>
                </a:solidFill>
              </a:rPr>
              <a:t> by genuine repentance!</a:t>
            </a:r>
          </a:p>
          <a:p>
            <a:pPr lvl="1"/>
            <a:r>
              <a:rPr lang="en-US" dirty="0" smtClean="0">
                <a:solidFill>
                  <a:srgbClr val="680000"/>
                </a:solidFill>
              </a:rPr>
              <a:t>“Repentance” must be defined </a:t>
            </a:r>
            <a:r>
              <a:rPr lang="en-US" u="sng" dirty="0" smtClean="0">
                <a:solidFill>
                  <a:srgbClr val="680000"/>
                </a:solidFill>
              </a:rPr>
              <a:t>accurately</a:t>
            </a:r>
            <a:r>
              <a:rPr lang="en-US" dirty="0" smtClean="0">
                <a:solidFill>
                  <a:srgbClr val="680000"/>
                </a:solidFill>
              </a:rPr>
              <a:t> , not popularly or socially!</a:t>
            </a:r>
          </a:p>
          <a:p>
            <a:pPr lvl="1"/>
            <a:r>
              <a:rPr lang="en-US" dirty="0" smtClean="0">
                <a:solidFill>
                  <a:srgbClr val="680000"/>
                </a:solidFill>
              </a:rPr>
              <a:t>“Repentance” must be defined </a:t>
            </a:r>
            <a:r>
              <a:rPr lang="en-US" u="sng" dirty="0" smtClean="0">
                <a:solidFill>
                  <a:srgbClr val="680000"/>
                </a:solidFill>
              </a:rPr>
              <a:t>Biblically</a:t>
            </a:r>
            <a:r>
              <a:rPr lang="en-US" dirty="0" smtClean="0">
                <a:solidFill>
                  <a:srgbClr val="680000"/>
                </a:solidFill>
              </a:rPr>
              <a:t>, not popularly or socially!</a:t>
            </a:r>
          </a:p>
          <a:p>
            <a:pPr lvl="1"/>
            <a:r>
              <a:rPr lang="en-US" dirty="0" smtClean="0">
                <a:solidFill>
                  <a:srgbClr val="680000"/>
                </a:solidFill>
              </a:rPr>
              <a:t>Repentance requires </a:t>
            </a:r>
            <a:r>
              <a:rPr lang="en-US" u="sng" dirty="0" smtClean="0">
                <a:solidFill>
                  <a:srgbClr val="680000"/>
                </a:solidFill>
              </a:rPr>
              <a:t>change, separation and cessation</a:t>
            </a:r>
            <a:r>
              <a:rPr lang="en-US" dirty="0" smtClean="0">
                <a:solidFill>
                  <a:srgbClr val="680000"/>
                </a:solidFill>
              </a:rPr>
              <a:t>!</a:t>
            </a:r>
          </a:p>
          <a:p>
            <a:pPr lvl="1"/>
            <a:r>
              <a:rPr lang="en-US" dirty="0" smtClean="0">
                <a:solidFill>
                  <a:srgbClr val="680000"/>
                </a:solidFill>
              </a:rPr>
              <a:t>Repentance demands the </a:t>
            </a:r>
            <a:r>
              <a:rPr lang="en-US" u="sng" dirty="0" smtClean="0">
                <a:solidFill>
                  <a:srgbClr val="680000"/>
                </a:solidFill>
              </a:rPr>
              <a:t>severing of all</a:t>
            </a:r>
            <a:r>
              <a:rPr lang="en-US" dirty="0" smtClean="0">
                <a:solidFill>
                  <a:srgbClr val="680000"/>
                </a:solidFill>
              </a:rPr>
              <a:t> relationships that are in violation of God’s will.</a:t>
            </a:r>
          </a:p>
          <a:p>
            <a:pPr lvl="1"/>
            <a:r>
              <a:rPr lang="en-US" dirty="0" smtClean="0">
                <a:solidFill>
                  <a:srgbClr val="680000"/>
                </a:solidFill>
              </a:rPr>
              <a:t>Many will argue that it is </a:t>
            </a:r>
            <a:r>
              <a:rPr lang="en-US" u="sng" dirty="0" smtClean="0">
                <a:solidFill>
                  <a:srgbClr val="680000"/>
                </a:solidFill>
              </a:rPr>
              <a:t>not fair</a:t>
            </a:r>
            <a:r>
              <a:rPr lang="en-US" dirty="0" smtClean="0">
                <a:solidFill>
                  <a:srgbClr val="680000"/>
                </a:solidFill>
              </a:rPr>
              <a:t> to teach that a married couple must sever their relationship, especially when children are involved.</a:t>
            </a:r>
          </a:p>
          <a:p>
            <a:pPr lvl="1"/>
            <a:r>
              <a:rPr lang="en-US" dirty="0" smtClean="0">
                <a:solidFill>
                  <a:srgbClr val="680000"/>
                </a:solidFill>
              </a:rPr>
              <a:t>When it comes to genuine and proper repentance, why would anyone want to play it close, cut corners or argue with God’s expectations for true repentance?</a:t>
            </a:r>
          </a:p>
          <a:p>
            <a:pPr lvl="1"/>
            <a:endParaRPr lang="en-US" dirty="0" smtClean="0"/>
          </a:p>
          <a:p>
            <a:pPr lvl="1"/>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lnSpcReduction="20000"/>
          </a:bodyPr>
          <a:lstStyle/>
          <a:p>
            <a:pPr marL="457200" indent="-457200">
              <a:lnSpc>
                <a:spcPct val="120000"/>
              </a:lnSpc>
              <a:buFont typeface="+mj-lt"/>
              <a:buAutoNum type="romanUcPeriod" startAt="6"/>
            </a:pPr>
            <a:r>
              <a:rPr lang="en-US" sz="3000" dirty="0" smtClean="0"/>
              <a:t>God’s Marriage Laws Are Admittedly </a:t>
            </a:r>
            <a:r>
              <a:rPr lang="en-US" sz="3000" u="sng" dirty="0" smtClean="0"/>
              <a:t>Strict</a:t>
            </a:r>
            <a:r>
              <a:rPr lang="en-US" sz="3000" dirty="0" smtClean="0"/>
              <a:t> and Rightfully So!</a:t>
            </a:r>
          </a:p>
          <a:p>
            <a:pPr lvl="1"/>
            <a:r>
              <a:rPr lang="en-US" sz="2600" dirty="0" smtClean="0"/>
              <a:t>The disciples in Matthew 19 immediately recognized the serious and restrictive nature of God’s marriage laws as He designed them and as Jesus required them to be kept.</a:t>
            </a:r>
          </a:p>
          <a:p>
            <a:pPr lvl="1"/>
            <a:r>
              <a:rPr lang="en-US" sz="2600" dirty="0" smtClean="0"/>
              <a:t>Understanding the divine basis for marriage can help us understand God’s strictness.</a:t>
            </a:r>
          </a:p>
          <a:p>
            <a:pPr lvl="2"/>
            <a:r>
              <a:rPr lang="en-US" dirty="0" smtClean="0"/>
              <a:t>First of all, marriage is the most intimate of all human relationships.</a:t>
            </a:r>
          </a:p>
          <a:p>
            <a:pPr lvl="2"/>
            <a:r>
              <a:rPr lang="en-US" dirty="0" smtClean="0"/>
              <a:t>Second, children have the right to grow up in a stable family relationship.</a:t>
            </a:r>
          </a:p>
          <a:p>
            <a:pPr lvl="2"/>
            <a:r>
              <a:rPr lang="en-US" dirty="0" smtClean="0"/>
              <a:t>Third, the family relationship is the cement that contributes to the cohesiveness of society.</a:t>
            </a:r>
          </a:p>
          <a:p>
            <a:pPr lvl="2"/>
            <a:r>
              <a:rPr lang="en-US" dirty="0" smtClean="0"/>
              <a:t>When one reflects upon matters of this nature, it is not so difficult to understand why the Lord gave marriage regulations which appear strict, but which, upon closer consideration, really make sense.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2604</TotalTime>
  <Words>714</Words>
  <Application>Microsoft Office PowerPoint</Application>
  <PresentationFormat>On-screen Show (4:3)</PresentationFormat>
  <Paragraphs>50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Cindy Nelson</cp:lastModifiedBy>
  <cp:revision>42</cp:revision>
  <dcterms:created xsi:type="dcterms:W3CDTF">2013-08-30T14:38:36Z</dcterms:created>
  <dcterms:modified xsi:type="dcterms:W3CDTF">2013-11-25T14:41:46Z</dcterms:modified>
</cp:coreProperties>
</file>