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2" r:id="rId4"/>
    <p:sldId id="303" r:id="rId5"/>
    <p:sldId id="280" r:id="rId6"/>
    <p:sldId id="304" r:id="rId7"/>
    <p:sldId id="305" r:id="rId8"/>
    <p:sldId id="282" r:id="rId9"/>
    <p:sldId id="306" r:id="rId10"/>
    <p:sldId id="30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A001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1638"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pic>
        <p:nvPicPr>
          <p:cNvPr id="1026" name="Picture 2" descr="\\pblfpr\users\David\_Graphics\Lesson-Event PPT Graphics\MDR.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pblfpr\users\David\_Graphics\Lesson-Event PPT Graphics\MDR - text.jpg"/>
          <p:cNvPicPr>
            <a:picLocks noChangeAspect="1" noChangeArrowheads="1"/>
          </p:cNvPicPr>
          <p:nvPr userDrawn="1"/>
        </p:nvPicPr>
        <p:blipFill>
          <a:blip r:embed="rId13" cstate="print"/>
          <a:srcRect/>
          <a:stretch>
            <a:fillRect/>
          </a:stretch>
        </p:blipFill>
        <p:spPr bwMode="auto">
          <a:xfrm>
            <a:off x="0" y="0"/>
            <a:ext cx="9143999" cy="6858000"/>
          </a:xfrm>
          <a:prstGeom prst="rect">
            <a:avLst/>
          </a:prstGeom>
          <a:noFill/>
        </p:spPr>
      </p:pic>
      <p:sp>
        <p:nvSpPr>
          <p:cNvPr id="3" name="Text Placeholder 2"/>
          <p:cNvSpPr>
            <a:spLocks noGrp="1"/>
          </p:cNvSpPr>
          <p:nvPr>
            <p:ph type="body" idx="1"/>
          </p:nvPr>
        </p:nvSpPr>
        <p:spPr>
          <a:xfrm>
            <a:off x="228600" y="1371600"/>
            <a:ext cx="8915400" cy="5334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1313" indent="-341313" algn="l" defTabSz="914400" rtl="0" eaLnBrk="1" latinLnBrk="0" hangingPunct="1">
        <a:spcBef>
          <a:spcPts val="450"/>
        </a:spcBef>
        <a:buFont typeface="+mj-lt"/>
        <a:buAutoNum type="romanUcPeriod"/>
        <a:defRPr sz="2800" b="1" kern="1200">
          <a:solidFill>
            <a:schemeClr val="tx1"/>
          </a:solidFill>
          <a:latin typeface="+mn-lt"/>
          <a:ea typeface="+mn-ea"/>
          <a:cs typeface="+mn-cs"/>
        </a:defRPr>
      </a:lvl1pPr>
      <a:lvl2pPr marL="736600" indent="-395288" algn="l" defTabSz="914400" rtl="0" eaLnBrk="1" latinLnBrk="0" hangingPunct="1">
        <a:spcBef>
          <a:spcPts val="450"/>
        </a:spcBef>
        <a:buFont typeface="+mj-lt"/>
        <a:buAutoNum type="alphaUcPeriod"/>
        <a:defRPr sz="2800" b="1" kern="1200">
          <a:solidFill>
            <a:srgbClr val="8A0000"/>
          </a:solidFill>
          <a:latin typeface="+mn-lt"/>
          <a:ea typeface="+mn-ea"/>
          <a:cs typeface="+mn-cs"/>
        </a:defRPr>
      </a:lvl2pPr>
      <a:lvl3pPr marL="1089025" indent="-349250" algn="l" defTabSz="914400" rtl="0" eaLnBrk="1" latinLnBrk="0" hangingPunct="1">
        <a:spcBef>
          <a:spcPts val="450"/>
        </a:spcBef>
        <a:buFont typeface="+mj-lt"/>
        <a:buAutoNum type="arabicPeriod"/>
        <a:defRPr sz="2400" b="1" kern="1200">
          <a:solidFill>
            <a:schemeClr val="tx1"/>
          </a:solidFill>
          <a:latin typeface="+mn-lt"/>
          <a:ea typeface="+mn-ea"/>
          <a:cs typeface="+mn-cs"/>
        </a:defRPr>
      </a:lvl3pPr>
      <a:lvl4pPr marL="1376363" indent="-287338" algn="l" defTabSz="914400" rtl="0" eaLnBrk="1" latinLnBrk="0" hangingPunct="1">
        <a:spcBef>
          <a:spcPts val="450"/>
        </a:spcBef>
        <a:buFont typeface="+mj-lt"/>
        <a:buAutoNum type="alphaLcParen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689937"/>
            <a:ext cx="9067800" cy="1015663"/>
          </a:xfrm>
          <a:prstGeom prst="rect">
            <a:avLst/>
          </a:prstGeom>
          <a:noFill/>
        </p:spPr>
        <p:txBody>
          <a:bodyPr wrap="square" rtlCol="0">
            <a:spAutoFit/>
          </a:bodyPr>
          <a:lstStyle/>
          <a:p>
            <a:r>
              <a:rPr lang="en-US" sz="2800" u="sng" dirty="0" smtClean="0"/>
              <a:t>Lesson 8</a:t>
            </a:r>
            <a:r>
              <a:rPr lang="en-US" sz="2800" dirty="0" smtClean="0"/>
              <a:t>:</a:t>
            </a:r>
          </a:p>
          <a:p>
            <a:r>
              <a:rPr lang="en-US" sz="3200" b="1" dirty="0" smtClean="0"/>
              <a:t>Adulterous Marriages Are Sinful &amp; Must Be Severed!</a:t>
            </a:r>
            <a:endParaRPr lang="en-US" sz="3200" b="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lnSpcReduction="10000"/>
          </a:bodyPr>
          <a:lstStyle/>
          <a:p>
            <a:pPr marL="400050" lvl="0" indent="-400050">
              <a:lnSpc>
                <a:spcPct val="110000"/>
              </a:lnSpc>
              <a:buFont typeface="+mj-lt"/>
              <a:buAutoNum type="romanUcPeriod" startAt="3"/>
            </a:pPr>
            <a:r>
              <a:rPr lang="en-US" sz="3200" dirty="0" smtClean="0"/>
              <a:t>God Does Not Permit a Sinner to </a:t>
            </a:r>
            <a:r>
              <a:rPr lang="en-US" sz="3200" u="sng" dirty="0" smtClean="0"/>
              <a:t>Abide in</a:t>
            </a:r>
            <a:r>
              <a:rPr lang="en-US" sz="3200" dirty="0" smtClean="0"/>
              <a:t> a Sinful Relationship/Activity Upon Conversion!</a:t>
            </a:r>
            <a:endParaRPr lang="en-US" sz="3300" dirty="0" smtClean="0"/>
          </a:p>
          <a:p>
            <a:pPr marL="742950" lvl="1" indent="-403225">
              <a:lnSpc>
                <a:spcPct val="110000"/>
              </a:lnSpc>
              <a:buFont typeface="+mj-lt"/>
              <a:buAutoNum type="alphaUcPeriod" startAt="4"/>
            </a:pPr>
            <a:r>
              <a:rPr lang="en-US" dirty="0" smtClean="0"/>
              <a:t>Follow this “abide-as-you-were-called” position out to its logical absurdity!</a:t>
            </a:r>
          </a:p>
          <a:p>
            <a:pPr lvl="2">
              <a:lnSpc>
                <a:spcPct val="110000"/>
              </a:lnSpc>
            </a:pPr>
            <a:r>
              <a:rPr lang="en-US" dirty="0" smtClean="0"/>
              <a:t>If an adulterer who becomes a Christian can remain (with God’s approval) married:</a:t>
            </a:r>
          </a:p>
          <a:p>
            <a:pPr lvl="3">
              <a:lnSpc>
                <a:spcPct val="110000"/>
              </a:lnSpc>
            </a:pPr>
            <a:r>
              <a:rPr lang="en-US" dirty="0" smtClean="0"/>
              <a:t>What about a homosexual?</a:t>
            </a:r>
          </a:p>
          <a:p>
            <a:pPr lvl="3">
              <a:lnSpc>
                <a:spcPct val="110000"/>
              </a:lnSpc>
            </a:pPr>
            <a:r>
              <a:rPr lang="en-US" dirty="0" smtClean="0"/>
              <a:t>What about the polygamist?</a:t>
            </a:r>
          </a:p>
          <a:p>
            <a:pPr lvl="3">
              <a:lnSpc>
                <a:spcPct val="110000"/>
              </a:lnSpc>
            </a:pPr>
            <a:r>
              <a:rPr lang="en-US" dirty="0" smtClean="0"/>
              <a:t>What about pimp, drug dealer, human trafficker, thief, etc.?</a:t>
            </a:r>
          </a:p>
          <a:p>
            <a:pPr lvl="3">
              <a:lnSpc>
                <a:spcPct val="110000"/>
              </a:lnSpc>
            </a:pPr>
            <a:r>
              <a:rPr lang="en-US" dirty="0" smtClean="0"/>
              <a:t>Could any or all of these not also remain in the state in which they were called?</a:t>
            </a:r>
          </a:p>
          <a:p>
            <a:pPr lvl="2">
              <a:lnSpc>
                <a:spcPct val="110000"/>
              </a:lnSpc>
            </a:pPr>
            <a:r>
              <a:rPr lang="en-US" dirty="0" smtClean="0"/>
              <a:t>Obviously, God was </a:t>
            </a:r>
            <a:r>
              <a:rPr lang="en-US" u="sng" dirty="0" smtClean="0"/>
              <a:t>not</a:t>
            </a:r>
            <a:r>
              <a:rPr lang="en-US" dirty="0" smtClean="0"/>
              <a:t> permitting sinful relationships to remain after conversion!</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20000"/>
          </a:bodyPr>
          <a:lstStyle/>
          <a:p>
            <a:pPr lvl="0"/>
            <a:r>
              <a:rPr lang="en-US" dirty="0" smtClean="0"/>
              <a:t>Some Believe That </a:t>
            </a:r>
            <a:r>
              <a:rPr lang="en-US" u="sng" dirty="0" smtClean="0"/>
              <a:t>Non-Christians</a:t>
            </a:r>
            <a:r>
              <a:rPr lang="en-US" dirty="0" smtClean="0"/>
              <a:t> Who Have Divorced and Remarried (for Unscriptural Reasons But in Accordance with Civil Law) </a:t>
            </a:r>
            <a:r>
              <a:rPr lang="en-US" u="sng" dirty="0" smtClean="0"/>
              <a:t>May Continue</a:t>
            </a:r>
            <a:r>
              <a:rPr lang="en-US" dirty="0" smtClean="0"/>
              <a:t>, Upon Conversion, in Their Most Current Marriage (and With God’s Full Approval).</a:t>
            </a:r>
            <a:endParaRPr lang="en-US" sz="3100" dirty="0" smtClean="0"/>
          </a:p>
          <a:p>
            <a:pPr lvl="1"/>
            <a:r>
              <a:rPr lang="en-US" dirty="0" smtClean="0"/>
              <a:t>Essentially, non-Christians are permitted to divorce and remarry without any limits (as long as they have obeyed the civil law) before becoming Christians, and then they may (and even must) remain with the one to whom they are married when they’re baptized.</a:t>
            </a:r>
          </a:p>
          <a:p>
            <a:pPr lvl="1"/>
            <a:r>
              <a:rPr lang="en-US" dirty="0" smtClean="0"/>
              <a:t>Some insist that non-Christians are </a:t>
            </a:r>
            <a:r>
              <a:rPr lang="en-US" u="sng" dirty="0" smtClean="0"/>
              <a:t>not amenable to Christ’s law</a:t>
            </a:r>
            <a:r>
              <a:rPr lang="en-US" dirty="0" smtClean="0"/>
              <a:t> but to civil law only.</a:t>
            </a:r>
          </a:p>
          <a:p>
            <a:pPr lvl="1"/>
            <a:r>
              <a:rPr lang="en-US" dirty="0" smtClean="0"/>
              <a:t>Some teach that Paul authorized any married non-Christian, regardless of their present marital state, to “</a:t>
            </a:r>
            <a:r>
              <a:rPr lang="en-US" u="sng" dirty="0" smtClean="0"/>
              <a:t>remain in the same calling</a:t>
            </a:r>
            <a:r>
              <a:rPr lang="en-US" dirty="0" smtClean="0"/>
              <a:t> in which he was called” (1 Cor. 7:20).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20000"/>
          </a:bodyPr>
          <a:lstStyle/>
          <a:p>
            <a:pPr lvl="0"/>
            <a:r>
              <a:rPr lang="en-US" dirty="0" smtClean="0"/>
              <a:t>Some Believe That </a:t>
            </a:r>
            <a:r>
              <a:rPr lang="en-US" u="sng" dirty="0" smtClean="0"/>
              <a:t>Non-Christians</a:t>
            </a:r>
            <a:r>
              <a:rPr lang="en-US" dirty="0" smtClean="0"/>
              <a:t> Who Have Divorced and Remarried (for Unscriptural Reasons But in Accordance with Civil Law) </a:t>
            </a:r>
            <a:r>
              <a:rPr lang="en-US" u="sng" dirty="0" smtClean="0"/>
              <a:t>May Continue</a:t>
            </a:r>
            <a:r>
              <a:rPr lang="en-US" dirty="0" smtClean="0"/>
              <a:t>, Upon Conversion, in Their Most Current Marriage (and With God’s Full Approval).</a:t>
            </a:r>
            <a:endParaRPr lang="en-US" sz="3100" dirty="0" smtClean="0"/>
          </a:p>
          <a:p>
            <a:pPr marL="742950" lvl="1" indent="-403225">
              <a:buFont typeface="+mj-lt"/>
              <a:buAutoNum type="alphaUcPeriod" startAt="4"/>
            </a:pPr>
            <a:r>
              <a:rPr lang="en-US" dirty="0" smtClean="0"/>
              <a:t>Some assert that Christianity is not about abolishing relationships but sanctifying them, for “the unbelieving husband is sanctified by the wife…” (1 Cor. 7:14).</a:t>
            </a:r>
          </a:p>
          <a:p>
            <a:pPr marL="742950" lvl="1" indent="-403225">
              <a:buFont typeface="+mj-lt"/>
              <a:buAutoNum type="alphaUcPeriod" startAt="4"/>
            </a:pPr>
            <a:r>
              <a:rPr lang="en-US" dirty="0" smtClean="0"/>
              <a:t>Some argue that </a:t>
            </a:r>
            <a:r>
              <a:rPr lang="en-US" u="sng" dirty="0" smtClean="0"/>
              <a:t>baptism washes away</a:t>
            </a:r>
            <a:r>
              <a:rPr lang="en-US" dirty="0" smtClean="0"/>
              <a:t> adulterous relationships.</a:t>
            </a:r>
          </a:p>
          <a:p>
            <a:pPr lvl="1">
              <a:buAutoNum type="alphaUcPeriod" startAt="4"/>
            </a:pPr>
            <a:r>
              <a:rPr lang="en-US" dirty="0" smtClean="0"/>
              <a:t>Some allege adultery is among those sins that cannot be undone, and therefore, couples living in adultery should </a:t>
            </a:r>
            <a:r>
              <a:rPr lang="en-US" u="sng" dirty="0" smtClean="0"/>
              <a:t>not judge any change</a:t>
            </a:r>
            <a:r>
              <a:rPr lang="en-US" dirty="0" smtClean="0"/>
              <a:t> to their relationship as an essential act.</a:t>
            </a:r>
          </a:p>
          <a:p>
            <a:pPr marL="1085850" lvl="2" indent="-346075">
              <a:buFont typeface="+mj-lt"/>
              <a:buAutoNum type="arabicPeriod" startAt="4"/>
            </a:pPr>
            <a:r>
              <a:rPr lang="en-US" dirty="0" smtClean="0"/>
              <a:t>In order to justify unscriptural divorces and remarriages, some are redefining “repentance” to be merely “</a:t>
            </a:r>
            <a:r>
              <a:rPr lang="en-US" u="sng" dirty="0" smtClean="0"/>
              <a:t>I’m sorry</a:t>
            </a:r>
            <a:r>
              <a:rPr lang="en-US" dirty="0" smtClean="0"/>
              <a:t>” but keep on living with adulterous partner.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20000"/>
          </a:bodyPr>
          <a:lstStyle/>
          <a:p>
            <a:pPr lvl="0"/>
            <a:r>
              <a:rPr lang="en-US" dirty="0" smtClean="0"/>
              <a:t>Some Believe That </a:t>
            </a:r>
            <a:r>
              <a:rPr lang="en-US" u="sng" dirty="0" smtClean="0"/>
              <a:t>Non-Christians</a:t>
            </a:r>
            <a:r>
              <a:rPr lang="en-US" dirty="0" smtClean="0"/>
              <a:t> Who Have Divorced and Remarried (for Unscriptural Reasons But in Accordance with Civil Law) </a:t>
            </a:r>
            <a:r>
              <a:rPr lang="en-US" u="sng" dirty="0" smtClean="0"/>
              <a:t>May Continue</a:t>
            </a:r>
            <a:r>
              <a:rPr lang="en-US" dirty="0" smtClean="0"/>
              <a:t>, Upon Conversion, in Their Most Current Marriage (and With God’s Full Approval).</a:t>
            </a:r>
            <a:endParaRPr lang="en-US" sz="3100" dirty="0" smtClean="0"/>
          </a:p>
          <a:p>
            <a:pPr marL="742950" lvl="1" indent="-403225">
              <a:buFont typeface="+mj-lt"/>
              <a:buAutoNum type="alphaUcPeriod" startAt="7"/>
            </a:pPr>
            <a:r>
              <a:rPr lang="en-US" dirty="0" smtClean="0"/>
              <a:t>Some believe that the early church accepted into the church those living in adultery, without consideration of their present marital status or requiring any change.</a:t>
            </a:r>
          </a:p>
          <a:p>
            <a:pPr lvl="1">
              <a:buAutoNum type="alphaUcPeriod" startAt="7"/>
            </a:pPr>
            <a:r>
              <a:rPr lang="en-US" dirty="0" smtClean="0"/>
              <a:t>Some cannot accept that any marriage must be dissolved when </a:t>
            </a:r>
            <a:r>
              <a:rPr lang="en-US" u="sng" dirty="0" smtClean="0"/>
              <a:t>children</a:t>
            </a:r>
            <a:r>
              <a:rPr lang="en-US" dirty="0" smtClean="0"/>
              <a:t> are present.</a:t>
            </a:r>
          </a:p>
          <a:p>
            <a:pPr lvl="1">
              <a:buAutoNum type="alphaUcPeriod" startAt="7"/>
            </a:pPr>
            <a:r>
              <a:rPr lang="en-US" dirty="0" smtClean="0"/>
              <a:t>As we consider what Scripture teaches, we must remember:</a:t>
            </a:r>
          </a:p>
          <a:p>
            <a:pPr lvl="2"/>
            <a:r>
              <a:rPr lang="en-US" dirty="0" smtClean="0"/>
              <a:t>Our personal beliefs and feelings have no place….</a:t>
            </a:r>
          </a:p>
          <a:p>
            <a:pPr lvl="2"/>
            <a:r>
              <a:rPr lang="en-US" dirty="0" smtClean="0"/>
              <a:t>One passage of God’s Word will not ever contradict another….</a:t>
            </a:r>
          </a:p>
          <a:p>
            <a:pPr lvl="2"/>
            <a:r>
              <a:rPr lang="en-US" dirty="0" smtClean="0"/>
              <a:t>If we have an interpretation of one passage that contradicts another passage, our interpretation is wrong (not God’s Word), and our interpretation must be changed (not God’s Word)!</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10000"/>
          </a:bodyPr>
          <a:lstStyle/>
          <a:p>
            <a:pPr marL="342900" lvl="0" indent="-342900">
              <a:lnSpc>
                <a:spcPct val="90000"/>
              </a:lnSpc>
              <a:buFont typeface="+mj-lt"/>
              <a:buAutoNum type="romanUcPeriod" startAt="2"/>
            </a:pPr>
            <a:r>
              <a:rPr lang="en-US" dirty="0" smtClean="0"/>
              <a:t>All Mankind Is </a:t>
            </a:r>
            <a:r>
              <a:rPr lang="en-US" u="sng" dirty="0" smtClean="0"/>
              <a:t>Amenable/Answerable</a:t>
            </a:r>
            <a:r>
              <a:rPr lang="en-US" dirty="0" smtClean="0"/>
              <a:t> to the Law of God, Including Non-Christians!</a:t>
            </a:r>
          </a:p>
          <a:p>
            <a:pPr lvl="1"/>
            <a:r>
              <a:rPr lang="en-US" dirty="0" smtClean="0"/>
              <a:t>This point is considered and addressed in Lesson 4.</a:t>
            </a:r>
          </a:p>
          <a:p>
            <a:pPr lvl="1"/>
            <a:r>
              <a:rPr lang="en-US" dirty="0" smtClean="0"/>
              <a:t>The prevalence of divorce &amp; remarriage in our society has been difficult on </a:t>
            </a:r>
            <a:r>
              <a:rPr lang="en-US" u="sng" dirty="0" smtClean="0"/>
              <a:t>the church</a:t>
            </a:r>
            <a:r>
              <a:rPr lang="en-US" dirty="0" smtClean="0"/>
              <a:t>.</a:t>
            </a:r>
          </a:p>
          <a:p>
            <a:pPr lvl="1"/>
            <a:r>
              <a:rPr lang="en-US" dirty="0" smtClean="0"/>
              <a:t>Unfortunately, many brethren have sought to </a:t>
            </a:r>
            <a:r>
              <a:rPr lang="en-US" u="sng" dirty="0" smtClean="0"/>
              <a:t>ease God’s plan</a:t>
            </a:r>
            <a:r>
              <a:rPr lang="en-US" dirty="0" smtClean="0"/>
              <a:t> for non-Christians.</a:t>
            </a:r>
          </a:p>
          <a:p>
            <a:pPr lvl="2"/>
            <a:r>
              <a:rPr lang="en-US" dirty="0" smtClean="0"/>
              <a:t>They have tried to affirm that God’s marriage law does not apply to non-Christians.</a:t>
            </a:r>
            <a:endParaRPr lang="en-US" dirty="0"/>
          </a:p>
          <a:p>
            <a:pPr lvl="1"/>
            <a:r>
              <a:rPr lang="en-US" dirty="0" smtClean="0"/>
              <a:t>The truth is that </a:t>
            </a:r>
            <a:r>
              <a:rPr lang="en-US" u="sng" dirty="0" smtClean="0"/>
              <a:t>all mankind</a:t>
            </a:r>
            <a:r>
              <a:rPr lang="en-US" dirty="0" smtClean="0"/>
              <a:t> is answerable to God’s law on marriage!</a:t>
            </a:r>
          </a:p>
          <a:p>
            <a:pPr lvl="2"/>
            <a:r>
              <a:rPr lang="en-US" dirty="0" smtClean="0"/>
              <a:t>In Matthew 19, Jesus restored marriage to God’s </a:t>
            </a:r>
            <a:r>
              <a:rPr lang="en-US" u="sng" dirty="0" smtClean="0"/>
              <a:t>original plan</a:t>
            </a:r>
            <a:r>
              <a:rPr lang="en-US" dirty="0" smtClean="0"/>
              <a:t> (from the beginning).</a:t>
            </a:r>
          </a:p>
          <a:p>
            <a:pPr lvl="2"/>
            <a:r>
              <a:rPr lang="en-US" dirty="0" smtClean="0"/>
              <a:t>Jesus directed His marital instructions to “</a:t>
            </a:r>
            <a:r>
              <a:rPr lang="en-US" u="sng" dirty="0" smtClean="0"/>
              <a:t>whoever</a:t>
            </a:r>
            <a:r>
              <a:rPr lang="en-US" dirty="0" smtClean="0"/>
              <a:t>” (Mt. 19:9) and “</a:t>
            </a:r>
            <a:r>
              <a:rPr lang="en-US" u="sng" dirty="0" smtClean="0"/>
              <a:t>everyone</a:t>
            </a:r>
            <a:r>
              <a:rPr lang="en-US" dirty="0" smtClean="0"/>
              <a:t>” (5:32).</a:t>
            </a:r>
          </a:p>
          <a:p>
            <a:pPr lvl="1"/>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10000"/>
          </a:bodyPr>
          <a:lstStyle/>
          <a:p>
            <a:pPr marL="342900" lvl="0" indent="-342900">
              <a:lnSpc>
                <a:spcPct val="90000"/>
              </a:lnSpc>
              <a:buFont typeface="+mj-lt"/>
              <a:buAutoNum type="romanUcPeriod" startAt="2"/>
            </a:pPr>
            <a:r>
              <a:rPr lang="en-US" dirty="0" smtClean="0"/>
              <a:t>All Mankind Is </a:t>
            </a:r>
            <a:r>
              <a:rPr lang="en-US" u="sng" dirty="0" smtClean="0"/>
              <a:t>Amenable/Answerable</a:t>
            </a:r>
            <a:r>
              <a:rPr lang="en-US" dirty="0" smtClean="0"/>
              <a:t> to the Law of God, Including Non-Christians!</a:t>
            </a:r>
          </a:p>
          <a:p>
            <a:pPr marL="742950" lvl="1" indent="-403225">
              <a:buFont typeface="+mj-lt"/>
              <a:buAutoNum type="alphaUcPeriod" startAt="5"/>
            </a:pPr>
            <a:r>
              <a:rPr lang="en-US" u="sng" dirty="0" smtClean="0"/>
              <a:t>All mankind can violate</a:t>
            </a:r>
            <a:r>
              <a:rPr lang="en-US" dirty="0" smtClean="0"/>
              <a:t> God’s law on marriage, therefore, all are answerable!</a:t>
            </a:r>
          </a:p>
          <a:p>
            <a:pPr marL="1085850" lvl="2" indent="-346075">
              <a:buFont typeface="+mj-lt"/>
              <a:buAutoNum type="arabicPeriod" startAt="3"/>
            </a:pPr>
            <a:r>
              <a:rPr lang="en-US" dirty="0" smtClean="0"/>
              <a:t>If one is not amenable to a law, then it is not possible for him to </a:t>
            </a:r>
            <a:r>
              <a:rPr lang="en-US" u="sng" dirty="0" smtClean="0"/>
              <a:t>violate that law</a:t>
            </a:r>
            <a:r>
              <a:rPr lang="en-US" dirty="0" smtClean="0"/>
              <a:t>.</a:t>
            </a:r>
          </a:p>
          <a:p>
            <a:pPr marL="742950" lvl="1" indent="-403225">
              <a:buFont typeface="+mj-lt"/>
              <a:buAutoNum type="alphaUcPeriod" startAt="6"/>
            </a:pPr>
            <a:r>
              <a:rPr lang="en-US" dirty="0" smtClean="0"/>
              <a:t>If God’s marriage laws do not apply to non-Christian marriages, and if they can divorce and remarry as often as they like before becoming Christians:</a:t>
            </a:r>
          </a:p>
          <a:p>
            <a:pPr lvl="2"/>
            <a:r>
              <a:rPr lang="en-US" dirty="0" smtClean="0"/>
              <a:t>Wouldn’t the couple need to be married “</a:t>
            </a:r>
            <a:r>
              <a:rPr lang="en-US" u="sng" dirty="0" smtClean="0"/>
              <a:t>again</a:t>
            </a:r>
            <a:r>
              <a:rPr lang="en-US" dirty="0" smtClean="0"/>
              <a:t>” to each other?</a:t>
            </a:r>
          </a:p>
          <a:p>
            <a:pPr lvl="2"/>
            <a:r>
              <a:rPr lang="en-US" dirty="0" smtClean="0"/>
              <a:t>What happens if one of them is </a:t>
            </a:r>
            <a:r>
              <a:rPr lang="en-US" u="sng" dirty="0" smtClean="0"/>
              <a:t>baptized</a:t>
            </a:r>
            <a:r>
              <a:rPr lang="en-US" dirty="0" smtClean="0"/>
              <a:t> and the other is </a:t>
            </a:r>
            <a:r>
              <a:rPr lang="en-US" u="sng" dirty="0" smtClean="0"/>
              <a:t>not</a:t>
            </a:r>
            <a:r>
              <a:rPr lang="en-US" dirty="0" smtClean="0"/>
              <a:t>?</a:t>
            </a:r>
          </a:p>
          <a:p>
            <a:pPr lvl="2"/>
            <a:r>
              <a:rPr lang="en-US" dirty="0" smtClean="0"/>
              <a:t>How could the Bible possibly state that “God judges…”?</a:t>
            </a:r>
          </a:p>
          <a:p>
            <a:pPr lvl="2"/>
            <a:r>
              <a:rPr lang="en-US" dirty="0" smtClean="0"/>
              <a:t>This would also confuse the issue when a put-away </a:t>
            </a:r>
            <a:r>
              <a:rPr lang="en-US" u="sng" dirty="0" smtClean="0"/>
              <a:t>Christian </a:t>
            </a:r>
            <a:r>
              <a:rPr lang="en-US" dirty="0" smtClean="0"/>
              <a:t>marries a </a:t>
            </a:r>
            <a:r>
              <a:rPr lang="en-US" u="sng" dirty="0" smtClean="0"/>
              <a:t>non-Christian</a:t>
            </a:r>
            <a:r>
              <a:rPr lang="en-US" dirty="0" smtClean="0"/>
              <a:t>.</a:t>
            </a:r>
          </a:p>
          <a:p>
            <a:pPr marL="733425" lvl="1" indent="-346075">
              <a:buFont typeface="+mj-lt"/>
              <a:buAutoNum type="alphaUcPeriod" startAt="5"/>
            </a:pP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10000"/>
          </a:bodyPr>
          <a:lstStyle/>
          <a:p>
            <a:pPr marL="342900" lvl="0" indent="-342900">
              <a:lnSpc>
                <a:spcPct val="90000"/>
              </a:lnSpc>
              <a:buFont typeface="+mj-lt"/>
              <a:buAutoNum type="romanUcPeriod" startAt="2"/>
            </a:pPr>
            <a:r>
              <a:rPr lang="en-US" dirty="0" smtClean="0"/>
              <a:t>All Mankind Is </a:t>
            </a:r>
            <a:r>
              <a:rPr lang="en-US" u="sng" dirty="0" smtClean="0"/>
              <a:t>Amenable/Answerable</a:t>
            </a:r>
            <a:r>
              <a:rPr lang="en-US" dirty="0" smtClean="0"/>
              <a:t> to the Law of God, Including Non-Christians!</a:t>
            </a:r>
          </a:p>
          <a:p>
            <a:pPr marL="742950" lvl="1" indent="-403225">
              <a:buFont typeface="+mj-lt"/>
              <a:buAutoNum type="alphaUcPeriod" startAt="7"/>
            </a:pPr>
            <a:r>
              <a:rPr lang="en-US" dirty="0" smtClean="0"/>
              <a:t>The reality is that non-Christians are (and must be) amenable to the law of Christ, otherwise they would never </a:t>
            </a:r>
            <a:r>
              <a:rPr lang="en-US" u="sng" dirty="0" smtClean="0"/>
              <a:t>sin</a:t>
            </a:r>
            <a:r>
              <a:rPr lang="en-US" dirty="0" smtClean="0"/>
              <a:t> and would never need </a:t>
            </a:r>
            <a:r>
              <a:rPr lang="en-US" u="sng" dirty="0" smtClean="0"/>
              <a:t>the gospel</a:t>
            </a:r>
            <a:r>
              <a:rPr lang="en-US" dirty="0" smtClean="0"/>
              <a:t>!</a:t>
            </a:r>
          </a:p>
          <a:p>
            <a:pPr lvl="2"/>
            <a:r>
              <a:rPr lang="en-US" dirty="0" smtClean="0"/>
              <a:t>“</a:t>
            </a:r>
            <a:r>
              <a:rPr lang="en-US" u="sng" dirty="0" smtClean="0"/>
              <a:t>All have sinned</a:t>
            </a:r>
            <a:r>
              <a:rPr lang="en-US" dirty="0" smtClean="0"/>
              <a:t> and fall short of the glory of God” (Rom. 3:23).  </a:t>
            </a:r>
          </a:p>
          <a:p>
            <a:pPr lvl="2"/>
            <a:r>
              <a:rPr lang="en-US" dirty="0" smtClean="0"/>
              <a:t>In the Great Commission, Jesus sent Christians to all non-Christians (every creature) to preach the gospel…</a:t>
            </a:r>
          </a:p>
          <a:p>
            <a:pPr lvl="2"/>
            <a:r>
              <a:rPr lang="en-US" dirty="0" smtClean="0"/>
              <a:t>Jesus plainly announced that </a:t>
            </a:r>
            <a:r>
              <a:rPr lang="en-US" u="sng" dirty="0" smtClean="0"/>
              <a:t>all would be judged</a:t>
            </a:r>
            <a:r>
              <a:rPr lang="en-US" dirty="0" smtClean="0"/>
              <a:t> (Jn. 12:48).</a:t>
            </a:r>
          </a:p>
          <a:p>
            <a:pPr lvl="2"/>
            <a:r>
              <a:rPr lang="en-US" dirty="0" smtClean="0"/>
              <a:t>Jesus is not merely “the Lord of Christians,” but “He is </a:t>
            </a:r>
            <a:r>
              <a:rPr lang="en-US" u="sng" dirty="0" smtClean="0"/>
              <a:t>Lord of all</a:t>
            </a:r>
            <a:r>
              <a:rPr lang="en-US" dirty="0" smtClean="0"/>
              <a:t>” (Acts 10:36).</a:t>
            </a:r>
          </a:p>
          <a:p>
            <a:pPr lvl="2"/>
            <a:r>
              <a:rPr lang="en-US" dirty="0" smtClean="0"/>
              <a:t>If a non-Christian is not amenable to God’s marriage laws, then he would not be amenable to </a:t>
            </a:r>
            <a:r>
              <a:rPr lang="en-US" u="sng" dirty="0" smtClean="0"/>
              <a:t>any of God’s laws</a:t>
            </a:r>
            <a:r>
              <a:rPr lang="en-US" dirty="0" smtClean="0"/>
              <a:t> (cf. Jas 2:10; Ga. 5:3).</a:t>
            </a:r>
          </a:p>
          <a:p>
            <a:pPr marL="1371600" lvl="3" indent="-282575">
              <a:buFont typeface="+mj-lt"/>
              <a:buAutoNum type="alphaLcParenR" startAt="2"/>
            </a:pPr>
            <a:r>
              <a:rPr lang="en-US" sz="2400" dirty="0" smtClean="0"/>
              <a:t>If a person is accountable to the “plan of salvation” part of the law, then he is also accountable to the rest of the law!</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a:bodyPr>
          <a:lstStyle/>
          <a:p>
            <a:pPr marL="400050" lvl="0" indent="-400050">
              <a:buFont typeface="+mj-lt"/>
              <a:buAutoNum type="romanUcPeriod" startAt="3"/>
            </a:pPr>
            <a:r>
              <a:rPr lang="en-US" sz="3200" dirty="0" smtClean="0"/>
              <a:t>God Does Not Permit a Sinner to </a:t>
            </a:r>
            <a:r>
              <a:rPr lang="en-US" sz="3200" u="sng" dirty="0" smtClean="0"/>
              <a:t>Abide in</a:t>
            </a:r>
            <a:r>
              <a:rPr lang="en-US" sz="3200" dirty="0" smtClean="0"/>
              <a:t> a Sinful Relationship/Activity Upon Conversion!</a:t>
            </a:r>
            <a:endParaRPr lang="en-US" sz="3300" dirty="0" smtClean="0"/>
          </a:p>
          <a:p>
            <a:pPr lvl="1"/>
            <a:r>
              <a:rPr lang="en-US" dirty="0" smtClean="0"/>
              <a:t>Think about the ramifications of this position for a moment:</a:t>
            </a:r>
          </a:p>
          <a:p>
            <a:pPr lvl="2"/>
            <a:r>
              <a:rPr lang="en-US" dirty="0" smtClean="0"/>
              <a:t>They hold that God accepts an adulterer as an adulterer who can stay in their marriage.</a:t>
            </a:r>
          </a:p>
          <a:p>
            <a:pPr lvl="2"/>
            <a:r>
              <a:rPr lang="en-US" dirty="0" smtClean="0"/>
              <a:t>Can a non-Christian “abide/remain in whatever state” he is when he is called?</a:t>
            </a:r>
          </a:p>
          <a:p>
            <a:pPr lvl="2"/>
            <a:r>
              <a:rPr lang="en-US" dirty="0" smtClean="0"/>
              <a:t>If he can, </a:t>
            </a:r>
            <a:r>
              <a:rPr lang="en-US" u="sng" dirty="0" smtClean="0"/>
              <a:t>what is the purpose</a:t>
            </a:r>
            <a:r>
              <a:rPr lang="en-US" dirty="0" smtClean="0"/>
              <a:t> in becoming a Christian?  </a:t>
            </a:r>
          </a:p>
          <a:p>
            <a:pPr lvl="2"/>
            <a:r>
              <a:rPr lang="en-US" dirty="0" smtClean="0"/>
              <a:t>Why does he need to become a Christian?  </a:t>
            </a:r>
          </a:p>
          <a:p>
            <a:pPr lvl="2"/>
            <a:r>
              <a:rPr lang="en-US" dirty="0" smtClean="0"/>
              <a:t>What’s wrong with what he’s doing, if he doesn’t need to change what he’s doing?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lnSpcReduction="10000"/>
          </a:bodyPr>
          <a:lstStyle/>
          <a:p>
            <a:pPr marL="400050" lvl="0" indent="-400050">
              <a:lnSpc>
                <a:spcPct val="110000"/>
              </a:lnSpc>
              <a:buFont typeface="+mj-lt"/>
              <a:buAutoNum type="romanUcPeriod" startAt="3"/>
            </a:pPr>
            <a:r>
              <a:rPr lang="en-US" sz="3200" dirty="0" smtClean="0"/>
              <a:t>God Does Not Permit a Sinner to </a:t>
            </a:r>
            <a:r>
              <a:rPr lang="en-US" sz="3200" u="sng" dirty="0" smtClean="0"/>
              <a:t>Abide in</a:t>
            </a:r>
            <a:r>
              <a:rPr lang="en-US" sz="3200" dirty="0" smtClean="0"/>
              <a:t> a Sinful Relationship/Activity Upon Conversion!</a:t>
            </a:r>
            <a:endParaRPr lang="en-US" sz="3300" dirty="0" smtClean="0"/>
          </a:p>
          <a:p>
            <a:pPr marL="742950" lvl="1" indent="-403225">
              <a:lnSpc>
                <a:spcPct val="110000"/>
              </a:lnSpc>
              <a:buFont typeface="+mj-lt"/>
              <a:buAutoNum type="alphaUcPeriod" startAt="2"/>
            </a:pPr>
            <a:r>
              <a:rPr lang="en-US" dirty="0" smtClean="0"/>
              <a:t>Advocates of this position on 1 Corinthians </a:t>
            </a:r>
            <a:r>
              <a:rPr lang="en-US" u="sng" dirty="0" smtClean="0"/>
              <a:t>7:17-24</a:t>
            </a:r>
            <a:r>
              <a:rPr lang="en-US" dirty="0" smtClean="0"/>
              <a:t>.</a:t>
            </a:r>
          </a:p>
          <a:p>
            <a:pPr lvl="1">
              <a:lnSpc>
                <a:spcPct val="110000"/>
              </a:lnSpc>
              <a:buAutoNum type="alphaUcPeriod" startAt="2"/>
            </a:pPr>
            <a:r>
              <a:rPr lang="en-US" dirty="0" smtClean="0"/>
              <a:t>1 Corinthians 7 must be kept in context!</a:t>
            </a:r>
          </a:p>
          <a:p>
            <a:pPr lvl="2"/>
            <a:r>
              <a:rPr lang="en-US" dirty="0" smtClean="0"/>
              <a:t>In the overall context of the entire Scripture, how could anyone believe that remaining in a sinful state (but “still converted”) would ever be permissible to God?</a:t>
            </a:r>
          </a:p>
          <a:p>
            <a:pPr lvl="2"/>
            <a:r>
              <a:rPr lang="en-US" dirty="0" smtClean="0"/>
              <a:t>In the remote context of this chapter, there was a “</a:t>
            </a:r>
            <a:r>
              <a:rPr lang="en-US" u="sng" dirty="0" smtClean="0"/>
              <a:t>present distress</a:t>
            </a:r>
            <a:r>
              <a:rPr lang="en-US" dirty="0" smtClean="0"/>
              <a:t>” flavoring and penetrating Paul’s words (7:26).</a:t>
            </a:r>
          </a:p>
          <a:p>
            <a:pPr lvl="2"/>
            <a:r>
              <a:rPr lang="en-US" dirty="0" smtClean="0"/>
              <a:t>Look at the </a:t>
            </a:r>
            <a:r>
              <a:rPr lang="en-US" u="sng" dirty="0" smtClean="0"/>
              <a:t>immediate</a:t>
            </a:r>
            <a:r>
              <a:rPr lang="en-US" dirty="0" smtClean="0"/>
              <a:t> context of these verses.</a:t>
            </a:r>
          </a:p>
          <a:p>
            <a:pPr lvl="2"/>
            <a:r>
              <a:rPr lang="en-US" dirty="0" smtClean="0"/>
              <a:t>In ALL circumstances, it was not the racial or social status that mattered.  What mattered then and matters now is “</a:t>
            </a:r>
            <a:r>
              <a:rPr lang="en-US" u="sng" dirty="0" smtClean="0"/>
              <a:t>keeping the commandments</a:t>
            </a:r>
            <a:r>
              <a:rPr lang="en-US" dirty="0" smtClean="0"/>
              <a:t> of God” (7:19)!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1181</Words>
  <Application>Microsoft Office PowerPoint</Application>
  <PresentationFormat>On-screen Show (4:3)</PresentationFormat>
  <Paragraphs>64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34</cp:revision>
  <dcterms:created xsi:type="dcterms:W3CDTF">2013-08-30T14:38:36Z</dcterms:created>
  <dcterms:modified xsi:type="dcterms:W3CDTF">2013-11-17T13:43:30Z</dcterms:modified>
</cp:coreProperties>
</file>