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A0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MD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MDR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450"/>
        </a:spcBef>
        <a:buFont typeface="+mj-lt"/>
        <a:buAutoNum type="romanUcPeriod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395288" algn="l" defTabSz="914400" rtl="0" eaLnBrk="1" latinLnBrk="0" hangingPunct="1">
        <a:spcBef>
          <a:spcPts val="450"/>
        </a:spcBef>
        <a:buFont typeface="+mj-lt"/>
        <a:buAutoNum type="alphaUcPeriod"/>
        <a:defRPr sz="2800" b="1" kern="1200">
          <a:solidFill>
            <a:srgbClr val="8A0000"/>
          </a:solidFill>
          <a:latin typeface="+mn-lt"/>
          <a:ea typeface="+mn-ea"/>
          <a:cs typeface="+mn-cs"/>
        </a:defRPr>
      </a:lvl2pPr>
      <a:lvl3pPr marL="1089025" indent="-349250" algn="l" defTabSz="914400" rtl="0" eaLnBrk="1" latinLnBrk="0" hangingPunct="1">
        <a:spcBef>
          <a:spcPts val="450"/>
        </a:spcBef>
        <a:buFont typeface="+mj-lt"/>
        <a:buAutoNum type="arabicPeriod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87338" algn="l" defTabSz="914400" rtl="0" eaLnBrk="1" latinLnBrk="0" hangingPunct="1">
        <a:spcBef>
          <a:spcPts val="450"/>
        </a:spcBef>
        <a:buFont typeface="+mj-lt"/>
        <a:buAutoNum type="alphaLcParenR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6899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Lesson 3</a:t>
            </a:r>
            <a:r>
              <a:rPr lang="en-US" sz="2800" dirty="0" smtClean="0"/>
              <a:t>:</a:t>
            </a:r>
          </a:p>
          <a:p>
            <a:r>
              <a:rPr lang="en-US" sz="3200" b="1" dirty="0" smtClean="0"/>
              <a:t>Matthew 19 and God’s Original Plan</a:t>
            </a:r>
            <a:endParaRPr lang="en-US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romanUcPeriod" startAt="4"/>
            </a:pPr>
            <a:r>
              <a:rPr lang="en-US" dirty="0" smtClean="0"/>
              <a:t>The Pharisees Mistakenly Thought They Had Jesus Cornered &amp; in Conflict with Moses (19:7-8).</a:t>
            </a:r>
          </a:p>
          <a:p>
            <a:pPr marL="742950" lvl="1" indent="-403225">
              <a:buFont typeface="+mj-lt"/>
              <a:buAutoNum type="alphaUcPeriod" startAt="2"/>
            </a:pPr>
            <a:r>
              <a:rPr lang="en-US" dirty="0" smtClean="0"/>
              <a:t>In verse 8, Jesus corrected their obvious (and even willful) distortion of Moses’ words.</a:t>
            </a:r>
          </a:p>
          <a:p>
            <a:pPr lvl="2"/>
            <a:r>
              <a:rPr lang="en-US" dirty="0" smtClean="0"/>
              <a:t>Moses did not “</a:t>
            </a:r>
            <a:r>
              <a:rPr lang="en-US" u="sng" dirty="0" smtClean="0"/>
              <a:t>command</a:t>
            </a:r>
            <a:r>
              <a:rPr lang="en-US" dirty="0" smtClean="0"/>
              <a:t>” divorce, as they suggested and taught.</a:t>
            </a:r>
            <a:br>
              <a:rPr lang="en-US" dirty="0" smtClean="0"/>
            </a:br>
            <a:r>
              <a:rPr lang="en-US" dirty="0" smtClean="0"/>
              <a:t>Rather, Moses “</a:t>
            </a:r>
            <a:r>
              <a:rPr lang="en-US" u="sng" dirty="0" smtClean="0"/>
              <a:t>permitted</a:t>
            </a:r>
            <a:r>
              <a:rPr lang="en-US" dirty="0" smtClean="0"/>
              <a:t> you to divorce your wives.”</a:t>
            </a:r>
          </a:p>
          <a:p>
            <a:pPr lvl="2"/>
            <a:r>
              <a:rPr lang="en-US" dirty="0" smtClean="0"/>
              <a:t>God permitted this “because of the </a:t>
            </a:r>
            <a:r>
              <a:rPr lang="en-US" u="sng" dirty="0" smtClean="0"/>
              <a:t>hardness</a:t>
            </a:r>
            <a:r>
              <a:rPr lang="en-US" dirty="0" smtClean="0"/>
              <a:t> of your hearts.” </a:t>
            </a:r>
            <a:br>
              <a:rPr lang="en-US" dirty="0" smtClean="0"/>
            </a:br>
            <a:r>
              <a:rPr lang="en-US" dirty="0" smtClean="0"/>
              <a:t>Divorce was not His will (Mal. 2:16)!</a:t>
            </a:r>
          </a:p>
          <a:p>
            <a:pPr lvl="2"/>
            <a:r>
              <a:rPr lang="en-US" dirty="0" smtClean="0"/>
              <a:t>Once again, Jesus returned to the original plan: “but from the beginning </a:t>
            </a:r>
            <a:r>
              <a:rPr lang="en-US" u="sng" dirty="0" smtClean="0"/>
              <a:t>it was not so</a:t>
            </a:r>
            <a:r>
              <a:rPr lang="en-US" dirty="0" smtClean="0"/>
              <a:t>.”</a:t>
            </a:r>
          </a:p>
          <a:p>
            <a:pPr lvl="3"/>
            <a:r>
              <a:rPr lang="en-US" sz="2200" dirty="0" smtClean="0"/>
              <a:t>God’s “concession” was only temporary; original intent didn’t change</a:t>
            </a:r>
          </a:p>
          <a:p>
            <a:pPr lvl="3"/>
            <a:r>
              <a:rPr lang="en-US" sz="2200" dirty="0" smtClean="0"/>
              <a:t>“But” contrasts what had been taught with what He was about to say</a:t>
            </a:r>
          </a:p>
          <a:p>
            <a:pPr lvl="3"/>
            <a:r>
              <a:rPr lang="en-US" sz="2200" dirty="0" smtClean="0"/>
              <a:t>“From the beginning” takes it all the way back (cf. Mark 10:6).</a:t>
            </a:r>
          </a:p>
          <a:p>
            <a:pPr lvl="3"/>
            <a:r>
              <a:rPr lang="en-US" sz="2200" dirty="0" smtClean="0"/>
              <a:t>“It was not so” is a perfect tense verb, which is very significant.</a:t>
            </a:r>
          </a:p>
          <a:p>
            <a:pPr lvl="2"/>
            <a:r>
              <a:rPr lang="en-US" dirty="0" smtClean="0"/>
              <a:t>Therefore, the Lord was </a:t>
            </a:r>
            <a:r>
              <a:rPr lang="en-US" u="sng" dirty="0" smtClean="0"/>
              <a:t>restoring</a:t>
            </a:r>
            <a:r>
              <a:rPr lang="en-US" dirty="0" smtClean="0"/>
              <a:t> the marriage relationship back to His original intent.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+mj-lt"/>
              <a:buAutoNum type="romanUcPeriod" startAt="5"/>
            </a:pPr>
            <a:r>
              <a:rPr lang="en-US" dirty="0" smtClean="0"/>
              <a:t>It Is Tragically Argued That This Is a “</a:t>
            </a:r>
            <a:r>
              <a:rPr lang="en-US" u="sng" dirty="0" smtClean="0"/>
              <a:t>Covenant Passage</a:t>
            </a:r>
            <a:r>
              <a:rPr lang="en-US" dirty="0" smtClean="0"/>
              <a:t>” and Applies Only to Christians.</a:t>
            </a:r>
          </a:p>
          <a:p>
            <a:pPr lvl="1"/>
            <a:r>
              <a:rPr lang="en-US" dirty="0" smtClean="0"/>
              <a:t>This false doctrine will be examined more closely.</a:t>
            </a:r>
          </a:p>
          <a:p>
            <a:pPr lvl="2"/>
            <a:r>
              <a:rPr lang="en-US" dirty="0" smtClean="0"/>
              <a:t>Matthew 19:9 only for members of the church</a:t>
            </a:r>
          </a:p>
          <a:p>
            <a:pPr lvl="2"/>
            <a:r>
              <a:rPr lang="en-US" dirty="0" smtClean="0"/>
              <a:t>Already in a “covenant” with God (i.e., a “covenant passage”)</a:t>
            </a:r>
          </a:p>
          <a:p>
            <a:pPr lvl="1"/>
            <a:r>
              <a:rPr lang="en-US" dirty="0" smtClean="0"/>
              <a:t>Many Scriptural responses can and will be given, but let these suffice, based on the context of Matthew 19.</a:t>
            </a:r>
          </a:p>
          <a:p>
            <a:pPr lvl="2"/>
            <a:r>
              <a:rPr lang="en-US" dirty="0" smtClean="0"/>
              <a:t>Jesus was returning to God’s original marriage laws.</a:t>
            </a:r>
          </a:p>
          <a:p>
            <a:pPr lvl="2"/>
            <a:r>
              <a:rPr lang="en-US" dirty="0" smtClean="0"/>
              <a:t>“There was no church of Christ in the Garden of Eden!”</a:t>
            </a:r>
          </a:p>
          <a:p>
            <a:pPr lvl="2"/>
            <a:r>
              <a:rPr lang="en-US" dirty="0" smtClean="0"/>
              <a:t>Wayne Jackson offers this logical argumentation:</a:t>
            </a:r>
          </a:p>
          <a:p>
            <a:pPr lvl="3"/>
            <a:r>
              <a:rPr lang="en-US" sz="2200" dirty="0" smtClean="0"/>
              <a:t>Christ’s teaching on marriage was a restoration of Heaven’s original.</a:t>
            </a:r>
          </a:p>
          <a:p>
            <a:pPr lvl="3"/>
            <a:r>
              <a:rPr lang="en-US" sz="2200" dirty="0" smtClean="0"/>
              <a:t>But God’s original plan encompassed mankind as a whole.</a:t>
            </a:r>
          </a:p>
          <a:p>
            <a:pPr lvl="3"/>
            <a:r>
              <a:rPr lang="en-US" sz="2200" dirty="0" smtClean="0"/>
              <a:t>Thus, Christ’s teaching on marriage encompasses mankind as whole.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</a:t>
            </a:r>
            <a:r>
              <a:rPr lang="en-US" u="sng" dirty="0" smtClean="0"/>
              <a:t>Setting</a:t>
            </a:r>
            <a:r>
              <a:rPr lang="en-US" dirty="0" smtClean="0"/>
              <a:t> of Jesus’ Teaching in Matthew 19 Is Important to Observe (19:1-2).</a:t>
            </a:r>
          </a:p>
          <a:p>
            <a:pPr lvl="1"/>
            <a:r>
              <a:rPr lang="en-US" dirty="0" smtClean="0"/>
              <a:t>Jesus had just been teaching about forgiveness (</a:t>
            </a:r>
            <a:r>
              <a:rPr lang="en-US" dirty="0" err="1" smtClean="0"/>
              <a:t>ch</a:t>
            </a:r>
            <a:r>
              <a:rPr lang="en-US" dirty="0" smtClean="0"/>
              <a:t> 18) </a:t>
            </a:r>
          </a:p>
          <a:p>
            <a:pPr lvl="1"/>
            <a:r>
              <a:rPr lang="en-US" dirty="0" smtClean="0"/>
              <a:t>He would not return to Galilee again before His death.</a:t>
            </a:r>
          </a:p>
          <a:p>
            <a:pPr lvl="1"/>
            <a:r>
              <a:rPr lang="en-US" dirty="0" smtClean="0"/>
              <a:t>He went “to the region of Judea beyond the Jordan”</a:t>
            </a:r>
          </a:p>
          <a:p>
            <a:pPr lvl="2"/>
            <a:r>
              <a:rPr lang="en-US" dirty="0" smtClean="0"/>
              <a:t>This region of Judea, on the east side of (i.e., “beyond”) the Jordan, was called </a:t>
            </a:r>
            <a:r>
              <a:rPr lang="en-US" dirty="0" err="1" smtClean="0"/>
              <a:t>Perea</a:t>
            </a:r>
            <a:r>
              <a:rPr lang="en-US" dirty="0" smtClean="0"/>
              <a:t>.</a:t>
            </a:r>
          </a:p>
          <a:p>
            <a:pPr lvl="2"/>
            <a:r>
              <a:rPr lang="en-US" u="sng" dirty="0" smtClean="0"/>
              <a:t>Herod Antipas</a:t>
            </a:r>
            <a:r>
              <a:rPr lang="en-US" dirty="0" smtClean="0"/>
              <a:t> ruled over this region of Judea.</a:t>
            </a:r>
          </a:p>
          <a:p>
            <a:pPr lvl="2"/>
            <a:r>
              <a:rPr lang="en-US" dirty="0" smtClean="0"/>
              <a:t>Herod Antipas had beheaded John the </a:t>
            </a:r>
            <a:r>
              <a:rPr lang="en-US" dirty="0" err="1" smtClean="0"/>
              <a:t>Immerser</a:t>
            </a:r>
            <a:r>
              <a:rPr lang="en-US" dirty="0" smtClean="0"/>
              <a:t> for his teaching on </a:t>
            </a:r>
            <a:r>
              <a:rPr lang="en-US" u="sng" dirty="0" smtClean="0"/>
              <a:t>MDR</a:t>
            </a:r>
            <a:r>
              <a:rPr lang="en-US" dirty="0" smtClean="0"/>
              <a:t> (Mark 6:17-18).</a:t>
            </a:r>
          </a:p>
          <a:p>
            <a:pPr lvl="3"/>
            <a:r>
              <a:rPr lang="en-US" sz="2400" dirty="0" smtClean="0"/>
              <a:t>Herod’s marriage violated God’s law!</a:t>
            </a:r>
          </a:p>
          <a:p>
            <a:pPr lvl="1"/>
            <a:r>
              <a:rPr lang="en-US" dirty="0" smtClean="0"/>
              <a:t>It is not certain, but perhaps that is why the Pharisees chose to ask Jesus about MDR then.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</a:t>
            </a:r>
            <a:r>
              <a:rPr lang="en-US" u="sng" dirty="0" smtClean="0"/>
              <a:t>Setting</a:t>
            </a:r>
            <a:r>
              <a:rPr lang="en-US" dirty="0" smtClean="0"/>
              <a:t> of Jesus’ Teaching in Matthew 19 Is Important to Observe (19:1-2).</a:t>
            </a:r>
          </a:p>
          <a:p>
            <a:pPr marL="742950" lvl="1" indent="-403225">
              <a:buFont typeface="+mj-lt"/>
              <a:buAutoNum type="alphaUcPeriod" startAt="5"/>
            </a:pPr>
            <a:r>
              <a:rPr lang="en-US" dirty="0" smtClean="0"/>
              <a:t>The Pharisees were the largest and most respected sect of the Jewish leaders.</a:t>
            </a:r>
          </a:p>
          <a:p>
            <a:pPr lvl="2"/>
            <a:r>
              <a:rPr lang="en-US" dirty="0" smtClean="0"/>
              <a:t>They were revered for their (supposed) knowledge of the law.</a:t>
            </a:r>
          </a:p>
          <a:p>
            <a:pPr lvl="2"/>
            <a:r>
              <a:rPr lang="en-US" dirty="0" smtClean="0"/>
              <a:t>Even more so, they were revered for their (supposed) careful adherence to the law.</a:t>
            </a:r>
          </a:p>
          <a:p>
            <a:pPr lvl="2"/>
            <a:r>
              <a:rPr lang="en-US" dirty="0" smtClean="0"/>
              <a:t>In reality, the Pharisees had created a system of traditions that superseded the law.</a:t>
            </a:r>
          </a:p>
          <a:p>
            <a:pPr lvl="2"/>
            <a:r>
              <a:rPr lang="en-US" dirty="0" smtClean="0"/>
              <a:t>They were more concerned with their traditions and interpretations than with truth.</a:t>
            </a:r>
          </a:p>
          <a:p>
            <a:pPr lvl="2"/>
            <a:r>
              <a:rPr lang="en-US" dirty="0" smtClean="0"/>
              <a:t>The motivation of the Pharisees who came to Jesus was to “</a:t>
            </a:r>
            <a:r>
              <a:rPr lang="en-US" u="sng" dirty="0" smtClean="0"/>
              <a:t>test</a:t>
            </a:r>
            <a:r>
              <a:rPr lang="en-US" dirty="0" smtClean="0"/>
              <a:t> Him” (19:3).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00050" lvl="0" indent="-400050">
              <a:buFont typeface="+mj-lt"/>
              <a:buAutoNum type="romanUcPeriod" startAt="2"/>
            </a:pPr>
            <a:r>
              <a:rPr lang="en-US" dirty="0" smtClean="0"/>
              <a:t>The Pharisees’ </a:t>
            </a:r>
            <a:r>
              <a:rPr lang="en-US" u="sng" dirty="0" smtClean="0"/>
              <a:t>Question</a:t>
            </a:r>
            <a:r>
              <a:rPr lang="en-US" dirty="0" smtClean="0"/>
              <a:t> Gives Insight into the Teaching and Practice of That Day (19:3).</a:t>
            </a:r>
          </a:p>
          <a:p>
            <a:pPr lvl="1"/>
            <a:r>
              <a:rPr lang="en-US" dirty="0" smtClean="0"/>
              <a:t>Repeatedly testing Him, “Is it lawful for a man to divorce his wife for just any reason?”</a:t>
            </a:r>
          </a:p>
          <a:p>
            <a:pPr lvl="1"/>
            <a:r>
              <a:rPr lang="en-US" dirty="0" smtClean="0"/>
              <a:t>The word “</a:t>
            </a:r>
            <a:r>
              <a:rPr lang="en-US" u="sng" dirty="0" smtClean="0"/>
              <a:t>divorce</a:t>
            </a:r>
            <a:r>
              <a:rPr lang="en-US" dirty="0" smtClean="0"/>
              <a:t>” needs to be understood properly.</a:t>
            </a:r>
          </a:p>
          <a:p>
            <a:pPr marL="1085850" lvl="2" indent="-346075">
              <a:buFont typeface="+mj-lt"/>
              <a:buAutoNum type="arabicPeriod" startAt="4"/>
            </a:pPr>
            <a:r>
              <a:rPr lang="en-US" sz="2300" dirty="0" smtClean="0"/>
              <a:t>While it involves civil courts, divorce is </a:t>
            </a:r>
            <a:r>
              <a:rPr lang="en-US" sz="2300" u="sng" dirty="0" smtClean="0"/>
              <a:t>more than</a:t>
            </a:r>
            <a:r>
              <a:rPr lang="en-US" sz="2300" dirty="0" smtClean="0"/>
              <a:t> a civil action</a:t>
            </a:r>
          </a:p>
          <a:p>
            <a:pPr lvl="1"/>
            <a:r>
              <a:rPr lang="en-US" dirty="0" smtClean="0"/>
              <a:t>Their interest in “lawful” had to do with the Law of Moses and not </a:t>
            </a:r>
            <a:r>
              <a:rPr lang="en-US" u="sng" dirty="0" smtClean="0"/>
              <a:t>the Law of God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real emphasis of the question is at the end, “…for just any reason?”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00050" lvl="0" indent="-400050">
              <a:buFont typeface="+mj-lt"/>
              <a:buAutoNum type="romanUcPeriod" startAt="2"/>
            </a:pPr>
            <a:r>
              <a:rPr lang="en-US" dirty="0" smtClean="0"/>
              <a:t>The Pharisees’ </a:t>
            </a:r>
            <a:r>
              <a:rPr lang="en-US" u="sng" dirty="0" smtClean="0"/>
              <a:t>Question</a:t>
            </a:r>
            <a:r>
              <a:rPr lang="en-US" dirty="0" smtClean="0"/>
              <a:t> Gives Insight into the Teaching and Practice of That Day (19:3).</a:t>
            </a:r>
          </a:p>
          <a:p>
            <a:pPr marL="742950" lvl="1" indent="-403225">
              <a:buFont typeface="+mj-lt"/>
              <a:buAutoNum type="alphaUcPeriod" startAt="5"/>
            </a:pPr>
            <a:r>
              <a:rPr lang="en-US" dirty="0" smtClean="0"/>
              <a:t>There were two major (and heatedly contested) schools of thought regarding “</a:t>
            </a:r>
            <a:r>
              <a:rPr lang="en-US" u="sng" dirty="0" smtClean="0"/>
              <a:t>cause</a:t>
            </a:r>
            <a:r>
              <a:rPr lang="en-US" dirty="0" smtClean="0"/>
              <a:t>.”</a:t>
            </a:r>
          </a:p>
          <a:p>
            <a:pPr lvl="2"/>
            <a:r>
              <a:rPr lang="en-US" dirty="0" smtClean="0"/>
              <a:t>Divide was based on differing interpretations of </a:t>
            </a:r>
            <a:r>
              <a:rPr lang="en-US" u="sng" dirty="0" smtClean="0"/>
              <a:t>Deut 24:1-4</a:t>
            </a:r>
          </a:p>
          <a:p>
            <a:pPr lvl="3"/>
            <a:r>
              <a:rPr lang="en-US" dirty="0" smtClean="0"/>
              <a:t>Specifically, over the meaning of “uncleanness/indecency” (24:1).</a:t>
            </a:r>
          </a:p>
          <a:p>
            <a:pPr lvl="2"/>
            <a:r>
              <a:rPr lang="en-US" dirty="0" smtClean="0"/>
              <a:t>They followed the positions held by two Rabbis.</a:t>
            </a:r>
          </a:p>
          <a:p>
            <a:pPr lvl="3"/>
            <a:r>
              <a:rPr lang="en-US" dirty="0" smtClean="0"/>
              <a:t>The school of </a:t>
            </a:r>
            <a:r>
              <a:rPr lang="en-US" u="sng" dirty="0" err="1" smtClean="0"/>
              <a:t>Shammai</a:t>
            </a:r>
            <a:r>
              <a:rPr lang="en-US" dirty="0" smtClean="0"/>
              <a:t>: divorce only lawful for lewdness or worse.</a:t>
            </a:r>
          </a:p>
          <a:p>
            <a:pPr lvl="3"/>
            <a:r>
              <a:rPr lang="en-US" dirty="0" smtClean="0"/>
              <a:t>The school of </a:t>
            </a:r>
            <a:r>
              <a:rPr lang="en-US" u="sng" dirty="0" smtClean="0"/>
              <a:t>Hillel</a:t>
            </a:r>
            <a:r>
              <a:rPr lang="en-US" dirty="0" smtClean="0"/>
              <a:t>: divorce was lawful for every cause</a:t>
            </a:r>
          </a:p>
          <a:p>
            <a:pPr lvl="2"/>
            <a:r>
              <a:rPr lang="en-US" dirty="0" smtClean="0"/>
              <a:t>Deuteronomy 24 was </a:t>
            </a:r>
            <a:r>
              <a:rPr lang="en-US" u="sng" dirty="0" smtClean="0"/>
              <a:t>not</a:t>
            </a:r>
            <a:r>
              <a:rPr lang="en-US" dirty="0" smtClean="0"/>
              <a:t> God’s law approving divorce.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Jesus’ Response to the Pharisees Was a Restoration of the </a:t>
            </a:r>
            <a:r>
              <a:rPr lang="en-US" u="sng" dirty="0" smtClean="0"/>
              <a:t>Original Plan</a:t>
            </a:r>
            <a:r>
              <a:rPr lang="en-US" dirty="0" smtClean="0"/>
              <a:t> of God (19:4-6).</a:t>
            </a:r>
          </a:p>
          <a:p>
            <a:pPr lvl="1"/>
            <a:r>
              <a:rPr lang="en-US" dirty="0" smtClean="0"/>
              <a:t>The Pharisees wanted to see if Jesus would side with </a:t>
            </a:r>
            <a:r>
              <a:rPr lang="en-US" dirty="0" err="1" smtClean="0"/>
              <a:t>Shammai</a:t>
            </a:r>
            <a:r>
              <a:rPr lang="en-US" dirty="0" smtClean="0"/>
              <a:t> or Hillel.</a:t>
            </a:r>
          </a:p>
          <a:p>
            <a:pPr lvl="2"/>
            <a:r>
              <a:rPr lang="en-US" dirty="0" smtClean="0"/>
              <a:t>They wanted to see with whose interpretation of Deuteronomy 24 Jesus would align.</a:t>
            </a:r>
          </a:p>
          <a:p>
            <a:pPr lvl="2"/>
            <a:r>
              <a:rPr lang="en-US" dirty="0" smtClean="0"/>
              <a:t>Little did they realize that they were about to be schooled!</a:t>
            </a:r>
          </a:p>
          <a:p>
            <a:pPr lvl="2"/>
            <a:r>
              <a:rPr lang="en-US" dirty="0" smtClean="0"/>
              <a:t>The Lord of all man was not obligated to side with any manmade doctrine!  Only His!</a:t>
            </a:r>
          </a:p>
          <a:p>
            <a:pPr lvl="1"/>
            <a:r>
              <a:rPr lang="en-US" dirty="0" smtClean="0"/>
              <a:t>Jesus charged the Pharisees for their </a:t>
            </a:r>
            <a:r>
              <a:rPr lang="en-US" u="sng" dirty="0" smtClean="0"/>
              <a:t>ignorance</a:t>
            </a:r>
            <a:r>
              <a:rPr lang="en-US" dirty="0" smtClean="0"/>
              <a:t> of God’s original intent for marriage.</a:t>
            </a:r>
          </a:p>
          <a:p>
            <a:pPr lvl="2"/>
            <a:r>
              <a:rPr lang="en-US" dirty="0" smtClean="0"/>
              <a:t>To Pharisees who took pride in their “knowledge,” Jesus said, “Have you not read?”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dirty="0" smtClean="0"/>
              <a:t>Jesus’ Response to the Pharisees Was a Restoration of the </a:t>
            </a:r>
            <a:r>
              <a:rPr lang="en-US" u="sng" dirty="0" smtClean="0"/>
              <a:t>Original Plan</a:t>
            </a:r>
            <a:r>
              <a:rPr lang="en-US" dirty="0" smtClean="0"/>
              <a:t> of God (19:4-6).</a:t>
            </a:r>
          </a:p>
          <a:p>
            <a:pPr marL="742950" lvl="1" indent="-403225">
              <a:buFont typeface="+mj-lt"/>
              <a:buAutoNum type="alphaUcPeriod" startAt="3"/>
            </a:pPr>
            <a:r>
              <a:rPr lang="en-US" dirty="0" smtClean="0"/>
              <a:t>While the Pharisees argued over Deuteronomy 24, Jesus went </a:t>
            </a:r>
            <a:r>
              <a:rPr lang="en-US" u="sng" dirty="0" smtClean="0"/>
              <a:t>back beyond it</a:t>
            </a:r>
            <a:r>
              <a:rPr lang="en-US" dirty="0" smtClean="0"/>
              <a:t> (19:4-5).</a:t>
            </a:r>
          </a:p>
          <a:p>
            <a:pPr lvl="2"/>
            <a:r>
              <a:rPr lang="en-US" dirty="0" smtClean="0"/>
              <a:t>He went back before Moses, before their traditions and before their rabbis.</a:t>
            </a:r>
          </a:p>
          <a:p>
            <a:pPr lvl="2"/>
            <a:r>
              <a:rPr lang="en-US" dirty="0" smtClean="0"/>
              <a:t>Jesus went all the way back to God’s design for marriage “at the </a:t>
            </a:r>
            <a:r>
              <a:rPr lang="en-US" u="sng" dirty="0" smtClean="0"/>
              <a:t>beginning</a:t>
            </a:r>
            <a:r>
              <a:rPr lang="en-US" dirty="0" smtClean="0"/>
              <a:t>” (cf. Mark 10:6).</a:t>
            </a:r>
          </a:p>
          <a:p>
            <a:pPr lvl="2"/>
            <a:r>
              <a:rPr lang="en-US" dirty="0" smtClean="0"/>
              <a:t>Jesus quoted </a:t>
            </a:r>
            <a:r>
              <a:rPr lang="en-US" u="sng" dirty="0" smtClean="0"/>
              <a:t>Genesis 1:27 &amp; 2:24</a:t>
            </a:r>
            <a:r>
              <a:rPr lang="en-US" dirty="0" smtClean="0"/>
              <a:t> to answer, “Is it lawful to divorce for any reason?”</a:t>
            </a:r>
          </a:p>
          <a:p>
            <a:pPr lvl="3"/>
            <a:r>
              <a:rPr lang="en-US" dirty="0" smtClean="0"/>
              <a:t>Divorce was not part of God’s original plan, for He only created one man for one woman.  There were no other possible mates!</a:t>
            </a:r>
          </a:p>
          <a:p>
            <a:pPr lvl="3"/>
            <a:r>
              <a:rPr lang="en-US" dirty="0" smtClean="0"/>
              <a:t>Divorce was not part of God’s original plan, for they were to “cleave” to each other, with “glue, cement” that made a permanent union.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romanUcPeriod" startAt="3"/>
            </a:pPr>
            <a:r>
              <a:rPr lang="en-US" sz="3000" dirty="0" smtClean="0"/>
              <a:t>Jesus’ Response to the Pharisees Was a Restoration of the </a:t>
            </a:r>
            <a:r>
              <a:rPr lang="en-US" sz="3000" u="sng" dirty="0" smtClean="0"/>
              <a:t>Original Plan</a:t>
            </a:r>
            <a:r>
              <a:rPr lang="en-US" sz="3000" dirty="0" smtClean="0"/>
              <a:t> of God (19:4-6).</a:t>
            </a:r>
          </a:p>
          <a:p>
            <a:pPr marL="742950" lvl="1" indent="-403225">
              <a:buFont typeface="+mj-lt"/>
              <a:buAutoNum type="alphaUcPeriod" startAt="4"/>
            </a:pPr>
            <a:r>
              <a:rPr lang="en-US" dirty="0" smtClean="0"/>
              <a:t>Jesus emphasized “</a:t>
            </a:r>
            <a:r>
              <a:rPr lang="en-US" u="sng" dirty="0" smtClean="0"/>
              <a:t>one flesh</a:t>
            </a:r>
            <a:r>
              <a:rPr lang="en-US" dirty="0" smtClean="0"/>
              <a:t>” nature of marriage (19:6).</a:t>
            </a:r>
          </a:p>
          <a:p>
            <a:pPr lvl="2"/>
            <a:r>
              <a:rPr lang="en-US" dirty="0" smtClean="0"/>
              <a:t>Jesus used the word “So” to draw a conclusion regarding the bond that had resulted.</a:t>
            </a:r>
          </a:p>
          <a:p>
            <a:pPr lvl="2"/>
            <a:r>
              <a:rPr lang="en-US" dirty="0" smtClean="0"/>
              <a:t>“So then, they are no longer two but one flesh.”  </a:t>
            </a:r>
          </a:p>
          <a:p>
            <a:pPr marL="1371600" lvl="3" indent="-282575">
              <a:buFont typeface="+mj-lt"/>
              <a:buAutoNum type="alphaLcParenR" startAt="2"/>
            </a:pPr>
            <a:r>
              <a:rPr lang="en-US" sz="2200" dirty="0" smtClean="0"/>
              <a:t>Divorce violates the will of God, severing the unity He created.</a:t>
            </a:r>
          </a:p>
          <a:p>
            <a:pPr lvl="1">
              <a:buAutoNum type="alphaUcPeriod" startAt="4"/>
            </a:pPr>
            <a:r>
              <a:rPr lang="en-US" dirty="0" smtClean="0"/>
              <a:t>Jesus summarized &amp; underscored the </a:t>
            </a:r>
            <a:r>
              <a:rPr lang="en-US" u="sng" dirty="0" smtClean="0"/>
              <a:t>respect</a:t>
            </a:r>
            <a:r>
              <a:rPr lang="en-US" dirty="0" smtClean="0"/>
              <a:t> that man must have for God’s marriage (19:6).</a:t>
            </a:r>
          </a:p>
          <a:p>
            <a:pPr lvl="2"/>
            <a:r>
              <a:rPr lang="en-US" dirty="0" smtClean="0"/>
              <a:t>God joins together (or yokes together) husband and wife.</a:t>
            </a:r>
          </a:p>
          <a:p>
            <a:pPr lvl="2"/>
            <a:r>
              <a:rPr lang="en-US" dirty="0" smtClean="0"/>
              <a:t>Who is man to undo what God has done?  </a:t>
            </a:r>
          </a:p>
          <a:p>
            <a:pPr lvl="2"/>
            <a:r>
              <a:rPr lang="en-US" dirty="0" smtClean="0"/>
              <a:t>Respect:  “What God has joined together, let </a:t>
            </a:r>
            <a:r>
              <a:rPr lang="en-US" u="sng" dirty="0" smtClean="0"/>
              <a:t>not man separate</a:t>
            </a:r>
            <a:r>
              <a:rPr lang="en-US" dirty="0" smtClean="0"/>
              <a:t>.”</a:t>
            </a:r>
          </a:p>
          <a:p>
            <a:pPr lvl="3"/>
            <a:r>
              <a:rPr lang="en-US" sz="2200" dirty="0" smtClean="0"/>
              <a:t>“Let not man separate” is a present tense imperative</a:t>
            </a:r>
          </a:p>
          <a:p>
            <a:pPr lvl="3"/>
            <a:r>
              <a:rPr lang="en-US" sz="2200" dirty="0" smtClean="0"/>
              <a:t>The actual command is for man to “</a:t>
            </a:r>
            <a:r>
              <a:rPr lang="en-US" sz="2200" i="1" dirty="0" smtClean="0"/>
              <a:t>stop</a:t>
            </a:r>
            <a:r>
              <a:rPr lang="en-US" sz="2200" dirty="0" smtClean="0"/>
              <a:t> doing what he is doing.”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romanUcPeriod" startAt="4"/>
            </a:pPr>
            <a:r>
              <a:rPr lang="en-US" dirty="0" smtClean="0"/>
              <a:t>The Pharisees Mistakenly Thought They Had Jesus </a:t>
            </a:r>
            <a:r>
              <a:rPr lang="en-US" u="sng" dirty="0" smtClean="0"/>
              <a:t>Cornered &amp; in Conflict</a:t>
            </a:r>
            <a:r>
              <a:rPr lang="en-US" dirty="0" smtClean="0"/>
              <a:t> with Moses (19:7-8).</a:t>
            </a:r>
          </a:p>
          <a:p>
            <a:pPr lvl="1"/>
            <a:r>
              <a:rPr lang="en-US" dirty="0" smtClean="0"/>
              <a:t>In verse 7, they asked:</a:t>
            </a:r>
          </a:p>
          <a:p>
            <a:pPr lvl="2"/>
            <a:r>
              <a:rPr lang="en-US" dirty="0" smtClean="0"/>
              <a:t>“Why then did Moses command to give a certificate of divorce, and to put her away?”</a:t>
            </a:r>
          </a:p>
          <a:p>
            <a:pPr lvl="2"/>
            <a:r>
              <a:rPr lang="en-US" dirty="0" smtClean="0"/>
              <a:t>The Jews had erroneously concluded that Moses “</a:t>
            </a:r>
            <a:r>
              <a:rPr lang="en-US" u="sng" dirty="0" smtClean="0"/>
              <a:t>commanded</a:t>
            </a:r>
            <a:r>
              <a:rPr lang="en-US" dirty="0" smtClean="0"/>
              <a:t>” divorce.</a:t>
            </a:r>
          </a:p>
          <a:p>
            <a:pPr lvl="2"/>
            <a:r>
              <a:rPr lang="en-US" dirty="0" smtClean="0"/>
              <a:t>Deuteronomy 24:1-4 was simply addressing possible conditions that could occur and what to do when/if they did occur.  God was </a:t>
            </a:r>
            <a:r>
              <a:rPr lang="en-US" u="sng" dirty="0" smtClean="0"/>
              <a:t>not</a:t>
            </a:r>
            <a:r>
              <a:rPr lang="en-US" dirty="0" smtClean="0"/>
              <a:t> saying, “It’s ok.  Go and do it.”</a:t>
            </a:r>
          </a:p>
          <a:p>
            <a:pPr lvl="3"/>
            <a:r>
              <a:rPr lang="en-US" sz="2200" dirty="0" smtClean="0"/>
              <a:t>In Deut 24, God wanted rampant practice of divorce under control.</a:t>
            </a:r>
          </a:p>
          <a:p>
            <a:pPr marL="1600200" lvl="4"/>
            <a:r>
              <a:rPr lang="en-US" sz="2200" dirty="0" smtClean="0"/>
              <a:t>He wanted to dissuade the Jews from divorcing.</a:t>
            </a:r>
          </a:p>
          <a:p>
            <a:pPr marL="1600200" lvl="4"/>
            <a:r>
              <a:rPr lang="en-US" sz="2200" dirty="0" smtClean="0"/>
              <a:t>He wanted to make men think hard about divorce.</a:t>
            </a:r>
          </a:p>
          <a:p>
            <a:pPr marL="1600200" lvl="4"/>
            <a:r>
              <a:rPr lang="en-US" sz="2200" dirty="0" smtClean="0"/>
              <a:t>He wanted to protect the wife.</a:t>
            </a:r>
          </a:p>
          <a:p>
            <a:pPr marL="1600200" lvl="4"/>
            <a:r>
              <a:rPr lang="en-US" sz="2200" dirty="0" smtClean="0"/>
              <a:t>He was not encouraging, commanding or approving divorce.  </a:t>
            </a:r>
            <a:br>
              <a:rPr lang="en-US" sz="2200" dirty="0" smtClean="0"/>
            </a:br>
            <a:r>
              <a:rPr lang="en-US" sz="2200" dirty="0" smtClean="0"/>
              <a:t>How could He?</a:t>
            </a:r>
          </a:p>
          <a:p>
            <a:pPr lvl="2"/>
            <a:r>
              <a:rPr lang="en-US" dirty="0" smtClean="0"/>
              <a:t>The “uncleanness” in Deut 24:1 is somewhat difficult to define.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1163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Cindy Nelson</cp:lastModifiedBy>
  <cp:revision>17</cp:revision>
  <dcterms:created xsi:type="dcterms:W3CDTF">2013-08-30T14:38:36Z</dcterms:created>
  <dcterms:modified xsi:type="dcterms:W3CDTF">2013-09-16T14:49:01Z</dcterms:modified>
</cp:coreProperties>
</file>