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7" r:id="rId11"/>
    <p:sldId id="259" r:id="rId12"/>
    <p:sldId id="273" r:id="rId13"/>
    <p:sldId id="274" r:id="rId14"/>
    <p:sldId id="278" r:id="rId15"/>
    <p:sldId id="275" r:id="rId16"/>
    <p:sldId id="276" r:id="rId17"/>
    <p:sldId id="262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00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MD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DR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450"/>
        </a:spcBef>
        <a:buFont typeface="+mj-lt"/>
        <a:buAutoNum type="romanUcPeriod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5288" algn="l" defTabSz="914400" rtl="0" eaLnBrk="1" latinLnBrk="0" hangingPunct="1">
        <a:spcBef>
          <a:spcPts val="450"/>
        </a:spcBef>
        <a:buFont typeface="+mj-lt"/>
        <a:buAutoNum type="alphaUcPeriod"/>
        <a:defRPr sz="2800" b="1" kern="1200">
          <a:solidFill>
            <a:srgbClr val="8A0000"/>
          </a:solidFill>
          <a:latin typeface="+mn-lt"/>
          <a:ea typeface="+mn-ea"/>
          <a:cs typeface="+mn-cs"/>
        </a:defRPr>
      </a:lvl2pPr>
      <a:lvl3pPr marL="1089025" indent="-349250" algn="l" defTabSz="914400" rtl="0" eaLnBrk="1" latinLnBrk="0" hangingPunct="1">
        <a:spcBef>
          <a:spcPts val="450"/>
        </a:spcBef>
        <a:buFont typeface="+mj-lt"/>
        <a:buAutoNum type="arabicPeriod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87338" algn="l" defTabSz="914400" rtl="0" eaLnBrk="1" latinLnBrk="0" hangingPunct="1">
        <a:spcBef>
          <a:spcPts val="450"/>
        </a:spcBef>
        <a:buFont typeface="+mj-lt"/>
        <a:buAutoNum type="alphaLcParenR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Lesson </a:t>
            </a:r>
            <a:r>
              <a:rPr lang="en-US" sz="2800" u="sng" dirty="0" smtClean="0"/>
              <a:t>2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r>
              <a:rPr lang="en-US" sz="3200" b="1" dirty="0" smtClean="0"/>
              <a:t>God’s OVER-View of Marriage &amp; Divorce</a:t>
            </a:r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 indent="-396875">
              <a:buFont typeface="+mj-lt"/>
              <a:buAutoNum type="alphaUcPeriod" startAt="6"/>
            </a:pPr>
            <a:r>
              <a:rPr lang="en-US" dirty="0" smtClean="0"/>
              <a:t>God Gave </a:t>
            </a:r>
            <a:r>
              <a:rPr lang="en-US" u="sng" dirty="0" smtClean="0"/>
              <a:t>Permanence</a:t>
            </a:r>
            <a:r>
              <a:rPr lang="en-US" dirty="0" smtClean="0"/>
              <a:t> to Marriage.</a:t>
            </a:r>
          </a:p>
          <a:p>
            <a:pPr marL="1085850" lvl="2" indent="-346075">
              <a:buFont typeface="+mj-lt"/>
              <a:buAutoNum type="arabicPeriod" startAt="4"/>
            </a:pPr>
            <a:r>
              <a:rPr lang="en-US" dirty="0" smtClean="0"/>
              <a:t>God </a:t>
            </a:r>
            <a:r>
              <a:rPr lang="en-US" dirty="0" smtClean="0"/>
              <a:t>intended (and still intends) for marriage to last until </a:t>
            </a:r>
            <a:r>
              <a:rPr lang="en-US" u="sng" dirty="0" smtClean="0"/>
              <a:t>death</a:t>
            </a:r>
            <a:r>
              <a:rPr lang="en-US" dirty="0" smtClean="0"/>
              <a:t> separates them.</a:t>
            </a:r>
          </a:p>
          <a:p>
            <a:pPr lvl="3"/>
            <a:r>
              <a:rPr lang="en-US" sz="2400" dirty="0" smtClean="0"/>
              <a:t>God planned for marriage to be for life!</a:t>
            </a:r>
          </a:p>
          <a:p>
            <a:pPr lvl="3"/>
            <a:r>
              <a:rPr lang="en-US" sz="2400" dirty="0" smtClean="0"/>
              <a:t>Romans 7:2</a:t>
            </a:r>
            <a:endParaRPr lang="en-US" sz="2400" dirty="0" smtClean="0"/>
          </a:p>
          <a:p>
            <a:pPr lvl="3"/>
            <a:r>
              <a:rPr lang="en-US" sz="2400" dirty="0" smtClean="0"/>
              <a:t>1 Corinthians 7:39</a:t>
            </a:r>
            <a:endParaRPr lang="en-US" sz="2400" dirty="0" smtClean="0"/>
          </a:p>
          <a:p>
            <a:pPr lvl="3"/>
            <a:r>
              <a:rPr lang="en-US" sz="2400" dirty="0" smtClean="0"/>
              <a:t>Leaving, cleaving and weaving two lives together, in God’s eyes, is irrevocable!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dirty="0" smtClean="0"/>
              <a:t>Understanding </a:t>
            </a:r>
            <a:r>
              <a:rPr lang="en-US" u="sng" dirty="0" smtClean="0"/>
              <a:t>DIVORCE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/>
            <a:r>
              <a:rPr lang="en-US" dirty="0" smtClean="0"/>
              <a:t>The N.T. Greek word for divorce is </a:t>
            </a:r>
            <a:r>
              <a:rPr lang="en-US" i="1" dirty="0" err="1" smtClean="0"/>
              <a:t>apoluo</a:t>
            </a:r>
            <a:r>
              <a:rPr lang="en-US" i="1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“Set free, release; let go, send away, dismiss</a:t>
            </a:r>
            <a:r>
              <a:rPr lang="en-US" dirty="0" smtClean="0"/>
              <a:t>”</a:t>
            </a:r>
            <a:endParaRPr lang="en-US" dirty="0" smtClean="0"/>
          </a:p>
          <a:p>
            <a:pPr lvl="2"/>
            <a:r>
              <a:rPr lang="en-US" dirty="0" smtClean="0"/>
              <a:t>“Put </a:t>
            </a:r>
            <a:r>
              <a:rPr lang="en-US" dirty="0" smtClean="0"/>
              <a:t>away,” involving a mental, intentional, then legal act.</a:t>
            </a:r>
          </a:p>
          <a:p>
            <a:pPr lvl="1"/>
            <a:r>
              <a:rPr lang="en-US" dirty="0" smtClean="0"/>
              <a:t>Marriage involves a contract/covenant between </a:t>
            </a:r>
            <a:r>
              <a:rPr lang="en-US" u="sng" dirty="0" smtClean="0"/>
              <a:t>three</a:t>
            </a:r>
            <a:r>
              <a:rPr lang="en-US" dirty="0" smtClean="0"/>
              <a:t> parties: man, woman, God.</a:t>
            </a:r>
          </a:p>
          <a:p>
            <a:pPr lvl="2"/>
            <a:r>
              <a:rPr lang="en-US" dirty="0" smtClean="0"/>
              <a:t>If marriage involves more than just the two human parties, then divorce also must involve more than just the two human parties.</a:t>
            </a:r>
          </a:p>
          <a:p>
            <a:pPr lvl="2"/>
            <a:r>
              <a:rPr lang="en-US" dirty="0" smtClean="0"/>
              <a:t>If the only marriages “acceptable” to God are ones He joins together, then, it would seem to follow that, the only divorces “acceptable” to God are ones He disjoins.</a:t>
            </a:r>
          </a:p>
          <a:p>
            <a:pPr lvl="2"/>
            <a:r>
              <a:rPr lang="en-US" dirty="0" smtClean="0"/>
              <a:t>If three parties are involved in proper marriages, One cannot be omitted during divorce.  Only God can “join” and only God can “disjoin.”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36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9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79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27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8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188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6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66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4" end="5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394" end="5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0" end="6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560" end="6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sz="2600" dirty="0" smtClean="0"/>
              <a:t>Understanding </a:t>
            </a:r>
            <a:r>
              <a:rPr lang="en-US" sz="2600" u="sng" dirty="0" smtClean="0"/>
              <a:t>DIVORCE</a:t>
            </a:r>
            <a:r>
              <a:rPr lang="en-US" sz="2600" dirty="0" smtClean="0"/>
              <a:t> in God’s </a:t>
            </a:r>
            <a:r>
              <a:rPr lang="en-US" sz="2600" dirty="0" smtClean="0"/>
              <a:t>Eyes</a:t>
            </a:r>
            <a:endParaRPr lang="en-US" sz="2600" dirty="0" smtClean="0"/>
          </a:p>
          <a:p>
            <a:pPr marL="742950" lvl="1" indent="-403225">
              <a:buFont typeface="+mj-lt"/>
              <a:buAutoNum type="alphaUcPeriod" startAt="3"/>
            </a:pPr>
            <a:r>
              <a:rPr lang="en-US" sz="2600" dirty="0" smtClean="0"/>
              <a:t>God’s plan for marriage (from the beginning) never included or intended </a:t>
            </a:r>
            <a:r>
              <a:rPr lang="en-US" sz="2600" u="sng" dirty="0" smtClean="0"/>
              <a:t>divorce</a:t>
            </a:r>
            <a:r>
              <a:rPr lang="en-US" sz="2600" dirty="0" smtClean="0"/>
              <a:t> at all.</a:t>
            </a:r>
          </a:p>
          <a:p>
            <a:pPr lvl="2"/>
            <a:r>
              <a:rPr lang="en-US" sz="2200" dirty="0" smtClean="0"/>
              <a:t>From the beginning, God’s design for marriage was for one man and one woman to become one flesh and remain together for one lifetime.</a:t>
            </a:r>
          </a:p>
          <a:p>
            <a:pPr lvl="2"/>
            <a:r>
              <a:rPr lang="en-US" sz="2200" dirty="0" smtClean="0"/>
              <a:t>While there was a temporary “concession” (“permitting</a:t>
            </a:r>
            <a:r>
              <a:rPr lang="en-US" sz="2200" dirty="0" smtClean="0"/>
              <a:t>” divorce </a:t>
            </a:r>
            <a:r>
              <a:rPr lang="en-US" sz="2200" dirty="0" smtClean="0"/>
              <a:t>for a time) such was not commanded, required or desired by God.  Hence, when Jesus came and taught on the matter, He restored God’s original plan from the beginning.</a:t>
            </a:r>
          </a:p>
          <a:p>
            <a:pPr lvl="2"/>
            <a:r>
              <a:rPr lang="en-US" sz="2200" dirty="0" smtClean="0"/>
              <a:t>God’s view of divorce is simple, yet strong – “He hates divorce” (Mal. 2:16)!</a:t>
            </a:r>
          </a:p>
          <a:p>
            <a:pPr lvl="2"/>
            <a:r>
              <a:rPr lang="en-US" sz="2200" dirty="0" smtClean="0"/>
              <a:t>For a spiritual view of God’s view of violating marital fidelity, Read Ezekiel 16.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6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4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24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8" end="4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58" end="4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7" end="5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487" end="5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5" end="6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565" end="6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sz="2600" dirty="0" smtClean="0"/>
              <a:t>Understanding </a:t>
            </a:r>
            <a:r>
              <a:rPr lang="en-US" sz="2600" u="sng" dirty="0" smtClean="0"/>
              <a:t>DIVORCE</a:t>
            </a:r>
            <a:r>
              <a:rPr lang="en-US" sz="2600" dirty="0" smtClean="0"/>
              <a:t> in God’s </a:t>
            </a:r>
            <a:r>
              <a:rPr lang="en-US" sz="2600" dirty="0" smtClean="0"/>
              <a:t>Eyes</a:t>
            </a:r>
            <a:endParaRPr lang="en-US" sz="2600" dirty="0" smtClean="0"/>
          </a:p>
          <a:p>
            <a:pPr lvl="1" indent="-396875">
              <a:buFont typeface="+mj-lt"/>
              <a:buAutoNum type="alphaUcPeriod" startAt="4"/>
            </a:pPr>
            <a:r>
              <a:rPr lang="en-US" sz="2600" dirty="0" smtClean="0"/>
              <a:t>God’s marriage laws are not bound, loosed or altered by what </a:t>
            </a:r>
            <a:r>
              <a:rPr lang="en-US" sz="2600" u="sng" dirty="0" smtClean="0"/>
              <a:t>man</a:t>
            </a:r>
            <a:r>
              <a:rPr lang="en-US" sz="2600" dirty="0" smtClean="0"/>
              <a:t> approves or legislates.</a:t>
            </a:r>
          </a:p>
          <a:p>
            <a:pPr lvl="2"/>
            <a:r>
              <a:rPr lang="en-US" dirty="0" smtClean="0"/>
              <a:t>God’s divine law is not subservient to civil law!  Ever!</a:t>
            </a:r>
          </a:p>
          <a:p>
            <a:pPr lvl="3"/>
            <a:r>
              <a:rPr lang="en-US" dirty="0" smtClean="0"/>
              <a:t>We are to “submit…for the Lord's sake to every human institution” (1 Pet. 2:13).</a:t>
            </a:r>
          </a:p>
          <a:p>
            <a:pPr lvl="3"/>
            <a:r>
              <a:rPr lang="en-US" dirty="0" smtClean="0"/>
              <a:t>But, when human law is not in harmony with divine law, God’s law trumps (Ac. 5:29).</a:t>
            </a:r>
          </a:p>
          <a:p>
            <a:pPr lvl="3"/>
            <a:r>
              <a:rPr lang="en-US" dirty="0" smtClean="0"/>
              <a:t>Human/Civil law only has authority that God has provided it (Ro. 13:4; Jn. 19:11).</a:t>
            </a:r>
          </a:p>
          <a:p>
            <a:pPr lvl="3"/>
            <a:r>
              <a:rPr lang="en-US" dirty="0" smtClean="0"/>
              <a:t>Human law has no power to </a:t>
            </a:r>
            <a:r>
              <a:rPr lang="en-US" i="1" dirty="0" smtClean="0"/>
              <a:t>sanction a wrong</a:t>
            </a:r>
            <a:r>
              <a:rPr lang="en-US" dirty="0" smtClean="0"/>
              <a:t> or </a:t>
            </a:r>
            <a:r>
              <a:rPr lang="en-US" i="1" dirty="0" smtClean="0"/>
              <a:t>forbid something that’s right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While civil law differs from culture-to-culture and will change even within a </a:t>
            </a:r>
            <a:r>
              <a:rPr lang="en-US" dirty="0" smtClean="0"/>
              <a:t>single </a:t>
            </a:r>
            <a:r>
              <a:rPr lang="en-US" dirty="0" smtClean="0"/>
              <a:t>culture, God’s law remains constant and </a:t>
            </a:r>
            <a:r>
              <a:rPr lang="en-US" dirty="0" smtClean="0"/>
              <a:t>consistent.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6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25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2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82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3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63" end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7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347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0" end="5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430" end="5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07" end="6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507" end="6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sz="2600" dirty="0" smtClean="0"/>
              <a:t>Understanding </a:t>
            </a:r>
            <a:r>
              <a:rPr lang="en-US" sz="2600" u="sng" dirty="0" smtClean="0"/>
              <a:t>DIVORCE</a:t>
            </a:r>
            <a:r>
              <a:rPr lang="en-US" sz="2600" dirty="0" smtClean="0"/>
              <a:t> in God’s </a:t>
            </a:r>
            <a:r>
              <a:rPr lang="en-US" sz="2600" dirty="0" smtClean="0"/>
              <a:t>Eyes</a:t>
            </a:r>
            <a:endParaRPr lang="en-US" sz="2600" dirty="0" smtClean="0"/>
          </a:p>
          <a:p>
            <a:pPr lvl="1" indent="-396875">
              <a:buFont typeface="+mj-lt"/>
              <a:buAutoNum type="alphaUcPeriod" startAt="4"/>
            </a:pPr>
            <a:r>
              <a:rPr lang="en-US" sz="2600" dirty="0" smtClean="0"/>
              <a:t>God’s marriage laws are not bound, loosed or altered by what man approves or legislates.</a:t>
            </a:r>
          </a:p>
          <a:p>
            <a:pPr marL="1085850" lvl="2" indent="-346075">
              <a:buFont typeface="+mj-lt"/>
              <a:buAutoNum type="arabicPeriod" startAt="2"/>
            </a:pPr>
            <a:r>
              <a:rPr lang="en-US" dirty="0" smtClean="0"/>
              <a:t>If </a:t>
            </a:r>
            <a:r>
              <a:rPr lang="en-US" dirty="0" smtClean="0"/>
              <a:t>civil law joins two people together, that does not mean that God has joined them.</a:t>
            </a:r>
          </a:p>
          <a:p>
            <a:pPr lvl="2">
              <a:buAutoNum type="arabicPeriod" startAt="2"/>
            </a:pPr>
            <a:r>
              <a:rPr lang="en-US" dirty="0" smtClean="0"/>
              <a:t>If </a:t>
            </a:r>
            <a:r>
              <a:rPr lang="en-US" dirty="0" smtClean="0"/>
              <a:t>civil law disjoins two people, that does not mean that God has disjoined them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463550" lvl="0" indent="-463550">
              <a:lnSpc>
                <a:spcPct val="110000"/>
              </a:lnSpc>
              <a:buFont typeface="+mj-lt"/>
              <a:buAutoNum type="romanUcPeriod" startAt="3"/>
            </a:pPr>
            <a:r>
              <a:rPr lang="en-US" dirty="0" smtClean="0"/>
              <a:t>Understanding </a:t>
            </a:r>
            <a:r>
              <a:rPr lang="en-US" u="sng" dirty="0" smtClean="0"/>
              <a:t>DIVORCE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marL="742950" lvl="1" indent="-403225">
              <a:lnSpc>
                <a:spcPct val="110000"/>
              </a:lnSpc>
              <a:buFont typeface="+mj-lt"/>
              <a:buAutoNum type="alphaUcPeriod" startAt="5"/>
            </a:pPr>
            <a:r>
              <a:rPr lang="en-US" dirty="0" smtClean="0"/>
              <a:t>God’s general rule regarding </a:t>
            </a:r>
            <a:r>
              <a:rPr lang="en-US" dirty="0" smtClean="0"/>
              <a:t>MDR:</a:t>
            </a:r>
            <a:endParaRPr lang="en-US" dirty="0" smtClean="0"/>
          </a:p>
          <a:p>
            <a:pPr lvl="2"/>
            <a:r>
              <a:rPr lang="en-US" dirty="0" smtClean="0"/>
              <a:t>“Whoever divorces and marries another commits adultery” (Mark 10:11-12).</a:t>
            </a:r>
          </a:p>
          <a:p>
            <a:pPr lvl="2"/>
            <a:r>
              <a:rPr lang="en-US" dirty="0" smtClean="0"/>
              <a:t>If “marries another” while </a:t>
            </a:r>
            <a:r>
              <a:rPr lang="en-US" dirty="0" smtClean="0"/>
              <a:t>spouse lives = adulterer/</a:t>
            </a:r>
            <a:r>
              <a:rPr lang="en-US" dirty="0" err="1" smtClean="0"/>
              <a:t>ess</a:t>
            </a:r>
            <a:r>
              <a:rPr lang="en-US" dirty="0" smtClean="0"/>
              <a:t> </a:t>
            </a:r>
            <a:r>
              <a:rPr lang="en-US" dirty="0" smtClean="0"/>
              <a:t>(Ro. 7:3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“</a:t>
            </a:r>
            <a:r>
              <a:rPr lang="en-US" dirty="0" smtClean="0"/>
              <a:t>does </a:t>
            </a:r>
            <a:r>
              <a:rPr lang="en-US" dirty="0" smtClean="0"/>
              <a:t>depart…remain </a:t>
            </a:r>
            <a:r>
              <a:rPr lang="en-US" dirty="0" smtClean="0"/>
              <a:t>unmarried or be reconciled” (1 </a:t>
            </a:r>
            <a:r>
              <a:rPr lang="en-US" dirty="0" smtClean="0"/>
              <a:t>Co. </a:t>
            </a:r>
            <a:r>
              <a:rPr lang="en-US" dirty="0" smtClean="0"/>
              <a:t>7:11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spouse </a:t>
            </a:r>
            <a:r>
              <a:rPr lang="en-US" dirty="0" smtClean="0"/>
              <a:t>“dies,” he/she “is at liberty to be married” (1 Cor. 7:39). </a:t>
            </a:r>
          </a:p>
          <a:p>
            <a:pPr lvl="2"/>
            <a:r>
              <a:rPr lang="en-US" dirty="0" smtClean="0"/>
              <a:t>This was God’s original plan for marriage – </a:t>
            </a:r>
            <a:r>
              <a:rPr lang="en-US" u="sng" dirty="0" smtClean="0"/>
              <a:t>a lifelong commitment</a:t>
            </a:r>
            <a:r>
              <a:rPr lang="en-US" dirty="0" smtClean="0"/>
              <a:t> (cf. Mal. 2:16)!</a:t>
            </a:r>
          </a:p>
          <a:p>
            <a:pPr lvl="2"/>
            <a:r>
              <a:rPr lang="en-US" dirty="0" smtClean="0"/>
              <a:t>The divine </a:t>
            </a:r>
            <a:r>
              <a:rPr lang="en-US" dirty="0" smtClean="0"/>
              <a:t>rule </a:t>
            </a:r>
            <a:r>
              <a:rPr lang="en-US" dirty="0" smtClean="0"/>
              <a:t>= a </a:t>
            </a:r>
            <a:r>
              <a:rPr lang="en-US" dirty="0" smtClean="0"/>
              <a:t>second marriage is not acceptable but is sinful!</a:t>
            </a:r>
          </a:p>
          <a:p>
            <a:pPr lvl="2"/>
            <a:r>
              <a:rPr lang="en-US" dirty="0" smtClean="0"/>
              <a:t>If no divine exception, there could be NO divorce and remarriage without adultery.</a:t>
            </a:r>
          </a:p>
          <a:p>
            <a:pPr lvl="2"/>
            <a:r>
              <a:rPr lang="en-US" dirty="0" smtClean="0"/>
              <a:t>The ONLY divine exception is a mate who puts away mate for fornication (Mt. 19:9).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6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0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70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3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43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9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09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3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73" end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4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344" end="4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7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427" end="4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96" end="5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496" end="5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9" end="6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579" end="6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dirty="0" smtClean="0"/>
              <a:t>Understanding </a:t>
            </a:r>
            <a:r>
              <a:rPr lang="en-US" u="sng" dirty="0" smtClean="0"/>
              <a:t>DIVORCE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marL="742950" lvl="1" indent="-403225">
              <a:buFont typeface="+mj-lt"/>
              <a:buAutoNum type="alphaUcPeriod" startAt="6"/>
            </a:pPr>
            <a:r>
              <a:rPr lang="en-US" dirty="0" smtClean="0"/>
              <a:t>God allows </a:t>
            </a:r>
            <a:r>
              <a:rPr lang="en-US" u="sng" dirty="0" smtClean="0"/>
              <a:t>only one exception</a:t>
            </a:r>
            <a:r>
              <a:rPr lang="en-US" dirty="0" smtClean="0"/>
              <a:t> to His general rule for MDR (Matt. 19:9; 5:31-32).</a:t>
            </a:r>
          </a:p>
          <a:p>
            <a:pPr lvl="2"/>
            <a:r>
              <a:rPr lang="en-US" dirty="0" smtClean="0"/>
              <a:t>If divorce was acceptable to God for any/every cause, then His laws are meaningless.</a:t>
            </a:r>
          </a:p>
          <a:p>
            <a:pPr lvl="2"/>
            <a:r>
              <a:rPr lang="en-US" dirty="0" smtClean="0"/>
              <a:t>In marriage, neither spouse has a God-given right to break their union to each other.</a:t>
            </a:r>
          </a:p>
          <a:p>
            <a:pPr lvl="2"/>
            <a:r>
              <a:rPr lang="en-US" dirty="0" smtClean="0"/>
              <a:t>The ONE exception that God permits to His general rule of “marriage for life, no divorce,” is the intrusion of a third party that strikes at the heart this God-ordained “one-flesh union” – i.e., when a spouse takes that “one flesh” outside the marriage.</a:t>
            </a:r>
          </a:p>
          <a:p>
            <a:pPr lvl="2"/>
            <a:r>
              <a:rPr lang="en-US" dirty="0" smtClean="0"/>
              <a:t>If one’s spouse is guilty of fornication, the innocent spouse has a God-given right to break the union &amp; marry another without committing adultery. Only one exception!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6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17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2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02" end="2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8" end="5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88" end="5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2" end="7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542" end="7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4"/>
            </a:pPr>
            <a:r>
              <a:rPr lang="en-US" dirty="0" smtClean="0"/>
              <a:t>Understanding </a:t>
            </a:r>
            <a:r>
              <a:rPr lang="en-US" u="sng" dirty="0" smtClean="0"/>
              <a:t>FORNICATION</a:t>
            </a:r>
            <a:r>
              <a:rPr lang="en-US" dirty="0" smtClean="0"/>
              <a:t> in God’s Eyes</a:t>
            </a:r>
            <a:endParaRPr lang="en-US" dirty="0" smtClean="0"/>
          </a:p>
          <a:p>
            <a:pPr lvl="1"/>
            <a:r>
              <a:rPr lang="en-US" dirty="0" smtClean="0"/>
              <a:t>Fornication is a broad term that includes all other illicit sexual activity.</a:t>
            </a:r>
          </a:p>
          <a:p>
            <a:pPr lvl="1"/>
            <a:r>
              <a:rPr lang="en-US" dirty="0" smtClean="0"/>
              <a:t>The Greek </a:t>
            </a:r>
            <a:r>
              <a:rPr lang="en-US" i="1" dirty="0" err="1" smtClean="0"/>
              <a:t>porneia</a:t>
            </a:r>
            <a:r>
              <a:rPr lang="en-US" dirty="0" smtClean="0"/>
              <a:t> means, “every kind of unlawful sexual intercourse” (BDAG).</a:t>
            </a:r>
          </a:p>
          <a:p>
            <a:pPr lvl="1"/>
            <a:r>
              <a:rPr lang="en-US" dirty="0" smtClean="0"/>
              <a:t>It includes sex between unmarried people (1 Cor. 7:2), between individuals who may be married but not to each other (Matt. 19:9), homosexuality (Jude 7) and bestiality.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40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17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4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94" end="3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5"/>
            </a:pPr>
            <a:r>
              <a:rPr lang="en-US" dirty="0" smtClean="0"/>
              <a:t>Understanding </a:t>
            </a:r>
            <a:r>
              <a:rPr lang="en-US" u="sng" dirty="0" smtClean="0"/>
              <a:t>ADULTERY</a:t>
            </a:r>
            <a:r>
              <a:rPr lang="en-US" dirty="0" smtClean="0"/>
              <a:t> in God’s Eyes</a:t>
            </a:r>
            <a:endParaRPr lang="en-US" dirty="0" smtClean="0"/>
          </a:p>
          <a:p>
            <a:pPr lvl="1"/>
            <a:r>
              <a:rPr lang="en-US" sz="2400" dirty="0" smtClean="0"/>
              <a:t>Adultery is a specific type of fornication—at least one party is married to someone else.</a:t>
            </a:r>
          </a:p>
          <a:p>
            <a:pPr lvl="1"/>
            <a:r>
              <a:rPr lang="en-US" sz="2400" dirty="0" smtClean="0"/>
              <a:t>The Greek </a:t>
            </a:r>
            <a:r>
              <a:rPr lang="en-US" sz="2400" i="1" dirty="0" err="1" smtClean="0"/>
              <a:t>moicheia</a:t>
            </a:r>
            <a:r>
              <a:rPr lang="en-US" sz="2400" dirty="0" smtClean="0"/>
              <a:t> means, “unlawful intercourse with the spouse of another.”</a:t>
            </a:r>
          </a:p>
          <a:p>
            <a:pPr lvl="1"/>
            <a:r>
              <a:rPr lang="en-US" sz="2400" dirty="0" smtClean="0"/>
              <a:t>One can “live in adultery” (continuous sin) when God views the first marriage still binding</a:t>
            </a:r>
            <a:r>
              <a:rPr lang="en-US" sz="2400" dirty="0" smtClean="0"/>
              <a:t>.</a:t>
            </a:r>
          </a:p>
          <a:p>
            <a:pPr>
              <a:buAutoNum type="romanUcPeriod" startAt="5"/>
            </a:pPr>
            <a:r>
              <a:rPr lang="en-US" dirty="0" smtClean="0"/>
              <a:t>Understanding </a:t>
            </a:r>
            <a:r>
              <a:rPr lang="en-US" u="sng" dirty="0" smtClean="0"/>
              <a:t>REPENTANCE</a:t>
            </a:r>
            <a:r>
              <a:rPr lang="en-US" dirty="0" smtClean="0"/>
              <a:t> in God’s Eyes</a:t>
            </a:r>
            <a:endParaRPr lang="en-US" dirty="0" smtClean="0"/>
          </a:p>
          <a:p>
            <a:pPr lvl="1"/>
            <a:r>
              <a:rPr lang="en-US" sz="2400" dirty="0" smtClean="0"/>
              <a:t>Repentance is a “change of mind” that leads to “change of conduct.”  More than sorrow.</a:t>
            </a:r>
          </a:p>
          <a:p>
            <a:pPr lvl="1"/>
            <a:r>
              <a:rPr lang="en-US" sz="2400" dirty="0" smtClean="0"/>
              <a:t>True repentance involves: [1] sorrow for sin (2 Cor. 7:10); [2] change of mind (Matt. 21:29); [3] change of conduct, including discontinuing sinful living (Matt. 3:8; 12:41).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37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7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27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4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04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7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97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6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336" end="4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3" end="5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423" end="5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110000"/>
              </a:lnSpc>
              <a:buFont typeface="+mj-lt"/>
              <a:buAutoNum type="romanUcPeriod" startAt="7"/>
            </a:pPr>
            <a:r>
              <a:rPr lang="en-US" sz="3300" dirty="0" smtClean="0"/>
              <a:t>Accepting </a:t>
            </a:r>
            <a:r>
              <a:rPr lang="en-US" sz="3300" u="sng" dirty="0" smtClean="0"/>
              <a:t>God’s</a:t>
            </a:r>
            <a:r>
              <a:rPr lang="en-US" sz="3300" dirty="0" smtClean="0"/>
              <a:t> View and Laws of Marriage</a:t>
            </a:r>
            <a:endParaRPr lang="en-US" sz="3300" dirty="0" smtClean="0"/>
          </a:p>
          <a:p>
            <a:pPr lvl="1"/>
            <a:r>
              <a:rPr lang="en-US" dirty="0" smtClean="0"/>
              <a:t>In a day of disposable marriages and divorce “for every cause”:</a:t>
            </a:r>
          </a:p>
          <a:p>
            <a:pPr lvl="2"/>
            <a:r>
              <a:rPr lang="en-US" dirty="0" smtClean="0"/>
              <a:t>God’s divine rule regarding MDR likely seems harsh to many </a:t>
            </a:r>
            <a:r>
              <a:rPr lang="en-US" dirty="0" smtClean="0"/>
              <a:t>(</a:t>
            </a:r>
            <a:r>
              <a:rPr lang="en-US" dirty="0" smtClean="0"/>
              <a:t>or most).</a:t>
            </a:r>
          </a:p>
          <a:p>
            <a:pPr lvl="2"/>
            <a:r>
              <a:rPr lang="en-US" dirty="0" smtClean="0"/>
              <a:t>To hold to God’s restrictive view of marriage can be unpopular and “unloving.”</a:t>
            </a:r>
          </a:p>
          <a:p>
            <a:pPr lvl="1"/>
            <a:r>
              <a:rPr lang="en-US" dirty="0" smtClean="0"/>
              <a:t>The reaction of Jesus’ disciples shows that God’s view is intentionally narrow (Mt. 19:10).</a:t>
            </a:r>
          </a:p>
          <a:p>
            <a:pPr lvl="1"/>
            <a:r>
              <a:rPr lang="en-US" dirty="0" smtClean="0"/>
              <a:t>Rejection of God’s marriage laws, leading one to engage in unscriptural divorces and remarriages, will cost that one (and any new “spouses”) </a:t>
            </a:r>
            <a:r>
              <a:rPr lang="en-US" dirty="0" smtClean="0"/>
              <a:t>a </a:t>
            </a:r>
            <a:r>
              <a:rPr lang="en-US" dirty="0" smtClean="0"/>
              <a:t>home in heaven.</a:t>
            </a:r>
          </a:p>
          <a:p>
            <a:pPr lvl="2"/>
            <a:r>
              <a:rPr lang="en-US" dirty="0" smtClean="0"/>
              <a:t>“Fornicators and adulterers God will judge” (Heb. 13:4).</a:t>
            </a:r>
          </a:p>
          <a:p>
            <a:pPr lvl="2"/>
            <a:r>
              <a:rPr lang="en-US" dirty="0" smtClean="0"/>
              <a:t> “Neither fornicators…nor adulterers…will inherit the kingdom of God” (1 Cor. 6:9-10).</a:t>
            </a:r>
          </a:p>
          <a:p>
            <a:pPr lvl="1"/>
            <a:r>
              <a:rPr lang="en-US" dirty="0" smtClean="0"/>
              <a:t>Do what God says about </a:t>
            </a:r>
            <a:r>
              <a:rPr lang="en-US" dirty="0" smtClean="0"/>
              <a:t>marriage (which is straightforward) &amp; </a:t>
            </a:r>
            <a:r>
              <a:rPr lang="en-US" dirty="0" smtClean="0"/>
              <a:t>you’ll have no problems!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Appreciating MARRIAGE As a </a:t>
            </a:r>
            <a:r>
              <a:rPr lang="en-US" u="sng" dirty="0" smtClean="0"/>
              <a:t>Divine Institution</a:t>
            </a:r>
            <a:endParaRPr lang="en-US" u="sng" dirty="0" smtClean="0"/>
          </a:p>
          <a:p>
            <a:pPr lvl="1"/>
            <a:r>
              <a:rPr lang="en-US" dirty="0" smtClean="0"/>
              <a:t>Marriage was </a:t>
            </a:r>
            <a:r>
              <a:rPr lang="en-US" u="sng" dirty="0" smtClean="0"/>
              <a:t>created</a:t>
            </a:r>
            <a:r>
              <a:rPr lang="en-US" dirty="0" smtClean="0"/>
              <a:t> by God, as detailed in Genesis 2.</a:t>
            </a:r>
          </a:p>
          <a:p>
            <a:pPr lvl="1"/>
            <a:r>
              <a:rPr lang="en-US" dirty="0" smtClean="0"/>
              <a:t>Marriage </a:t>
            </a:r>
            <a:r>
              <a:rPr lang="en-US" dirty="0" smtClean="0"/>
              <a:t>is </a:t>
            </a:r>
            <a:r>
              <a:rPr lang="en-US" u="sng" dirty="0" smtClean="0"/>
              <a:t>regulated</a:t>
            </a:r>
            <a:r>
              <a:rPr lang="en-US" dirty="0" smtClean="0"/>
              <a:t> by God in His Word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Marriage is </a:t>
            </a:r>
            <a:r>
              <a:rPr lang="en-US" u="sng" dirty="0" smtClean="0"/>
              <a:t>defined</a:t>
            </a:r>
            <a:r>
              <a:rPr lang="en-US" dirty="0" smtClean="0"/>
              <a:t> by God in His Word.</a:t>
            </a:r>
          </a:p>
          <a:p>
            <a:pPr lvl="2"/>
            <a:r>
              <a:rPr lang="en-US" dirty="0" smtClean="0"/>
              <a:t>God’s Word defines marriage </a:t>
            </a:r>
            <a:r>
              <a:rPr lang="en-US" dirty="0" smtClean="0"/>
              <a:t>as:</a:t>
            </a:r>
            <a:endParaRPr lang="en-US" dirty="0" smtClean="0"/>
          </a:p>
          <a:p>
            <a:pPr lvl="3"/>
            <a:r>
              <a:rPr lang="en-US" sz="2200" dirty="0" smtClean="0"/>
              <a:t>The lifelong</a:t>
            </a:r>
          </a:p>
          <a:p>
            <a:pPr lvl="3"/>
            <a:r>
              <a:rPr lang="en-US" sz="2200" dirty="0" smtClean="0"/>
              <a:t>Covenant (contract or commitment)</a:t>
            </a:r>
          </a:p>
          <a:p>
            <a:pPr lvl="3"/>
            <a:r>
              <a:rPr lang="en-US" sz="2200" dirty="0" smtClean="0"/>
              <a:t>According to the law of God</a:t>
            </a:r>
          </a:p>
          <a:p>
            <a:pPr lvl="3"/>
            <a:r>
              <a:rPr lang="en-US" sz="2200" dirty="0" smtClean="0"/>
              <a:t>And the laws of the land</a:t>
            </a:r>
          </a:p>
          <a:p>
            <a:pPr lvl="3"/>
            <a:r>
              <a:rPr lang="en-US" sz="2200" dirty="0" smtClean="0"/>
              <a:t>Between two eligible persons</a:t>
            </a:r>
          </a:p>
          <a:p>
            <a:pPr lvl="3"/>
            <a:r>
              <a:rPr lang="en-US" sz="2200" dirty="0" smtClean="0"/>
              <a:t>Of opposite sex (one male and one female)</a:t>
            </a:r>
          </a:p>
          <a:p>
            <a:pPr lvl="3"/>
            <a:r>
              <a:rPr lang="en-US" sz="2200" dirty="0" smtClean="0"/>
              <a:t>Who become one with each other</a:t>
            </a:r>
          </a:p>
          <a:p>
            <a:pPr lvl="3"/>
            <a:r>
              <a:rPr lang="en-US" sz="2200" dirty="0" smtClean="0"/>
              <a:t>With the privilege of sexual cohabitation</a:t>
            </a:r>
          </a:p>
          <a:p>
            <a:pPr lvl="3"/>
            <a:r>
              <a:rPr lang="en-US" sz="2200" dirty="0" smtClean="0"/>
              <a:t>And the obligation to agape love one another</a:t>
            </a:r>
          </a:p>
          <a:p>
            <a:pPr lvl="3"/>
            <a:r>
              <a:rPr lang="en-US" sz="2200" dirty="0" smtClean="0"/>
              <a:t>Until separated (disjoined) by death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01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43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3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183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215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8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228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2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262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0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90" end="3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5" end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charRg st="315" end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4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charRg st="344" end="3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6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charRg st="386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7" end="4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charRg st="417" end="4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9" end="5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charRg st="459" end="5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04" end="5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charRg st="504" end="5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/>
            <a:r>
              <a:rPr lang="en-US" dirty="0" smtClean="0"/>
              <a:t>God Gave the </a:t>
            </a:r>
            <a:r>
              <a:rPr lang="en-US" u="sng" dirty="0" smtClean="0"/>
              <a:t>Plan</a:t>
            </a:r>
            <a:r>
              <a:rPr lang="en-US" dirty="0" smtClean="0"/>
              <a:t> for Marriage: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Only Plan That Matters!</a:t>
            </a:r>
          </a:p>
          <a:p>
            <a:pPr lvl="2"/>
            <a:r>
              <a:rPr lang="en-US" dirty="0" smtClean="0"/>
              <a:t>Most conflict over MDR could be prevented &amp; resolved if learn &amp; accept God’s plan.</a:t>
            </a:r>
          </a:p>
          <a:p>
            <a:pPr lvl="2"/>
            <a:r>
              <a:rPr lang="en-US" dirty="0" smtClean="0"/>
              <a:t>God’s plan today is the same plan He had at the beginning (Mark 10:6-9).</a:t>
            </a:r>
          </a:p>
          <a:p>
            <a:pPr lvl="2"/>
            <a:r>
              <a:rPr lang="en-US" dirty="0" smtClean="0"/>
              <a:t>God is the one who established the divine and sacred relationship of marriage.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37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9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99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82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5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55" end="3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</a:t>
            </a:r>
            <a:r>
              <a:rPr lang="en-US" dirty="0" smtClean="0"/>
              <a:t>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 indent="-396875">
              <a:buFont typeface="+mj-lt"/>
              <a:buAutoNum type="alphaUcPeriod" startAt="2"/>
            </a:pPr>
            <a:r>
              <a:rPr lang="en-US" dirty="0" smtClean="0"/>
              <a:t>God </a:t>
            </a:r>
            <a:r>
              <a:rPr lang="en-US" dirty="0" smtClean="0"/>
              <a:t>Gave the </a:t>
            </a:r>
            <a:r>
              <a:rPr lang="en-US" u="sng" dirty="0" smtClean="0"/>
              <a:t>Participants</a:t>
            </a:r>
            <a:r>
              <a:rPr lang="en-US" dirty="0" smtClean="0"/>
              <a:t> for Marriage.</a:t>
            </a:r>
          </a:p>
          <a:p>
            <a:pPr lvl="2"/>
            <a:r>
              <a:rPr lang="en-US" dirty="0" smtClean="0"/>
              <a:t>“God </a:t>
            </a:r>
            <a:r>
              <a:rPr lang="en-US" dirty="0" smtClean="0"/>
              <a:t>‘made them male and female’” (Mk. 6:9).</a:t>
            </a:r>
          </a:p>
          <a:p>
            <a:pPr lvl="2"/>
            <a:r>
              <a:rPr lang="en-US" dirty="0" smtClean="0"/>
              <a:t>Monogamy is </a:t>
            </a:r>
            <a:r>
              <a:rPr lang="en-US" dirty="0" smtClean="0"/>
              <a:t>authorized, not </a:t>
            </a:r>
            <a:r>
              <a:rPr lang="en-US" dirty="0" smtClean="0"/>
              <a:t>polygamy</a:t>
            </a:r>
            <a:r>
              <a:rPr lang="en-US" dirty="0" smtClean="0"/>
              <a:t> </a:t>
            </a:r>
            <a:r>
              <a:rPr lang="en-US" dirty="0" smtClean="0"/>
              <a:t>(Mt</a:t>
            </a:r>
            <a:r>
              <a:rPr lang="en-US" dirty="0" smtClean="0"/>
              <a:t>. </a:t>
            </a:r>
            <a:r>
              <a:rPr lang="en-US" dirty="0" smtClean="0"/>
              <a:t>19:5; 1 Co. 7:2)</a:t>
            </a:r>
            <a:endParaRPr lang="en-US" dirty="0" smtClean="0"/>
          </a:p>
          <a:p>
            <a:pPr lvl="2"/>
            <a:r>
              <a:rPr lang="en-US" dirty="0" smtClean="0"/>
              <a:t>Heterosexuality </a:t>
            </a:r>
            <a:r>
              <a:rPr lang="en-US" dirty="0" smtClean="0"/>
              <a:t>is </a:t>
            </a:r>
            <a:r>
              <a:rPr lang="en-US" dirty="0" smtClean="0"/>
              <a:t>authorized, not </a:t>
            </a:r>
            <a:r>
              <a:rPr lang="en-US" dirty="0" smtClean="0"/>
              <a:t>homosexuality (Gen</a:t>
            </a:r>
            <a:r>
              <a:rPr lang="en-US" dirty="0" smtClean="0"/>
              <a:t>. 1:27; Matt. 19:4; Lev. 18:22; 20:13; Rom. 1:26-32; 1 Cor. </a:t>
            </a:r>
            <a:r>
              <a:rPr lang="en-US" dirty="0" smtClean="0"/>
              <a:t>6:9).</a:t>
            </a:r>
          </a:p>
          <a:p>
            <a:pPr lvl="2"/>
            <a:r>
              <a:rPr lang="en-US" dirty="0" smtClean="0"/>
              <a:t>God </a:t>
            </a:r>
            <a:r>
              <a:rPr lang="en-US" dirty="0" smtClean="0"/>
              <a:t>restricts those who can enter marriage:</a:t>
            </a:r>
          </a:p>
          <a:p>
            <a:pPr lvl="3"/>
            <a:r>
              <a:rPr lang="en-US" sz="2300" dirty="0" smtClean="0"/>
              <a:t>A person who has </a:t>
            </a:r>
            <a:r>
              <a:rPr lang="en-US" sz="2300" u="sng" dirty="0" smtClean="0"/>
              <a:t>never</a:t>
            </a:r>
            <a:r>
              <a:rPr lang="en-US" sz="2300" dirty="0" smtClean="0"/>
              <a:t> been married (1 Cor. 7:28; 9:5)</a:t>
            </a:r>
          </a:p>
          <a:p>
            <a:pPr lvl="3"/>
            <a:r>
              <a:rPr lang="en-US" sz="2300" dirty="0" smtClean="0"/>
              <a:t>Once married </a:t>
            </a:r>
            <a:r>
              <a:rPr lang="en-US" sz="2300" dirty="0" smtClean="0"/>
              <a:t>but </a:t>
            </a:r>
            <a:r>
              <a:rPr lang="en-US" sz="2300" dirty="0" smtClean="0"/>
              <a:t>spouse </a:t>
            </a:r>
            <a:r>
              <a:rPr lang="en-US" sz="2300" dirty="0" smtClean="0"/>
              <a:t>is </a:t>
            </a:r>
            <a:r>
              <a:rPr lang="en-US" sz="2300" u="sng" dirty="0" smtClean="0"/>
              <a:t>dead</a:t>
            </a:r>
            <a:r>
              <a:rPr lang="en-US" sz="2300" dirty="0" smtClean="0"/>
              <a:t> (Ro. 7:2-3; 1 Cor. 7:39).</a:t>
            </a:r>
          </a:p>
          <a:p>
            <a:pPr lvl="3"/>
            <a:r>
              <a:rPr lang="en-US" sz="2300" dirty="0" smtClean="0"/>
              <a:t>Once </a:t>
            </a:r>
            <a:r>
              <a:rPr lang="en-US" sz="2300" dirty="0" smtClean="0"/>
              <a:t>married but </a:t>
            </a:r>
            <a:r>
              <a:rPr lang="en-US" sz="2300" dirty="0" smtClean="0"/>
              <a:t>spouse put </a:t>
            </a:r>
            <a:r>
              <a:rPr lang="en-US" sz="2300" dirty="0" smtClean="0"/>
              <a:t>away for </a:t>
            </a:r>
            <a:r>
              <a:rPr lang="en-US" sz="2300" u="sng" dirty="0" smtClean="0"/>
              <a:t>fornication</a:t>
            </a:r>
            <a:r>
              <a:rPr lang="en-US" sz="2300" dirty="0" smtClean="0"/>
              <a:t> (Mt. 19:9</a:t>
            </a:r>
            <a:r>
              <a:rPr lang="en-US" sz="2300" dirty="0" smtClean="0"/>
              <a:t>)</a:t>
            </a:r>
            <a:endParaRPr lang="en-US" sz="2300" dirty="0" smtClean="0"/>
          </a:p>
          <a:p>
            <a:pPr lvl="2"/>
            <a:r>
              <a:rPr lang="en-US" dirty="0" smtClean="0"/>
              <a:t>Of course, both parties in a marriage must be eligible in God’s sight to </a:t>
            </a:r>
            <a:r>
              <a:rPr lang="en-US" dirty="0" smtClean="0"/>
              <a:t>marry</a:t>
            </a:r>
            <a:r>
              <a:rPr lang="en-US" dirty="0" smtClean="0"/>
              <a:t>.</a:t>
            </a:r>
          </a:p>
          <a:p>
            <a:pPr lvl="1">
              <a:buAutoNum type="alphaUcPeriod" startAt="2"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 indent="-396875">
              <a:buFont typeface="+mj-lt"/>
              <a:buAutoNum type="alphaUcPeriod" startAt="3"/>
            </a:pPr>
            <a:r>
              <a:rPr lang="en-US" dirty="0" smtClean="0"/>
              <a:t>God Gave the </a:t>
            </a:r>
            <a:r>
              <a:rPr lang="en-US" u="sng" dirty="0" smtClean="0"/>
              <a:t>Priority</a:t>
            </a:r>
            <a:r>
              <a:rPr lang="en-US" dirty="0" smtClean="0"/>
              <a:t> for </a:t>
            </a:r>
            <a:r>
              <a:rPr lang="en-US" dirty="0" smtClean="0"/>
              <a:t>Marriage (Gen. 2:24-25).</a:t>
            </a:r>
            <a:endParaRPr lang="en-US" dirty="0" smtClean="0"/>
          </a:p>
          <a:p>
            <a:pPr lvl="2"/>
            <a:r>
              <a:rPr lang="en-US" dirty="0" smtClean="0"/>
              <a:t>The husband-wife bond is to take precedence over all other earthly </a:t>
            </a:r>
            <a:r>
              <a:rPr lang="en-US" dirty="0" smtClean="0"/>
              <a:t>relationships.</a:t>
            </a:r>
            <a:endParaRPr lang="en-US" dirty="0" smtClean="0"/>
          </a:p>
          <a:p>
            <a:pPr lvl="2"/>
            <a:r>
              <a:rPr lang="en-US" dirty="0" smtClean="0"/>
              <a:t>This requires </a:t>
            </a:r>
            <a:r>
              <a:rPr lang="en-US" u="sng" dirty="0" smtClean="0"/>
              <a:t>decisiveness</a:t>
            </a:r>
            <a:r>
              <a:rPr lang="en-US" dirty="0" smtClean="0"/>
              <a:t> – </a:t>
            </a:r>
            <a:r>
              <a:rPr lang="en-US" dirty="0" smtClean="0"/>
              <a:t>“shall </a:t>
            </a:r>
            <a:r>
              <a:rPr lang="en-US" dirty="0" smtClean="0"/>
              <a:t>leave </a:t>
            </a:r>
            <a:r>
              <a:rPr lang="en-US" dirty="0" smtClean="0"/>
              <a:t>father </a:t>
            </a:r>
            <a:r>
              <a:rPr lang="en-US" dirty="0" smtClean="0"/>
              <a:t>and mother</a:t>
            </a:r>
            <a:r>
              <a:rPr lang="en-US" dirty="0" smtClean="0"/>
              <a:t>”</a:t>
            </a:r>
            <a:endParaRPr lang="en-US" dirty="0" smtClean="0"/>
          </a:p>
          <a:p>
            <a:pPr lvl="2"/>
            <a:r>
              <a:rPr lang="en-US" dirty="0" smtClean="0"/>
              <a:t>This requires </a:t>
            </a:r>
            <a:r>
              <a:rPr lang="en-US" u="sng" dirty="0" smtClean="0"/>
              <a:t>commitment</a:t>
            </a:r>
            <a:r>
              <a:rPr lang="en-US" dirty="0" smtClean="0"/>
              <a:t> – “and shall cleave unto his wife</a:t>
            </a:r>
            <a:r>
              <a:rPr lang="en-US" dirty="0" smtClean="0"/>
              <a:t>”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 smtClean="0"/>
              <a:t>requires </a:t>
            </a:r>
            <a:r>
              <a:rPr lang="en-US" u="sng" dirty="0" smtClean="0"/>
              <a:t>unity</a:t>
            </a:r>
            <a:r>
              <a:rPr lang="en-US" dirty="0" smtClean="0"/>
              <a:t> – “and they shall become one flesh</a:t>
            </a:r>
            <a:r>
              <a:rPr lang="en-US" dirty="0" smtClean="0"/>
              <a:t>”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 smtClean="0"/>
              <a:t>requires </a:t>
            </a:r>
            <a:r>
              <a:rPr lang="en-US" u="sng" dirty="0" smtClean="0"/>
              <a:t>exclusivity</a:t>
            </a:r>
            <a:r>
              <a:rPr lang="en-US" dirty="0" smtClean="0"/>
              <a:t> – “They were both naked, the man and his wife” (Gen. 2:25).</a:t>
            </a:r>
          </a:p>
          <a:p>
            <a:pPr lvl="2"/>
            <a:r>
              <a:rPr lang="en-US" dirty="0" smtClean="0"/>
              <a:t>This </a:t>
            </a:r>
            <a:r>
              <a:rPr lang="en-US" dirty="0" smtClean="0"/>
              <a:t>requires a </a:t>
            </a:r>
            <a:r>
              <a:rPr lang="en-US" u="sng" dirty="0" smtClean="0"/>
              <a:t>higher loyalty</a:t>
            </a:r>
            <a:r>
              <a:rPr lang="en-US" dirty="0" smtClean="0"/>
              <a:t> – “out of reverence for Christ” (Eph. 5:21, ESV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 indent="-396875">
              <a:buFont typeface="+mj-lt"/>
              <a:buAutoNum type="alphaUcPeriod" startAt="4"/>
            </a:pPr>
            <a:r>
              <a:rPr lang="en-US" dirty="0" smtClean="0"/>
              <a:t>God Gave the </a:t>
            </a:r>
            <a:r>
              <a:rPr lang="en-US" u="sng" dirty="0" smtClean="0"/>
              <a:t>Provisos</a:t>
            </a:r>
            <a:r>
              <a:rPr lang="en-US" dirty="0" smtClean="0"/>
              <a:t> for Marriage.</a:t>
            </a:r>
          </a:p>
          <a:p>
            <a:pPr lvl="2"/>
            <a:r>
              <a:rPr lang="en-US" dirty="0" smtClean="0"/>
              <a:t>There must be intention to live together as husband and wife (Matt. 19:5-6).</a:t>
            </a:r>
          </a:p>
          <a:p>
            <a:pPr lvl="2"/>
            <a:r>
              <a:rPr lang="en-US" dirty="0" smtClean="0"/>
              <a:t>There </a:t>
            </a:r>
            <a:r>
              <a:rPr lang="en-US" dirty="0" smtClean="0"/>
              <a:t>must be a commitment to each other (Gen. 2:24).</a:t>
            </a:r>
          </a:p>
          <a:p>
            <a:pPr lvl="2"/>
            <a:r>
              <a:rPr lang="en-US" dirty="0" smtClean="0"/>
              <a:t>There </a:t>
            </a:r>
            <a:r>
              <a:rPr lang="en-US" dirty="0" smtClean="0"/>
              <a:t>must be compliance with the laws of the land or the society in which one lives.</a:t>
            </a:r>
          </a:p>
          <a:p>
            <a:pPr lvl="2"/>
            <a:r>
              <a:rPr lang="en-US" dirty="0" smtClean="0"/>
              <a:t>There </a:t>
            </a:r>
            <a:r>
              <a:rPr lang="en-US" dirty="0" smtClean="0"/>
              <a:t>must be love for and submission to one another (Eph. 5:22-25, 28; 1 Pet. 3:1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7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73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5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4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04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0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90" end="3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marL="742950" lvl="1" indent="-403225">
              <a:buFont typeface="+mj-lt"/>
              <a:buAutoNum type="alphaUcPeriod" startAt="5"/>
            </a:pPr>
            <a:r>
              <a:rPr lang="en-US" dirty="0" smtClean="0"/>
              <a:t>God Gave </a:t>
            </a:r>
            <a:r>
              <a:rPr lang="en-US" u="sng" dirty="0" smtClean="0"/>
              <a:t>Purpose</a:t>
            </a:r>
            <a:r>
              <a:rPr lang="en-US" dirty="0" smtClean="0"/>
              <a:t> to Marriage.</a:t>
            </a:r>
          </a:p>
          <a:p>
            <a:pPr lvl="2"/>
            <a:r>
              <a:rPr lang="en-US" dirty="0" smtClean="0"/>
              <a:t>To provide self-completion and wonderful companionship (Gen. 2:18).</a:t>
            </a:r>
          </a:p>
          <a:p>
            <a:pPr lvl="2"/>
            <a:r>
              <a:rPr lang="en-US" dirty="0" smtClean="0"/>
              <a:t>To </a:t>
            </a:r>
            <a:r>
              <a:rPr lang="en-US" dirty="0" smtClean="0"/>
              <a:t>enjoy sexual intimacy and fulfillment (Gen. 2:25; 1 Cor. 7:1-5; Heb. 13:4).</a:t>
            </a:r>
          </a:p>
          <a:p>
            <a:pPr lvl="2"/>
            <a:r>
              <a:rPr lang="en-US" dirty="0" smtClean="0"/>
              <a:t>To </a:t>
            </a:r>
            <a:r>
              <a:rPr lang="en-US" dirty="0" smtClean="0"/>
              <a:t>propagate the human race (Gen. 1:27-28).</a:t>
            </a:r>
          </a:p>
          <a:p>
            <a:pPr lvl="2"/>
            <a:r>
              <a:rPr lang="en-US" dirty="0" smtClean="0"/>
              <a:t>To </a:t>
            </a:r>
            <a:r>
              <a:rPr lang="en-US" dirty="0" smtClean="0"/>
              <a:t>prevent or avoid fornication, sexual immorality (1 Cor. 7:2-4)</a:t>
            </a:r>
          </a:p>
          <a:p>
            <a:pPr lvl="2"/>
            <a:r>
              <a:rPr lang="en-US" dirty="0" smtClean="0"/>
              <a:t>To help each other get to heaven (1 </a:t>
            </a:r>
            <a:r>
              <a:rPr lang="en-US" dirty="0" smtClean="0"/>
              <a:t>Co. 7:14,16</a:t>
            </a:r>
            <a:r>
              <a:rPr lang="en-US" dirty="0" smtClean="0"/>
              <a:t>; 1 </a:t>
            </a:r>
            <a:r>
              <a:rPr lang="en-US" dirty="0" err="1" smtClean="0"/>
              <a:t>Pe</a:t>
            </a:r>
            <a:r>
              <a:rPr lang="en-US" dirty="0" smtClean="0"/>
              <a:t>. 3:1,7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To promote better understanding of Christ’s relationship to the church (Eph. 5:22-33).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67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5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35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4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14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8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58" end="3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4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324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7" end="4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387" end="4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 indent="-396875">
              <a:buFont typeface="+mj-lt"/>
              <a:buAutoNum type="alphaUcPeriod" startAt="6"/>
            </a:pPr>
            <a:r>
              <a:rPr lang="en-US" dirty="0" smtClean="0"/>
              <a:t>God Gave </a:t>
            </a:r>
            <a:r>
              <a:rPr lang="en-US" u="sng" dirty="0" smtClean="0"/>
              <a:t>Permanence</a:t>
            </a:r>
            <a:r>
              <a:rPr lang="en-US" dirty="0" smtClean="0"/>
              <a:t> to Marriage.</a:t>
            </a:r>
          </a:p>
          <a:p>
            <a:pPr lvl="2"/>
            <a:r>
              <a:rPr lang="en-US" dirty="0" smtClean="0"/>
              <a:t>God’s general law of marriage is that it is for life (Mk. 10:9-12; Ro. 7:2-3; 1 Co. 7:10-11).</a:t>
            </a:r>
          </a:p>
          <a:p>
            <a:pPr lvl="2"/>
            <a:r>
              <a:rPr lang="en-US" dirty="0" smtClean="0"/>
              <a:t>From the beginning, marriage was to be a </a:t>
            </a:r>
            <a:r>
              <a:rPr lang="en-US" u="sng" dirty="0" smtClean="0"/>
              <a:t>permanent bond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“Leave father and mother” does not ever have returning in view.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It’s </a:t>
            </a:r>
            <a:r>
              <a:rPr lang="en-US" dirty="0" smtClean="0"/>
              <a:t>permanent!</a:t>
            </a:r>
          </a:p>
          <a:p>
            <a:pPr lvl="3"/>
            <a:r>
              <a:rPr lang="en-US" dirty="0" smtClean="0"/>
              <a:t>“Cleave unto his wife” does not ever have “un-cleaving” in view.  </a:t>
            </a:r>
            <a:br>
              <a:rPr lang="en-US" dirty="0" smtClean="0"/>
            </a:br>
            <a:r>
              <a:rPr lang="en-US" dirty="0" smtClean="0"/>
              <a:t>	It’s </a:t>
            </a:r>
            <a:r>
              <a:rPr lang="en-US" dirty="0" smtClean="0"/>
              <a:t>permanent!</a:t>
            </a:r>
          </a:p>
          <a:p>
            <a:pPr lvl="3"/>
            <a:r>
              <a:rPr lang="en-US" dirty="0" smtClean="0"/>
              <a:t>“Shall become one flesh” does not ever have “two flesh” in view.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It’s </a:t>
            </a:r>
            <a:r>
              <a:rPr lang="en-US" dirty="0" smtClean="0"/>
              <a:t>permanent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Understanding </a:t>
            </a:r>
            <a:r>
              <a:rPr lang="en-US" u="sng" dirty="0" smtClean="0"/>
              <a:t>MARRIAGE</a:t>
            </a:r>
            <a:r>
              <a:rPr lang="en-US" dirty="0" smtClean="0"/>
              <a:t> in God’s </a:t>
            </a:r>
            <a:r>
              <a:rPr lang="en-US" dirty="0" smtClean="0"/>
              <a:t>Eyes</a:t>
            </a:r>
            <a:endParaRPr lang="en-US" dirty="0" smtClean="0"/>
          </a:p>
          <a:p>
            <a:pPr lvl="1" indent="-396875">
              <a:buFont typeface="+mj-lt"/>
              <a:buAutoNum type="alphaUcPeriod" startAt="6"/>
            </a:pPr>
            <a:r>
              <a:rPr lang="en-US" dirty="0" smtClean="0"/>
              <a:t>God Gave </a:t>
            </a:r>
            <a:r>
              <a:rPr lang="en-US" u="sng" dirty="0" smtClean="0"/>
              <a:t>Permanence</a:t>
            </a:r>
            <a:r>
              <a:rPr lang="en-US" dirty="0" smtClean="0"/>
              <a:t> to Marriage.</a:t>
            </a:r>
          </a:p>
          <a:p>
            <a:pPr marL="1085850" lvl="2" indent="-346075">
              <a:buFont typeface="+mj-lt"/>
              <a:buAutoNum type="arabicPeriod" startAt="3"/>
            </a:pPr>
            <a:r>
              <a:rPr lang="en-US" u="sng" dirty="0" smtClean="0"/>
              <a:t>Jesus</a:t>
            </a:r>
            <a:r>
              <a:rPr lang="en-US" dirty="0" smtClean="0"/>
              <a:t> </a:t>
            </a:r>
            <a:r>
              <a:rPr lang="en-US" dirty="0" smtClean="0"/>
              <a:t>emphatically affirmed the permanency of marriage.</a:t>
            </a:r>
          </a:p>
          <a:p>
            <a:pPr lvl="3"/>
            <a:r>
              <a:rPr lang="en-US" sz="2400" dirty="0" smtClean="0"/>
              <a:t>Contrasted </a:t>
            </a:r>
            <a:r>
              <a:rPr lang="en-US" sz="2400" dirty="0" smtClean="0"/>
              <a:t>the popular view of His day (end marriage for any reason).</a:t>
            </a:r>
          </a:p>
          <a:p>
            <a:pPr lvl="3"/>
            <a:r>
              <a:rPr lang="en-US" sz="2400" dirty="0" smtClean="0"/>
              <a:t>Taught </a:t>
            </a:r>
            <a:r>
              <a:rPr lang="en-US" sz="2400" dirty="0" smtClean="0"/>
              <a:t>“leaving,” “cleaving” </a:t>
            </a:r>
            <a:r>
              <a:rPr lang="en-US" sz="2400" dirty="0" smtClean="0"/>
              <a:t>&amp; </a:t>
            </a:r>
            <a:r>
              <a:rPr lang="en-US" sz="2400" dirty="0" smtClean="0"/>
              <a:t>two becoming “one flesh” (Matt. 19:5).</a:t>
            </a:r>
          </a:p>
          <a:p>
            <a:pPr lvl="3"/>
            <a:r>
              <a:rPr lang="en-US" sz="2400" dirty="0" smtClean="0"/>
              <a:t>Taught</a:t>
            </a:r>
            <a:r>
              <a:rPr lang="en-US" sz="2400" dirty="0" smtClean="0"/>
              <a:t>, “They are no longer two but one flesh” (Matt. 19:6).</a:t>
            </a:r>
          </a:p>
          <a:p>
            <a:pPr lvl="3"/>
            <a:r>
              <a:rPr lang="en-US" sz="2400" dirty="0" smtClean="0"/>
              <a:t>Taught</a:t>
            </a:r>
            <a:r>
              <a:rPr lang="en-US" sz="2400" dirty="0" smtClean="0"/>
              <a:t>, “God has joined together” AND “Let not man separate” </a:t>
            </a:r>
            <a:r>
              <a:rPr lang="en-US" sz="2400" dirty="0" smtClean="0"/>
              <a:t>(v. 6)</a:t>
            </a:r>
            <a:endParaRPr 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1843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</cp:revision>
  <dcterms:created xsi:type="dcterms:W3CDTF">2013-08-30T14:38:36Z</dcterms:created>
  <dcterms:modified xsi:type="dcterms:W3CDTF">2013-09-08T12:06:16Z</dcterms:modified>
</cp:coreProperties>
</file>