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0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\\pblfpr\users\David\Classes\One-on-One with Jesus\_Graphics\One-on-One with Jesus - Widow of Nain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blfpr\users\David\Classes\One-on-One with Jesus\_Graphics\One-on-One with Jesus - text - Widow of Nain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981200"/>
            <a:ext cx="87630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1" kern="1200">
          <a:solidFill>
            <a:srgbClr val="A3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876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A Providential Coincidence (Luke 7:11-12)</a:t>
            </a:r>
            <a:endParaRPr lang="en-US" sz="4400" dirty="0" smtClean="0"/>
          </a:p>
          <a:p>
            <a:pPr lvl="1"/>
            <a:r>
              <a:rPr lang="en-US" dirty="0" smtClean="0"/>
              <a:t>Two very different groups converged at just right time </a:t>
            </a:r>
            <a:r>
              <a:rPr lang="en-US" dirty="0" smtClean="0"/>
              <a:t>at the gate leading </a:t>
            </a:r>
            <a:r>
              <a:rPr lang="en-US" dirty="0" smtClean="0"/>
              <a:t>into Nain</a:t>
            </a:r>
            <a:endParaRPr lang="en-US" sz="4000" dirty="0" smtClean="0"/>
          </a:p>
          <a:p>
            <a:pPr lvl="2"/>
            <a:r>
              <a:rPr lang="en-US" dirty="0" smtClean="0"/>
              <a:t>Death met Life</a:t>
            </a:r>
            <a:endParaRPr lang="en-US" sz="3600" dirty="0" smtClean="0"/>
          </a:p>
          <a:p>
            <a:pPr lvl="2"/>
            <a:r>
              <a:rPr lang="en-US" dirty="0" smtClean="0"/>
              <a:t>Mourning met Rejoicing</a:t>
            </a:r>
            <a:endParaRPr lang="en-US" sz="3600" dirty="0" smtClean="0"/>
          </a:p>
          <a:p>
            <a:pPr lvl="2"/>
            <a:r>
              <a:rPr lang="en-US" dirty="0" smtClean="0"/>
              <a:t>City-bound met Cemetery-bound</a:t>
            </a:r>
            <a:endParaRPr lang="en-US" sz="3600" dirty="0" smtClean="0"/>
          </a:p>
          <a:p>
            <a:pPr lvl="1"/>
            <a:r>
              <a:rPr lang="en-US" dirty="0" smtClean="0"/>
              <a:t>We </a:t>
            </a:r>
            <a:r>
              <a:rPr lang="en-US" dirty="0" smtClean="0"/>
              <a:t>know nothing of the reason for Jesus’ visit to Nain other than this occasion</a:t>
            </a:r>
            <a:endParaRPr lang="en-US" sz="4000" dirty="0" smtClean="0"/>
          </a:p>
          <a:p>
            <a:pPr lvl="1"/>
            <a:r>
              <a:rPr lang="en-US" dirty="0" smtClean="0"/>
              <a:t>Two large crowds met and were witnesses to the glory of God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876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The Extreme Sorrow (Luke 7:12-13)</a:t>
            </a:r>
            <a:endParaRPr lang="en-US" sz="4400" dirty="0" smtClean="0"/>
          </a:p>
          <a:p>
            <a:pPr lvl="1"/>
            <a:r>
              <a:rPr lang="en-US" dirty="0" smtClean="0"/>
              <a:t>The woman had lost her son</a:t>
            </a:r>
            <a:endParaRPr lang="en-US" sz="4000" dirty="0" smtClean="0"/>
          </a:p>
          <a:p>
            <a:pPr lvl="1"/>
            <a:r>
              <a:rPr lang="en-US" dirty="0" smtClean="0"/>
              <a:t>The woman had lost her only son (deepest of </a:t>
            </a:r>
            <a:r>
              <a:rPr lang="en-US" dirty="0" smtClean="0"/>
              <a:t>grief)</a:t>
            </a:r>
            <a:endParaRPr lang="en-US" sz="3600" dirty="0" smtClean="0"/>
          </a:p>
          <a:p>
            <a:pPr lvl="1"/>
            <a:r>
              <a:rPr lang="en-US" dirty="0" smtClean="0"/>
              <a:t>The woman had lost her husband </a:t>
            </a:r>
            <a:r>
              <a:rPr lang="en-US" dirty="0" smtClean="0"/>
              <a:t>before her </a:t>
            </a:r>
            <a:r>
              <a:rPr lang="en-US" dirty="0" smtClean="0"/>
              <a:t>only </a:t>
            </a:r>
            <a:r>
              <a:rPr lang="en-US" dirty="0" smtClean="0"/>
              <a:t>son</a:t>
            </a:r>
            <a:endParaRPr lang="en-US" sz="4000" dirty="0" smtClean="0"/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woman was “weeping” </a:t>
            </a:r>
            <a:r>
              <a:rPr lang="en-US" i="1" dirty="0" smtClean="0"/>
              <a:t>(</a:t>
            </a:r>
            <a:r>
              <a:rPr lang="en-US" i="1" dirty="0" err="1" smtClean="0"/>
              <a:t>klaio</a:t>
            </a:r>
            <a:r>
              <a:rPr lang="en-US" i="1" dirty="0" smtClean="0"/>
              <a:t>)</a:t>
            </a:r>
            <a:r>
              <a:rPr lang="en-US" dirty="0" smtClean="0"/>
              <a:t> – crying aloud, sob, </a:t>
            </a:r>
            <a:r>
              <a:rPr lang="en-US" dirty="0" smtClean="0"/>
              <a:t>wail</a:t>
            </a:r>
            <a:endParaRPr lang="en-US" sz="4000" dirty="0" smtClean="0"/>
          </a:p>
          <a:p>
            <a:pPr lvl="1"/>
            <a:r>
              <a:rPr lang="en-US" dirty="0" smtClean="0"/>
              <a:t>Jesus came to the woman and said, “</a:t>
            </a:r>
            <a:r>
              <a:rPr lang="en-US" dirty="0" smtClean="0"/>
              <a:t>Stop </a:t>
            </a:r>
            <a:r>
              <a:rPr lang="en-US" dirty="0" smtClean="0"/>
              <a:t>weeping</a:t>
            </a:r>
            <a:r>
              <a:rPr lang="en-US" dirty="0" smtClean="0"/>
              <a:t>!”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876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The Deep Compassion (Luke 7:12-13)</a:t>
            </a:r>
            <a:endParaRPr lang="en-US" sz="4400" dirty="0" smtClean="0"/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purpose of miracles was to corroborate the message being </a:t>
            </a:r>
            <a:r>
              <a:rPr lang="en-US" dirty="0" smtClean="0"/>
              <a:t>proclaimed (nor primarily to benefit the recipient)</a:t>
            </a:r>
            <a:endParaRPr lang="en-US" sz="4000" dirty="0" smtClean="0"/>
          </a:p>
          <a:p>
            <a:pPr lvl="1"/>
            <a:r>
              <a:rPr lang="en-US" dirty="0" smtClean="0"/>
              <a:t>However, on </a:t>
            </a:r>
            <a:r>
              <a:rPr lang="en-US" dirty="0" smtClean="0"/>
              <a:t>this occasion the miracle seems to carry with it a very personal &amp; emotional touch</a:t>
            </a:r>
            <a:endParaRPr lang="en-US" sz="4000" dirty="0" smtClean="0"/>
          </a:p>
          <a:p>
            <a:pPr lvl="1"/>
            <a:r>
              <a:rPr lang="en-US" dirty="0" smtClean="0"/>
              <a:t>“</a:t>
            </a:r>
            <a:r>
              <a:rPr lang="en-US" dirty="0" smtClean="0"/>
              <a:t>Jesus saw” the woman (7:13) – </a:t>
            </a:r>
            <a:r>
              <a:rPr lang="en-US" dirty="0" smtClean="0"/>
              <a:t>“to perceive</a:t>
            </a:r>
            <a:r>
              <a:rPr lang="en-US" dirty="0" smtClean="0"/>
              <a:t>” or </a:t>
            </a:r>
            <a:r>
              <a:rPr lang="en-US" dirty="0" smtClean="0"/>
              <a:t>“to know</a:t>
            </a:r>
            <a:r>
              <a:rPr lang="en-US" dirty="0" smtClean="0"/>
              <a:t>”</a:t>
            </a:r>
            <a:endParaRPr lang="en-US" sz="4000" dirty="0" smtClean="0"/>
          </a:p>
          <a:p>
            <a:pPr lvl="2"/>
            <a:r>
              <a:rPr lang="en-US" dirty="0" smtClean="0"/>
              <a:t>Saw </a:t>
            </a:r>
            <a:r>
              <a:rPr lang="en-US" dirty="0" smtClean="0"/>
              <a:t>her with His </a:t>
            </a:r>
            <a:r>
              <a:rPr lang="en-US" dirty="0" smtClean="0"/>
              <a:t>eyes and with His </a:t>
            </a:r>
            <a:r>
              <a:rPr lang="en-US" dirty="0" smtClean="0"/>
              <a:t>mind and His heart</a:t>
            </a:r>
            <a:endParaRPr lang="en-US" sz="3600" dirty="0" smtClean="0"/>
          </a:p>
          <a:p>
            <a:pPr lvl="1"/>
            <a:r>
              <a:rPr lang="en-US" dirty="0" smtClean="0"/>
              <a:t>Jesus </a:t>
            </a:r>
            <a:r>
              <a:rPr lang="en-US" dirty="0" smtClean="0"/>
              <a:t>“had compassion on her” (7:13) </a:t>
            </a:r>
            <a:r>
              <a:rPr lang="en-US" dirty="0" smtClean="0"/>
              <a:t>–</a:t>
            </a:r>
            <a:r>
              <a:rPr lang="en-US" dirty="0" smtClean="0"/>
              <a:t> </a:t>
            </a:r>
            <a:r>
              <a:rPr lang="en-US" dirty="0" smtClean="0"/>
              <a:t>“to </a:t>
            </a:r>
            <a:r>
              <a:rPr lang="en-US" dirty="0" smtClean="0"/>
              <a:t>suffer with</a:t>
            </a:r>
            <a:r>
              <a:rPr lang="en-US" dirty="0" smtClean="0"/>
              <a:t>”</a:t>
            </a:r>
            <a:endParaRPr lang="en-US" sz="4000" dirty="0" smtClean="0"/>
          </a:p>
          <a:p>
            <a:pPr lvl="2"/>
            <a:r>
              <a:rPr lang="en-US" dirty="0" smtClean="0"/>
              <a:t>He felt for her “in His bowels” </a:t>
            </a:r>
            <a:r>
              <a:rPr lang="en-US" dirty="0" smtClean="0"/>
              <a:t>(seat </a:t>
            </a:r>
            <a:r>
              <a:rPr lang="en-US" dirty="0" smtClean="0"/>
              <a:t>of </a:t>
            </a:r>
            <a:r>
              <a:rPr lang="en-US" dirty="0" smtClean="0"/>
              <a:t>deepest emotions)</a:t>
            </a:r>
            <a:endParaRPr lang="en-US" sz="3600" dirty="0" smtClean="0"/>
          </a:p>
          <a:p>
            <a:pPr lvl="2"/>
            <a:r>
              <a:rPr lang="en-US" dirty="0" smtClean="0"/>
              <a:t>He </a:t>
            </a:r>
            <a:r>
              <a:rPr lang="en-US" dirty="0" smtClean="0"/>
              <a:t>knew what He was going to do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915400" cy="4876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The Divine Power (Luke 7:14-15)</a:t>
            </a:r>
            <a:endParaRPr lang="en-US" sz="4400" dirty="0" smtClean="0"/>
          </a:p>
          <a:p>
            <a:pPr lvl="1"/>
            <a:r>
              <a:rPr lang="en-US" dirty="0" smtClean="0"/>
              <a:t>Jesus touched the “bier” (flat wooden stretcher) on which wrapped body was carried</a:t>
            </a:r>
            <a:endParaRPr lang="en-US" sz="4000" dirty="0" smtClean="0"/>
          </a:p>
          <a:p>
            <a:pPr lvl="1"/>
            <a:r>
              <a:rPr lang="en-US" dirty="0" smtClean="0"/>
              <a:t>Jesus spoke to the dead, “Young man, I say to you, arise.” (7:14)</a:t>
            </a:r>
            <a:endParaRPr lang="en-US" sz="4000" dirty="0" smtClean="0"/>
          </a:p>
          <a:p>
            <a:pPr lvl="2"/>
            <a:r>
              <a:rPr lang="en-US" dirty="0" smtClean="0"/>
              <a:t>When </a:t>
            </a:r>
            <a:r>
              <a:rPr lang="en-US" dirty="0" smtClean="0"/>
              <a:t>Jesus spoke to the dead, they could hear Him and obeyed </a:t>
            </a:r>
            <a:r>
              <a:rPr lang="en-US" dirty="0" smtClean="0"/>
              <a:t>Him (cf. John </a:t>
            </a:r>
            <a:r>
              <a:rPr lang="en-US" dirty="0" smtClean="0"/>
              <a:t>11:25)</a:t>
            </a:r>
            <a:endParaRPr lang="en-US" sz="3200" dirty="0" smtClean="0"/>
          </a:p>
          <a:p>
            <a:pPr lvl="2"/>
            <a:r>
              <a:rPr lang="en-US" dirty="0" smtClean="0"/>
              <a:t>Each time Jesus raised the dead, He spoke </a:t>
            </a:r>
            <a:r>
              <a:rPr lang="en-US" dirty="0" smtClean="0"/>
              <a:t>directly to </a:t>
            </a:r>
            <a:r>
              <a:rPr lang="en-US" dirty="0" smtClean="0"/>
              <a:t>them (</a:t>
            </a:r>
            <a:r>
              <a:rPr lang="en-US" dirty="0" err="1" smtClean="0"/>
              <a:t>Lk</a:t>
            </a:r>
            <a:r>
              <a:rPr lang="en-US" dirty="0" smtClean="0"/>
              <a:t>. 8:54; </a:t>
            </a:r>
            <a:br>
              <a:rPr lang="en-US" dirty="0" smtClean="0"/>
            </a:br>
            <a:r>
              <a:rPr lang="en-US" dirty="0" smtClean="0"/>
              <a:t>Jn. 11:43)</a:t>
            </a:r>
            <a:endParaRPr lang="en-US" sz="3200" dirty="0" smtClean="0"/>
          </a:p>
          <a:p>
            <a:pPr lvl="2"/>
            <a:r>
              <a:rPr lang="en-US" dirty="0" smtClean="0"/>
              <a:t>This </a:t>
            </a:r>
            <a:r>
              <a:rPr lang="en-US" dirty="0" smtClean="0"/>
              <a:t>is proof </a:t>
            </a:r>
            <a:r>
              <a:rPr lang="en-US" dirty="0" smtClean="0"/>
              <a:t>&amp; </a:t>
            </a:r>
            <a:r>
              <a:rPr lang="en-US" dirty="0" smtClean="0"/>
              <a:t>a preview of what will happen </a:t>
            </a:r>
            <a:r>
              <a:rPr lang="en-US" dirty="0" smtClean="0"/>
              <a:t>at His return (Jn. 5:28-29)</a:t>
            </a:r>
            <a:endParaRPr lang="en-US" sz="3200" dirty="0" smtClean="0"/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boy who was dead sat up and began to speak (7:15</a:t>
            </a:r>
            <a:r>
              <a:rPr lang="en-US" dirty="0" smtClean="0"/>
              <a:t>)</a:t>
            </a:r>
            <a:endParaRPr lang="en-US" sz="4000" dirty="0" smtClean="0"/>
          </a:p>
          <a:p>
            <a:pPr lvl="2"/>
            <a:r>
              <a:rPr lang="en-US" dirty="0" smtClean="0"/>
              <a:t>He was not only restored to life but restored to health and strength</a:t>
            </a:r>
            <a:endParaRPr lang="en-US" sz="3600" dirty="0" smtClean="0"/>
          </a:p>
          <a:p>
            <a:pPr lvl="2"/>
            <a:r>
              <a:rPr lang="en-US" dirty="0" smtClean="0"/>
              <a:t>There is no record of what he </a:t>
            </a:r>
            <a:r>
              <a:rPr lang="en-US" dirty="0" smtClean="0"/>
              <a:t>spoke (cf. 2 Cor. 12:2-4)</a:t>
            </a:r>
            <a:endParaRPr lang="en-US" sz="36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876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The Wonderful Reunion (7:15)</a:t>
            </a:r>
            <a:endParaRPr lang="en-US" sz="4400" dirty="0" smtClean="0"/>
          </a:p>
          <a:p>
            <a:pPr lvl="1"/>
            <a:r>
              <a:rPr lang="en-US" dirty="0" smtClean="0"/>
              <a:t>Jesus gave the young man back to his mother</a:t>
            </a:r>
            <a:endParaRPr lang="en-US" sz="4000" dirty="0" smtClean="0"/>
          </a:p>
          <a:p>
            <a:pPr lvl="1"/>
            <a:r>
              <a:rPr lang="en-US" dirty="0" smtClean="0"/>
              <a:t>This </a:t>
            </a:r>
            <a:r>
              <a:rPr lang="en-US" dirty="0" smtClean="0"/>
              <a:t>shows us and reminds us that there will be reunions for us after </a:t>
            </a:r>
            <a:r>
              <a:rPr lang="en-US" dirty="0" smtClean="0"/>
              <a:t>death (Matt. 8:11; 1 </a:t>
            </a:r>
            <a:r>
              <a:rPr lang="en-US" dirty="0" smtClean="0"/>
              <a:t>Thess. </a:t>
            </a:r>
            <a:r>
              <a:rPr lang="en-US" dirty="0" smtClean="0"/>
              <a:t>4:13-18)</a:t>
            </a:r>
            <a:endParaRPr lang="en-US" sz="3600" dirty="0" smtClean="0"/>
          </a:p>
          <a:p>
            <a:pPr lvl="1"/>
            <a:r>
              <a:rPr lang="en-US" dirty="0" smtClean="0"/>
              <a:t>Christ will, with His own hands, restored kindred to kindred in the glorious morning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876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The Spreading Fame (7:16-17)</a:t>
            </a:r>
            <a:endParaRPr lang="en-US" sz="4400" dirty="0" smtClean="0"/>
          </a:p>
          <a:p>
            <a:pPr lvl="1"/>
            <a:r>
              <a:rPr lang="en-US" dirty="0" smtClean="0"/>
              <a:t>“Fear came upon all”</a:t>
            </a:r>
            <a:endParaRPr lang="en-US" sz="4000" dirty="0" smtClean="0"/>
          </a:p>
          <a:p>
            <a:pPr lvl="2"/>
            <a:r>
              <a:rPr lang="en-US" dirty="0" smtClean="0"/>
              <a:t>Realized </a:t>
            </a:r>
            <a:r>
              <a:rPr lang="en-US" dirty="0" smtClean="0"/>
              <a:t>they were in the presence of </a:t>
            </a:r>
            <a:r>
              <a:rPr lang="en-US" dirty="0" smtClean="0"/>
              <a:t>divinity</a:t>
            </a:r>
            <a:endParaRPr lang="en-US" sz="3600" dirty="0" smtClean="0"/>
          </a:p>
          <a:p>
            <a:pPr lvl="1"/>
            <a:r>
              <a:rPr lang="en-US" dirty="0" smtClean="0"/>
              <a:t>Fear gave place to praise: “They </a:t>
            </a:r>
            <a:r>
              <a:rPr lang="en-US" dirty="0" smtClean="0"/>
              <a:t>kept on glorifying God</a:t>
            </a:r>
            <a:r>
              <a:rPr lang="en-US" dirty="0" smtClean="0"/>
              <a:t>”</a:t>
            </a:r>
            <a:endParaRPr lang="en-US" sz="4000" dirty="0" smtClean="0"/>
          </a:p>
          <a:p>
            <a:pPr lvl="1"/>
            <a:r>
              <a:rPr lang="en-US" dirty="0" smtClean="0"/>
              <a:t>Their </a:t>
            </a:r>
            <a:r>
              <a:rPr lang="en-US" dirty="0" smtClean="0"/>
              <a:t>rational conclusion (based on the evidence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“</a:t>
            </a:r>
            <a:r>
              <a:rPr lang="en-US" dirty="0" smtClean="0"/>
              <a:t>A great prophet has risen up among </a:t>
            </a:r>
            <a:r>
              <a:rPr lang="en-US" dirty="0" smtClean="0"/>
              <a:t>us” (cf</a:t>
            </a:r>
            <a:r>
              <a:rPr lang="en-US" dirty="0" smtClean="0"/>
              <a:t>. Deut. </a:t>
            </a:r>
            <a:r>
              <a:rPr lang="en-US" dirty="0" smtClean="0"/>
              <a:t>18:15-19)</a:t>
            </a:r>
            <a:endParaRPr lang="en-US" sz="3200" dirty="0" smtClean="0"/>
          </a:p>
          <a:p>
            <a:pPr lvl="2"/>
            <a:r>
              <a:rPr lang="en-US" dirty="0" smtClean="0"/>
              <a:t>“God has visited His people</a:t>
            </a:r>
            <a:r>
              <a:rPr lang="en-US" dirty="0" smtClean="0"/>
              <a:t>” (cf. </a:t>
            </a:r>
            <a:r>
              <a:rPr lang="en-US" dirty="0" err="1" smtClean="0"/>
              <a:t>Lk</a:t>
            </a:r>
            <a:r>
              <a:rPr lang="en-US" dirty="0" smtClean="0"/>
              <a:t>. 1:68) – i.e., looked upon with care</a:t>
            </a:r>
            <a:endParaRPr lang="en-US" sz="3600" dirty="0" smtClean="0"/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news could not be </a:t>
            </a:r>
            <a:r>
              <a:rPr lang="en-US" dirty="0" smtClean="0"/>
              <a:t>kept</a:t>
            </a:r>
            <a:endParaRPr lang="en-US" sz="4000" dirty="0" smtClean="0"/>
          </a:p>
          <a:p>
            <a:pPr lvl="2"/>
            <a:r>
              <a:rPr lang="en-US" dirty="0" smtClean="0"/>
              <a:t>The fame of Jesus filled all Judea &amp; </a:t>
            </a:r>
            <a:r>
              <a:rPr lang="en-US" dirty="0" smtClean="0"/>
              <a:t>Galilee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468</Words>
  <Application>Microsoft Office PowerPoint</Application>
  <PresentationFormat>On-screen Show (4:3)</PresentationFormat>
  <Paragraphs>43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17</cp:revision>
  <dcterms:created xsi:type="dcterms:W3CDTF">2013-03-16T22:37:26Z</dcterms:created>
  <dcterms:modified xsi:type="dcterms:W3CDTF">2013-04-14T12:05:52Z</dcterms:modified>
</cp:coreProperties>
</file>