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9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03A731-3927-4411-9464-C0A671B49B3A}" type="datetimeFigureOut">
              <a:rPr lang="en-US" smtClean="0"/>
              <a:pPr/>
              <a:t>4/7/2013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A2B22D-E14F-4BB1-AA3D-E2D8EFB3325C}" type="slidenum">
              <a:rPr lang="en-US" smtClean="0"/>
              <a:pPr/>
              <a:t>‹#›</a:t>
            </a:fld>
            <a:endParaRPr lang="en-US"/>
          </a:p>
        </p:txBody>
      </p:sp>
      <p:pic>
        <p:nvPicPr>
          <p:cNvPr id="7" name="Picture 2" descr="\\pblfpr\users\David\Classes\One-on-One with Jesus\_Graphics\One-on-One with Jesus - Two Diverse Sinners.jpg"/>
          <p:cNvPicPr>
            <a:picLocks noChangeAspect="1" noChangeArrowheads="1"/>
          </p:cNvPicPr>
          <p:nvPr userDrawn="1"/>
        </p:nvPicPr>
        <p:blipFill>
          <a:blip r:embed="rId2" cstate="print"/>
          <a:srcRect/>
          <a:stretch>
            <a:fillRect/>
          </a:stretch>
        </p:blipFill>
        <p:spPr bwMode="auto">
          <a:xfrm>
            <a:off x="0" y="0"/>
            <a:ext cx="9144001" cy="6858001"/>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03A731-3927-4411-9464-C0A671B49B3A}" type="datetimeFigureOut">
              <a:rPr lang="en-US" smtClean="0"/>
              <a:pPr/>
              <a:t>4/7/2013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A2B22D-E14F-4BB1-AA3D-E2D8EFB332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03A731-3927-4411-9464-C0A671B49B3A}" type="datetimeFigureOut">
              <a:rPr lang="en-US" smtClean="0"/>
              <a:pPr/>
              <a:t>4/7/2013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A2B22D-E14F-4BB1-AA3D-E2D8EFB332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03A731-3927-4411-9464-C0A671B49B3A}" type="datetimeFigureOut">
              <a:rPr lang="en-US" smtClean="0"/>
              <a:pPr/>
              <a:t>4/7/2013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A2B22D-E14F-4BB1-AA3D-E2D8EFB332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03A731-3927-4411-9464-C0A671B49B3A}" type="datetimeFigureOut">
              <a:rPr lang="en-US" smtClean="0"/>
              <a:pPr/>
              <a:t>4/7/2013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A2B22D-E14F-4BB1-AA3D-E2D8EFB332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03A731-3927-4411-9464-C0A671B49B3A}" type="datetimeFigureOut">
              <a:rPr lang="en-US" smtClean="0"/>
              <a:pPr/>
              <a:t>4/7/2013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5A2B22D-E14F-4BB1-AA3D-E2D8EFB332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C03A731-3927-4411-9464-C0A671B49B3A}" type="datetimeFigureOut">
              <a:rPr lang="en-US" smtClean="0"/>
              <a:pPr/>
              <a:t>4/7/2013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5A2B22D-E14F-4BB1-AA3D-E2D8EFB332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C03A731-3927-4411-9464-C0A671B49B3A}" type="datetimeFigureOut">
              <a:rPr lang="en-US" smtClean="0"/>
              <a:pPr/>
              <a:t>4/7/2013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5A2B22D-E14F-4BB1-AA3D-E2D8EFB332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C03A731-3927-4411-9464-C0A671B49B3A}" type="datetimeFigureOut">
              <a:rPr lang="en-US" smtClean="0"/>
              <a:pPr/>
              <a:t>4/7/2013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5A2B22D-E14F-4BB1-AA3D-E2D8EFB332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03A731-3927-4411-9464-C0A671B49B3A}" type="datetimeFigureOut">
              <a:rPr lang="en-US" smtClean="0"/>
              <a:pPr/>
              <a:t>4/7/2013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5A2B22D-E14F-4BB1-AA3D-E2D8EFB332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03A731-3927-4411-9464-C0A671B49B3A}" type="datetimeFigureOut">
              <a:rPr lang="en-US" smtClean="0"/>
              <a:pPr/>
              <a:t>4/7/2013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5A2B22D-E14F-4BB1-AA3D-E2D8EFB332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descr="\\pblfpr\users\David\Classes\One-on-One with Jesus\_Graphics\One-on-One with Jesus - text - Two Diverse Sinners.jpg"/>
          <p:cNvPicPr>
            <a:picLocks noChangeAspect="1" noChangeArrowheads="1"/>
          </p:cNvPicPr>
          <p:nvPr userDrawn="1"/>
        </p:nvPicPr>
        <p:blipFill>
          <a:blip r:embed="rId13" cstate="print"/>
          <a:srcRect/>
          <a:stretch>
            <a:fillRect/>
          </a:stretch>
        </p:blipFill>
        <p:spPr bwMode="auto">
          <a:xfrm>
            <a:off x="0" y="0"/>
            <a:ext cx="9144001" cy="6858001"/>
          </a:xfrm>
          <a:prstGeom prst="rect">
            <a:avLst/>
          </a:prstGeom>
          <a:noFill/>
        </p:spPr>
      </p:pic>
      <p:sp>
        <p:nvSpPr>
          <p:cNvPr id="3" name="Text Placeholder 2"/>
          <p:cNvSpPr>
            <a:spLocks noGrp="1"/>
          </p:cNvSpPr>
          <p:nvPr>
            <p:ph type="body" idx="1"/>
          </p:nvPr>
        </p:nvSpPr>
        <p:spPr>
          <a:xfrm>
            <a:off x="228600" y="1981200"/>
            <a:ext cx="8763000" cy="4724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b="1" kern="1200">
          <a:solidFill>
            <a:srgbClr val="A3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763000" cy="4876800"/>
          </a:xfrm>
        </p:spPr>
        <p:txBody>
          <a:bodyPr>
            <a:normAutofit/>
          </a:bodyPr>
          <a:lstStyle/>
          <a:p>
            <a:pPr lvl="0"/>
            <a:r>
              <a:rPr lang="en-US" dirty="0" smtClean="0"/>
              <a:t>The Woman and Jesus (Luke 7:36-38, 47-48, 50)</a:t>
            </a:r>
            <a:endParaRPr lang="en-US" sz="4400" dirty="0" smtClean="0"/>
          </a:p>
          <a:p>
            <a:pPr lvl="1"/>
            <a:r>
              <a:rPr lang="en-US" dirty="0" smtClean="0"/>
              <a:t>She was admittedly “a sinner” (7:37, 47)</a:t>
            </a:r>
            <a:endParaRPr lang="en-US" sz="4000" dirty="0" smtClean="0"/>
          </a:p>
          <a:p>
            <a:pPr lvl="1"/>
            <a:r>
              <a:rPr lang="en-US" dirty="0" smtClean="0"/>
              <a:t>She felt the strong contrast between the </a:t>
            </a:r>
            <a:r>
              <a:rPr lang="en-US" dirty="0" err="1" smtClean="0"/>
              <a:t>sinlessness</a:t>
            </a:r>
            <a:r>
              <a:rPr lang="en-US" dirty="0" smtClean="0"/>
              <a:t> of Jesus &amp; her own sinfulness (7:38a)</a:t>
            </a:r>
            <a:endParaRPr lang="en-US" sz="4000" dirty="0" smtClean="0"/>
          </a:p>
          <a:p>
            <a:pPr lvl="1"/>
            <a:r>
              <a:rPr lang="en-US" dirty="0" smtClean="0"/>
              <a:t>Her actions expressed humility and a changed heart (7:38)</a:t>
            </a:r>
            <a:endParaRPr lang="en-US" sz="4000" dirty="0" smtClean="0"/>
          </a:p>
          <a:p>
            <a:pPr lvl="2"/>
            <a:r>
              <a:rPr lang="en-US" dirty="0" smtClean="0"/>
              <a:t>In lowliness, she washed His feet with her tears &amp; wiped with her hair</a:t>
            </a:r>
            <a:endParaRPr lang="en-US" sz="3600" dirty="0" smtClean="0"/>
          </a:p>
          <a:p>
            <a:pPr lvl="2"/>
            <a:r>
              <a:rPr lang="en-US" dirty="0" smtClean="0"/>
              <a:t>In love, she kissed His feet</a:t>
            </a:r>
            <a:endParaRPr lang="en-US" sz="3600" dirty="0" smtClean="0"/>
          </a:p>
          <a:p>
            <a:pPr lvl="2"/>
            <a:r>
              <a:rPr lang="en-US" dirty="0" smtClean="0"/>
              <a:t>In liberality, she anointed His feet with costly ointment</a:t>
            </a:r>
            <a:endParaRPr lang="en-US" sz="3600" dirty="0" smtClean="0"/>
          </a:p>
          <a:p>
            <a:pPr lvl="1"/>
            <a:r>
              <a:rPr lang="en-US" dirty="0" smtClean="0"/>
              <a:t>Jesus gave her what she needed most: forgiveness and peace (7:48, 50)</a:t>
            </a:r>
            <a:endParaRPr lang="en-US" sz="4000" dirty="0" smtClean="0"/>
          </a:p>
          <a:p>
            <a:pPr lvl="2"/>
            <a:r>
              <a:rPr lang="en-US" dirty="0" smtClean="0"/>
              <a:t>Jesus commended her “love” (7:47) and her “faith” (7:50)</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anim calcmode="lin" valueType="num">
                                      <p:cBhvr>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anim calcmode="lin" valueType="num">
                                      <p:cBhvr>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anim calcmode="lin" valueType="num">
                                      <p:cBhvr>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5" fill="hold">
                            <p:stCondLst>
                              <p:cond delay="500"/>
                            </p:stCondLst>
                            <p:childTnLst>
                              <p:par>
                                <p:cTn id="56" presetID="42" presetClass="entr" presetSubtype="0" fill="hold" grpId="0" nodeType="after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500"/>
                                        <p:tgtEl>
                                          <p:spTgt spid="3">
                                            <p:txEl>
                                              <p:pRg st="8" end="8"/>
                                            </p:txEl>
                                          </p:spTgt>
                                        </p:tgtEl>
                                      </p:cBhvr>
                                    </p:animEffect>
                                    <p:anim calcmode="lin" valueType="num">
                                      <p:cBhvr>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763000" cy="4876800"/>
          </a:xfrm>
        </p:spPr>
        <p:txBody>
          <a:bodyPr>
            <a:normAutofit lnSpcReduction="10000"/>
          </a:bodyPr>
          <a:lstStyle/>
          <a:p>
            <a:pPr lvl="0">
              <a:lnSpc>
                <a:spcPct val="110000"/>
              </a:lnSpc>
            </a:pPr>
            <a:r>
              <a:rPr lang="en-US" dirty="0" smtClean="0"/>
              <a:t>The Pharisee and the Woman (Luke 7:40-43)</a:t>
            </a:r>
            <a:endParaRPr lang="en-US" sz="4400" dirty="0" smtClean="0"/>
          </a:p>
          <a:p>
            <a:pPr lvl="1"/>
            <a:r>
              <a:rPr lang="en-US" dirty="0" smtClean="0"/>
              <a:t>What a contrast we see between the Pharisee &amp; the woman</a:t>
            </a:r>
            <a:endParaRPr lang="en-US" sz="4000" dirty="0" smtClean="0"/>
          </a:p>
          <a:p>
            <a:pPr lvl="2"/>
            <a:r>
              <a:rPr lang="en-US" dirty="0" smtClean="0"/>
              <a:t>She was one kind of sinner; he was another (but both were sinners)</a:t>
            </a:r>
            <a:endParaRPr lang="en-US" sz="3600" dirty="0" smtClean="0"/>
          </a:p>
          <a:p>
            <a:pPr lvl="2"/>
            <a:r>
              <a:rPr lang="en-US" dirty="0" smtClean="0"/>
              <a:t>She was penitent; he seemed to have no sense of personal sin</a:t>
            </a:r>
            <a:endParaRPr lang="en-US" sz="3600" dirty="0" smtClean="0"/>
          </a:p>
          <a:p>
            <a:pPr lvl="2"/>
            <a:r>
              <a:rPr lang="en-US" dirty="0" smtClean="0"/>
              <a:t>She was concerned with her condition; he with another’s condition</a:t>
            </a:r>
            <a:endParaRPr lang="en-US" sz="3600" dirty="0" smtClean="0"/>
          </a:p>
          <a:p>
            <a:pPr lvl="2"/>
            <a:r>
              <a:rPr lang="en-US" dirty="0" smtClean="0"/>
              <a:t>She was immoral in conduct; he was cold, critical and self-righteous</a:t>
            </a:r>
            <a:endParaRPr lang="en-US" sz="3600" dirty="0" smtClean="0"/>
          </a:p>
          <a:p>
            <a:pPr lvl="2"/>
            <a:r>
              <a:rPr lang="en-US" dirty="0" smtClean="0"/>
              <a:t>She spoke nothing (apparently); he spoke criticism</a:t>
            </a:r>
            <a:endParaRPr lang="en-US" sz="3600" dirty="0" smtClean="0"/>
          </a:p>
          <a:p>
            <a:pPr lvl="2"/>
            <a:r>
              <a:rPr lang="en-US" dirty="0" smtClean="0"/>
              <a:t>She loved much (7:47); no evidence he loved at all</a:t>
            </a:r>
            <a:endParaRPr lang="en-US" sz="3600" dirty="0" smtClean="0"/>
          </a:p>
          <a:p>
            <a:pPr lvl="2"/>
            <a:r>
              <a:rPr lang="en-US" dirty="0" smtClean="0"/>
              <a:t>She had faith (7:50); he did not (7:39)</a:t>
            </a:r>
            <a:endParaRPr lang="en-US" sz="3600" dirty="0" smtClean="0"/>
          </a:p>
          <a:p>
            <a:pPr lvl="1"/>
            <a:r>
              <a:rPr lang="en-US" dirty="0" smtClean="0"/>
              <a:t>Jesus did see one thing they both had in common: both in debt for sin (7:41-42)</a:t>
            </a:r>
            <a:endParaRPr lang="en-US" sz="4000" dirty="0" smtClean="0"/>
          </a:p>
          <a:p>
            <a:pPr lvl="2"/>
            <a:r>
              <a:rPr lang="en-US" dirty="0" smtClean="0"/>
              <a:t>The focus was not on the </a:t>
            </a:r>
            <a:r>
              <a:rPr lang="en-US" i="1" dirty="0" smtClean="0"/>
              <a:t>amount </a:t>
            </a:r>
            <a:r>
              <a:rPr lang="en-US" dirty="0" smtClean="0"/>
              <a:t>of sin but the </a:t>
            </a:r>
            <a:r>
              <a:rPr lang="en-US" i="1" dirty="0" smtClean="0"/>
              <a:t>awareness</a:t>
            </a:r>
            <a:r>
              <a:rPr lang="en-US" dirty="0" smtClean="0"/>
              <a:t> of sin</a:t>
            </a:r>
          </a:p>
          <a:p>
            <a:pPr lvl="2"/>
            <a:r>
              <a:rPr lang="en-US" dirty="0" smtClean="0"/>
              <a:t>Jesus was equally willing to forgive both of them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anim calcmode="lin" valueType="num">
                                      <p:cBhvr>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500"/>
                                        <p:tgtEl>
                                          <p:spTgt spid="3">
                                            <p:txEl>
                                              <p:pRg st="9" end="9"/>
                                            </p:txEl>
                                          </p:spTgt>
                                        </p:tgtEl>
                                      </p:cBhvr>
                                    </p:animEffect>
                                    <p:anim calcmode="lin" valueType="num">
                                      <p:cBhvr>
                                        <p:cTn id="6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5" fill="hold">
                            <p:stCondLst>
                              <p:cond delay="500"/>
                            </p:stCondLst>
                            <p:childTnLst>
                              <p:par>
                                <p:cTn id="66" presetID="42" presetClass="entr" presetSubtype="0" fill="hold" grpId="0" nodeType="after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500"/>
                                        <p:tgtEl>
                                          <p:spTgt spid="3">
                                            <p:txEl>
                                              <p:pRg st="10" end="10"/>
                                            </p:txEl>
                                          </p:spTgt>
                                        </p:tgtEl>
                                      </p:cBhvr>
                                    </p:animEffect>
                                    <p:anim calcmode="lin" valueType="num">
                                      <p:cBhvr>
                                        <p:cTn id="6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0"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42" presetClass="entr" presetSubtype="0" fill="hold" grpId="0" nodeType="afterEffect">
                                  <p:stCondLst>
                                    <p:cond delay="0"/>
                                  </p:stCondLst>
                                  <p:childTnLst>
                                    <p:set>
                                      <p:cBhvr>
                                        <p:cTn id="73" dur="1" fill="hold">
                                          <p:stCondLst>
                                            <p:cond delay="0"/>
                                          </p:stCondLst>
                                        </p:cTn>
                                        <p:tgtEl>
                                          <p:spTgt spid="3">
                                            <p:txEl>
                                              <p:pRg st="11" end="11"/>
                                            </p:txEl>
                                          </p:spTgt>
                                        </p:tgtEl>
                                        <p:attrNameLst>
                                          <p:attrName>style.visibility</p:attrName>
                                        </p:attrNameLst>
                                      </p:cBhvr>
                                      <p:to>
                                        <p:strVal val="visible"/>
                                      </p:to>
                                    </p:set>
                                    <p:animEffect transition="in" filter="fade">
                                      <p:cBhvr>
                                        <p:cTn id="74" dur="500"/>
                                        <p:tgtEl>
                                          <p:spTgt spid="3">
                                            <p:txEl>
                                              <p:pRg st="11" end="11"/>
                                            </p:txEl>
                                          </p:spTgt>
                                        </p:tgtEl>
                                      </p:cBhvr>
                                    </p:animEffect>
                                    <p:anim calcmode="lin" valueType="num">
                                      <p:cBhvr>
                                        <p:cTn id="7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6"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763000" cy="4876800"/>
          </a:xfrm>
        </p:spPr>
        <p:txBody>
          <a:bodyPr>
            <a:normAutofit/>
          </a:bodyPr>
          <a:lstStyle/>
          <a:p>
            <a:pPr lvl="0"/>
            <a:r>
              <a:rPr lang="en-US" dirty="0" smtClean="0"/>
              <a:t>The Pharisee and the Woman (Luke 7:40-43)</a:t>
            </a:r>
            <a:endParaRPr lang="en-US" sz="4400" dirty="0" smtClean="0"/>
          </a:p>
          <a:p>
            <a:pPr lvl="1"/>
            <a:r>
              <a:rPr lang="en-US" dirty="0" smtClean="0"/>
              <a:t>What a contrast Jesus saw between Simon &amp; the woman</a:t>
            </a:r>
            <a:endParaRPr lang="en-US" sz="4000" dirty="0" smtClean="0"/>
          </a:p>
          <a:p>
            <a:pPr lvl="2"/>
            <a:r>
              <a:rPr lang="en-US" dirty="0" smtClean="0"/>
              <a:t>Simon was an inconsiderate host, neglecting host’s duties (7:44-46)</a:t>
            </a:r>
            <a:endParaRPr lang="en-US" sz="3600" dirty="0" smtClean="0"/>
          </a:p>
          <a:p>
            <a:pPr lvl="2"/>
            <a:r>
              <a:rPr lang="en-US" dirty="0" smtClean="0"/>
              <a:t>Simon gave no water for His feet; she washed with her tears and hair</a:t>
            </a:r>
            <a:endParaRPr lang="en-US" sz="3600" dirty="0" smtClean="0"/>
          </a:p>
          <a:p>
            <a:pPr lvl="2"/>
            <a:r>
              <a:rPr lang="en-US" dirty="0" smtClean="0"/>
              <a:t>Simon gave no kiss of welcome; she had not ceased to kiss His feet</a:t>
            </a:r>
            <a:endParaRPr lang="en-US" sz="3600" dirty="0" smtClean="0"/>
          </a:p>
          <a:p>
            <a:pPr lvl="2"/>
            <a:r>
              <a:rPr lang="en-US" dirty="0" smtClean="0"/>
              <a:t>Simon not anoint His head w/ oil; she anointed His feet w/ precious oil</a:t>
            </a:r>
            <a:endParaRPr lang="en-US" sz="3600" dirty="0" smtClean="0"/>
          </a:p>
          <a:p>
            <a:pPr lvl="1"/>
            <a:r>
              <a:rPr lang="en-US" dirty="0" smtClean="0"/>
              <a:t>The biggest thing the Pharisee &amp; the woman had in common:</a:t>
            </a:r>
            <a:endParaRPr lang="en-US" sz="4000" dirty="0" smtClean="0"/>
          </a:p>
          <a:p>
            <a:pPr lvl="2"/>
            <a:r>
              <a:rPr lang="en-US" dirty="0" smtClean="0"/>
              <a:t>They both obtained what they sought:</a:t>
            </a:r>
            <a:endParaRPr lang="en-US" sz="3600" dirty="0" smtClean="0"/>
          </a:p>
          <a:p>
            <a:pPr lvl="3"/>
            <a:r>
              <a:rPr lang="en-US" sz="2000" dirty="0" smtClean="0"/>
              <a:t>She sought forgiveness and it was granted</a:t>
            </a:r>
            <a:endParaRPr lang="en-US" sz="3600" dirty="0" smtClean="0"/>
          </a:p>
          <a:p>
            <a:pPr lvl="3"/>
            <a:r>
              <a:rPr lang="en-US" sz="2000" dirty="0" smtClean="0"/>
              <a:t>He did not seek forgiveness and none was granted</a:t>
            </a:r>
            <a:endParaRPr lang="en-US" sz="3600" dirty="0" smtClean="0"/>
          </a:p>
          <a:p>
            <a:pPr lvl="2"/>
            <a:r>
              <a:rPr lang="en-US" dirty="0" smtClean="0"/>
              <a:t>Jesus wanted to forgive both, but both of them could not be forgiven</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anim calcmode="lin" valueType="num">
                                      <p:cBhvr>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anim calcmode="lin" valueType="num">
                                      <p:cBhvr>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grpId="0"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anim calcmode="lin" valueType="num">
                                      <p:cBhvr>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42" presetClass="entr" presetSubtype="0" fill="hold" grpId="0" nodeType="after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anim calcmode="lin" valueType="num">
                                      <p:cBhvr>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42" presetClass="entr" presetSubtype="0" fill="hold" grpId="0" nodeType="after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anim calcmode="lin" valueType="num">
                                      <p:cBhvr>
                                        <p:cTn id="6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763000" cy="4876800"/>
          </a:xfrm>
        </p:spPr>
        <p:txBody>
          <a:bodyPr>
            <a:normAutofit lnSpcReduction="10000"/>
          </a:bodyPr>
          <a:lstStyle/>
          <a:p>
            <a:pPr lvl="0"/>
            <a:r>
              <a:rPr lang="en-US" dirty="0" smtClean="0"/>
              <a:t>Jesus and the Pharisee (Luke 7:39-47)</a:t>
            </a:r>
            <a:endParaRPr lang="en-US" sz="4400" dirty="0" smtClean="0"/>
          </a:p>
          <a:p>
            <a:pPr lvl="1"/>
            <a:r>
              <a:rPr lang="en-US" dirty="0" smtClean="0"/>
              <a:t>The Pharisee judged that Jesus could not be a prophet, else He would have known and repelled this woman (7:39-40)</a:t>
            </a:r>
            <a:endParaRPr lang="en-US" sz="4000" dirty="0" smtClean="0"/>
          </a:p>
          <a:p>
            <a:pPr lvl="1"/>
            <a:r>
              <a:rPr lang="en-US" dirty="0" smtClean="0"/>
              <a:t>Jesus did know her, her sins, and the thoughts of Simon (7:40)</a:t>
            </a:r>
            <a:endParaRPr lang="en-US" sz="4000" dirty="0" smtClean="0"/>
          </a:p>
          <a:p>
            <a:pPr lvl="1"/>
            <a:r>
              <a:rPr lang="en-US" dirty="0" smtClean="0"/>
              <a:t>What a stark contrast between Jesus and the Pharisee:</a:t>
            </a:r>
            <a:endParaRPr lang="en-US" sz="4000" dirty="0" smtClean="0"/>
          </a:p>
          <a:p>
            <a:pPr lvl="2"/>
            <a:r>
              <a:rPr lang="en-US" dirty="0" smtClean="0"/>
              <a:t>Jesus looked on the woman as an object of pity &amp; compassion (7:44);</a:t>
            </a:r>
            <a:br>
              <a:rPr lang="en-US" dirty="0" smtClean="0"/>
            </a:br>
            <a:r>
              <a:rPr lang="en-US" dirty="0" smtClean="0"/>
              <a:t>the Pharisee looked upon her as an object of contempt.</a:t>
            </a:r>
            <a:endParaRPr lang="en-US" sz="3600" dirty="0" smtClean="0"/>
          </a:p>
          <a:p>
            <a:pPr lvl="2"/>
            <a:r>
              <a:rPr lang="en-US" dirty="0" smtClean="0"/>
              <a:t>Jesus did not shun her presence, because He wanted to save her;</a:t>
            </a:r>
            <a:br>
              <a:rPr lang="en-US" dirty="0" smtClean="0"/>
            </a:br>
            <a:r>
              <a:rPr lang="en-US" dirty="0" smtClean="0"/>
              <a:t>the Pharisee </a:t>
            </a:r>
            <a:r>
              <a:rPr lang="en-US" dirty="0" err="1" smtClean="0"/>
              <a:t>tho’t</a:t>
            </a:r>
            <a:r>
              <a:rPr lang="en-US" dirty="0" smtClean="0"/>
              <a:t> the presence of all such should be avoided (7:39).</a:t>
            </a:r>
            <a:endParaRPr lang="en-US" sz="3600" dirty="0" smtClean="0"/>
          </a:p>
          <a:p>
            <a:pPr lvl="2"/>
            <a:r>
              <a:rPr lang="en-US" dirty="0" smtClean="0"/>
              <a:t>Jesus forgave the penitent (7:47);</a:t>
            </a:r>
            <a:br>
              <a:rPr lang="en-US" dirty="0" smtClean="0"/>
            </a:br>
            <a:r>
              <a:rPr lang="en-US" dirty="0" smtClean="0"/>
              <a:t>to the Pharisee, forgiveness was a foreign term, not in his vocab.</a:t>
            </a:r>
            <a:endParaRPr lang="en-US" sz="3600" dirty="0" smtClean="0"/>
          </a:p>
          <a:p>
            <a:pPr lvl="2"/>
            <a:r>
              <a:rPr lang="en-US" dirty="0" smtClean="0"/>
              <a:t>Jesus sent her on her way with a word of encouragement (7:50);</a:t>
            </a:r>
            <a:br>
              <a:rPr lang="en-US" dirty="0" smtClean="0"/>
            </a:br>
            <a:r>
              <a:rPr lang="en-US" dirty="0" smtClean="0"/>
              <a:t>the Pharisee apparently spoke no word of kindness.</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anim calcmode="lin" valueType="num">
                                      <p:cBhvr>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anim calcmode="lin" valueType="num">
                                      <p:cBhvr>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763000" cy="4876800"/>
          </a:xfrm>
        </p:spPr>
        <p:txBody>
          <a:bodyPr>
            <a:normAutofit fontScale="85000" lnSpcReduction="20000"/>
          </a:bodyPr>
          <a:lstStyle/>
          <a:p>
            <a:pPr lvl="0"/>
            <a:r>
              <a:rPr lang="en-US" dirty="0" smtClean="0"/>
              <a:t>Lessons:</a:t>
            </a:r>
            <a:endParaRPr lang="en-US" sz="4400" dirty="0" smtClean="0"/>
          </a:p>
          <a:p>
            <a:pPr lvl="1"/>
            <a:r>
              <a:rPr lang="en-US" dirty="0" smtClean="0"/>
              <a:t>All sinners are in desperate need of Divine compassion.</a:t>
            </a:r>
            <a:endParaRPr lang="en-US" sz="4000" dirty="0" smtClean="0"/>
          </a:p>
          <a:p>
            <a:pPr lvl="1"/>
            <a:r>
              <a:rPr lang="en-US" dirty="0" smtClean="0"/>
              <a:t>Loveless and self-righteous men keep themselves aware of the sins of others but not of their own.</a:t>
            </a:r>
            <a:endParaRPr lang="en-US" sz="4000" dirty="0" smtClean="0"/>
          </a:p>
          <a:p>
            <a:pPr lvl="1"/>
            <a:r>
              <a:rPr lang="en-US" dirty="0" smtClean="0"/>
              <a:t>The sense of guiltiness may differ in degree, but the absolute inability of man to atone for sin is common to all.</a:t>
            </a:r>
            <a:endParaRPr lang="en-US" sz="4000" dirty="0" smtClean="0"/>
          </a:p>
          <a:p>
            <a:pPr lvl="1"/>
            <a:r>
              <a:rPr lang="en-US" dirty="0" smtClean="0"/>
              <a:t>As sin is against Christ, to Christ belongs the right and power to forgive it.</a:t>
            </a:r>
            <a:endParaRPr lang="en-US" sz="4000" dirty="0" smtClean="0"/>
          </a:p>
          <a:p>
            <a:pPr lvl="1"/>
            <a:r>
              <a:rPr lang="en-US" dirty="0" smtClean="0"/>
              <a:t>Sometimes when someone’s sins are not flagrant or open to the public, they may not be conscious of their awful need.</a:t>
            </a:r>
            <a:endParaRPr lang="en-US" sz="4000" dirty="0" smtClean="0"/>
          </a:p>
          <a:p>
            <a:pPr lvl="1"/>
            <a:r>
              <a:rPr lang="en-US" dirty="0" smtClean="0"/>
              <a:t>Those who have wandered far enough to have felt the world’s scorn realize most fully the goodness of God in pardoning them, and hence are moved to greater expressions of gratitude than are given by the self-righteous.</a:t>
            </a:r>
            <a:endParaRPr lang="en-US" sz="4000" dirty="0" smtClean="0"/>
          </a:p>
          <a:p>
            <a:pPr lvl="1"/>
            <a:r>
              <a:rPr lang="en-US" dirty="0" smtClean="0"/>
              <a:t>The blessing we seek is not proportioned to the quantity of sins, but is proportioned to the quality of sinful sense which we feel.</a:t>
            </a:r>
            <a:endParaRPr lang="en-US" sz="4000" dirty="0" smtClean="0"/>
          </a:p>
          <a:p>
            <a:pPr lvl="1"/>
            <a:r>
              <a:rPr lang="en-US" dirty="0" smtClean="0"/>
              <a:t>We all have sin enough to destroy our souls, but many of us fail to love God as we should, having an insufficient sense of our own sinfulness.</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anim calcmode="lin" valueType="num">
                                      <p:cBhvr>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654</Words>
  <Application>Microsoft Office PowerPoint</Application>
  <PresentationFormat>On-screen Show (4:3)</PresentationFormat>
  <Paragraphs>49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David</cp:lastModifiedBy>
  <cp:revision>14</cp:revision>
  <dcterms:created xsi:type="dcterms:W3CDTF">2013-03-16T22:37:26Z</dcterms:created>
  <dcterms:modified xsi:type="dcterms:W3CDTF">2013-04-07T12:44:17Z</dcterms:modified>
</cp:coreProperties>
</file>