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Classes\One-on-One with Jesus\_Graphics\One-on-One with Jesus - Gentile Moth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Classes\One-on-One with Jesus\_Graphics\One-on-One with Jesus - text - Gentile Moth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An Intercessory Prayer</a:t>
            </a:r>
            <a:endParaRPr lang="en-US" sz="4400" dirty="0" smtClean="0"/>
          </a:p>
          <a:p>
            <a:pPr lvl="1"/>
            <a:r>
              <a:rPr lang="en-US" dirty="0" smtClean="0"/>
              <a:t>As a loving mother, her </a:t>
            </a:r>
            <a:r>
              <a:rPr lang="en-US" dirty="0" smtClean="0"/>
              <a:t>child’s misery became her misery</a:t>
            </a:r>
            <a:endParaRPr lang="en-US" sz="4000" dirty="0" smtClean="0"/>
          </a:p>
          <a:p>
            <a:pPr lvl="1"/>
            <a:r>
              <a:rPr lang="en-US" dirty="0" smtClean="0"/>
              <a:t>She cried out repeatedly to Jesus (Matt. 15:22):</a:t>
            </a:r>
            <a:endParaRPr lang="en-US" sz="4000" dirty="0" smtClean="0"/>
          </a:p>
          <a:p>
            <a:pPr lvl="2"/>
            <a:r>
              <a:rPr lang="en-US" dirty="0" smtClean="0"/>
              <a:t>“Have mercy on me, O Lord, Son of David</a:t>
            </a:r>
            <a:r>
              <a:rPr lang="en-US" dirty="0" smtClean="0"/>
              <a:t>!”</a:t>
            </a:r>
            <a:endParaRPr lang="en-US" sz="3600" dirty="0" smtClean="0"/>
          </a:p>
          <a:p>
            <a:pPr lvl="2"/>
            <a:r>
              <a:rPr lang="en-US" dirty="0" smtClean="0"/>
              <a:t>“My daughter is severely demon-possessed.”</a:t>
            </a:r>
            <a:endParaRPr lang="en-US" sz="3600" dirty="0" smtClean="0"/>
          </a:p>
          <a:p>
            <a:pPr lvl="1"/>
            <a:r>
              <a:rPr lang="en-US" dirty="0" smtClean="0"/>
              <a:t>How often do we pray for others? </a:t>
            </a:r>
            <a:r>
              <a:rPr lang="en-US" dirty="0" smtClean="0"/>
              <a:t> (cf. James </a:t>
            </a:r>
            <a:r>
              <a:rPr lang="en-US" dirty="0" smtClean="0"/>
              <a:t>5:16)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Specific Prayer</a:t>
            </a:r>
            <a:endParaRPr lang="en-US" sz="4400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mom </a:t>
            </a:r>
            <a:r>
              <a:rPr lang="en-US" dirty="0" smtClean="0"/>
              <a:t>asked a definite thing—the thing nearest her heart</a:t>
            </a:r>
            <a:endParaRPr lang="en-US" sz="4000" dirty="0" smtClean="0"/>
          </a:p>
          <a:p>
            <a:pPr lvl="1"/>
            <a:r>
              <a:rPr lang="en-US" dirty="0" smtClean="0"/>
              <a:t>“She kept asking Him to cast the demon out of her daughter” (</a:t>
            </a:r>
            <a:r>
              <a:rPr lang="en-US" dirty="0" smtClean="0"/>
              <a:t>Mark </a:t>
            </a:r>
            <a:r>
              <a:rPr lang="en-US" dirty="0" smtClean="0"/>
              <a:t>7:25)</a:t>
            </a:r>
            <a:endParaRPr lang="en-US" sz="4000" dirty="0" smtClean="0"/>
          </a:p>
          <a:p>
            <a:pPr lvl="1"/>
            <a:r>
              <a:rPr lang="en-US" dirty="0" smtClean="0"/>
              <a:t>When we pray, are we filled with generalities or specifics?</a:t>
            </a:r>
            <a:endParaRPr lang="en-US" sz="4000" dirty="0" smtClean="0"/>
          </a:p>
          <a:p>
            <a:pPr lvl="2"/>
            <a:r>
              <a:rPr lang="en-US" dirty="0" smtClean="0"/>
              <a:t>“Ask!” (Matt. 7:7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</a:t>
            </a:r>
            <a:r>
              <a:rPr lang="en-US" dirty="0" smtClean="0"/>
              <a:t>Let your requests be made known unto God” (Phil. 4:6)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Persistent Prayer</a:t>
            </a:r>
            <a:endParaRPr lang="en-US" sz="4400" dirty="0" smtClean="0"/>
          </a:p>
          <a:p>
            <a:pPr lvl="1"/>
            <a:r>
              <a:rPr lang="en-US" dirty="0" smtClean="0"/>
              <a:t>Consider the obstacles that she struggled against:</a:t>
            </a:r>
            <a:endParaRPr lang="en-US" sz="4000" dirty="0" smtClean="0"/>
          </a:p>
          <a:p>
            <a:pPr lvl="2"/>
            <a:r>
              <a:rPr lang="en-US" dirty="0" smtClean="0"/>
              <a:t>The silence of Jesus.  “He answered her not a word” (Matt. 15:23)</a:t>
            </a:r>
            <a:endParaRPr lang="en-US" sz="3600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attitude of the disciples.  Repeatedly urged, “Send her away”</a:t>
            </a:r>
            <a:endParaRPr lang="en-US" sz="3600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apparent unwillingness of Jesus to grant her </a:t>
            </a:r>
            <a:r>
              <a:rPr lang="en-US" dirty="0" smtClean="0"/>
              <a:t>request</a:t>
            </a:r>
            <a:endParaRPr lang="en-US" sz="3600" dirty="0" smtClean="0"/>
          </a:p>
          <a:p>
            <a:pPr lvl="3"/>
            <a:r>
              <a:rPr lang="en-US" dirty="0" smtClean="0"/>
              <a:t>“I was not sent except to the lost sheep of the house of Israel” (15:24)</a:t>
            </a:r>
            <a:endParaRPr lang="en-US" sz="3200" dirty="0" smtClean="0"/>
          </a:p>
          <a:p>
            <a:pPr lvl="1"/>
            <a:r>
              <a:rPr lang="en-US" dirty="0" smtClean="0"/>
              <a:t>Yet</a:t>
            </a:r>
            <a:r>
              <a:rPr lang="en-US" dirty="0" smtClean="0"/>
              <a:t>, even if </a:t>
            </a:r>
            <a:r>
              <a:rPr lang="en-US" dirty="0" smtClean="0"/>
              <a:t>it seemed </a:t>
            </a:r>
            <a:r>
              <a:rPr lang="en-US" dirty="0" smtClean="0"/>
              <a:t>in vain, she persisted in her request </a:t>
            </a:r>
            <a:endParaRPr lang="en-US" sz="4000" dirty="0" smtClean="0"/>
          </a:p>
          <a:p>
            <a:pPr lvl="1"/>
            <a:r>
              <a:rPr lang="en-US" dirty="0" smtClean="0"/>
              <a:t>Are we persistent in our prayers?  (cf. Luke 18:1-8)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Reverential Prayer</a:t>
            </a:r>
            <a:endParaRPr lang="en-US" sz="4400" dirty="0" smtClean="0"/>
          </a:p>
          <a:p>
            <a:pPr lvl="1"/>
            <a:r>
              <a:rPr lang="en-US" dirty="0" smtClean="0"/>
              <a:t>It was not only </a:t>
            </a:r>
            <a:r>
              <a:rPr lang="en-US" dirty="0" smtClean="0"/>
              <a:t>supplication:</a:t>
            </a:r>
          </a:p>
          <a:p>
            <a:pPr lvl="2"/>
            <a:r>
              <a:rPr lang="en-US" sz="2400" dirty="0" smtClean="0"/>
              <a:t>She </a:t>
            </a:r>
            <a:r>
              <a:rPr lang="en-US" sz="2400" dirty="0" smtClean="0"/>
              <a:t>“fell at His feet” (Mk. 7:25).</a:t>
            </a:r>
            <a:endParaRPr lang="en-US" sz="4000" dirty="0" smtClean="0"/>
          </a:p>
          <a:p>
            <a:pPr lvl="1"/>
            <a:r>
              <a:rPr lang="en-US" dirty="0" smtClean="0"/>
              <a:t>It was </a:t>
            </a:r>
            <a:r>
              <a:rPr lang="en-US" dirty="0" smtClean="0"/>
              <a:t>adoration:</a:t>
            </a:r>
          </a:p>
          <a:p>
            <a:pPr lvl="2"/>
            <a:r>
              <a:rPr lang="en-US" sz="2400" dirty="0" smtClean="0"/>
              <a:t>She </a:t>
            </a:r>
            <a:r>
              <a:rPr lang="en-US" sz="2400" dirty="0" smtClean="0"/>
              <a:t>“worshiped Him, saying, ‘Lord, help me!’” (Mt. 15:25)</a:t>
            </a:r>
            <a:endParaRPr lang="en-US" sz="4000" dirty="0" smtClean="0"/>
          </a:p>
          <a:p>
            <a:pPr lvl="1"/>
            <a:r>
              <a:rPr lang="en-US" dirty="0" smtClean="0"/>
              <a:t>She </a:t>
            </a:r>
            <a:r>
              <a:rPr lang="en-US" dirty="0" smtClean="0"/>
              <a:t>knew </a:t>
            </a:r>
            <a:r>
              <a:rPr lang="en-US" dirty="0" smtClean="0"/>
              <a:t>and believed that He </a:t>
            </a:r>
            <a:r>
              <a:rPr lang="en-US" dirty="0" smtClean="0"/>
              <a:t>was divine </a:t>
            </a:r>
            <a:r>
              <a:rPr lang="en-US" dirty="0" smtClean="0"/>
              <a:t>and </a:t>
            </a:r>
            <a:r>
              <a:rPr lang="en-US" dirty="0" smtClean="0"/>
              <a:t>worthy!</a:t>
            </a:r>
            <a:endParaRPr lang="en-US" sz="4000" dirty="0" smtClean="0"/>
          </a:p>
          <a:p>
            <a:pPr lvl="1"/>
            <a:r>
              <a:rPr lang="en-US" dirty="0" smtClean="0"/>
              <a:t>How reverential are our prayers? </a:t>
            </a:r>
            <a:r>
              <a:rPr lang="en-US" dirty="0" smtClean="0"/>
              <a:t> (cf. Matt</a:t>
            </a:r>
            <a:r>
              <a:rPr lang="en-US" dirty="0" smtClean="0"/>
              <a:t>. 6:9)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Humble Prayer</a:t>
            </a:r>
            <a:endParaRPr lang="en-US" sz="4400" dirty="0" smtClean="0"/>
          </a:p>
          <a:p>
            <a:pPr lvl="1"/>
            <a:r>
              <a:rPr lang="en-US" dirty="0" smtClean="0"/>
              <a:t>She was willing to accept any name the Lord would give her.</a:t>
            </a:r>
            <a:endParaRPr lang="en-US" sz="4000" dirty="0" smtClean="0"/>
          </a:p>
          <a:p>
            <a:pPr lvl="2"/>
            <a:r>
              <a:rPr lang="en-US" dirty="0" smtClean="0"/>
              <a:t>“Let the children be filled first…throw it to the little dogs” (Mk. 7:27)</a:t>
            </a:r>
            <a:endParaRPr lang="en-US" sz="3600" dirty="0" smtClean="0"/>
          </a:p>
          <a:p>
            <a:pPr lvl="2"/>
            <a:r>
              <a:rPr lang="en-US" dirty="0" smtClean="0"/>
              <a:t>If she must be a “dog” for her daughter to be healed, so be it!</a:t>
            </a:r>
            <a:endParaRPr lang="en-US" sz="3600" dirty="0" smtClean="0"/>
          </a:p>
          <a:p>
            <a:pPr lvl="2"/>
            <a:r>
              <a:rPr lang="en-US" dirty="0" smtClean="0"/>
              <a:t>The Lord gave her an “argumentative handle” &amp; a door of hope.</a:t>
            </a:r>
            <a:endParaRPr lang="en-US" sz="3600" dirty="0" smtClean="0"/>
          </a:p>
          <a:p>
            <a:pPr lvl="1"/>
            <a:r>
              <a:rPr lang="en-US" dirty="0" smtClean="0"/>
              <a:t>“Even the little </a:t>
            </a:r>
            <a:r>
              <a:rPr lang="en-US" dirty="0" smtClean="0"/>
              <a:t>dogs…eat </a:t>
            </a:r>
            <a:r>
              <a:rPr lang="en-US" dirty="0" smtClean="0"/>
              <a:t>from the children’s crumbs” (7:28)</a:t>
            </a:r>
            <a:endParaRPr lang="en-US" sz="4000" dirty="0" smtClean="0"/>
          </a:p>
          <a:p>
            <a:pPr lvl="2"/>
            <a:r>
              <a:rPr lang="en-US" dirty="0" smtClean="0"/>
              <a:t>But even as a dog, all she asked for was a “crumb of a blessing”</a:t>
            </a:r>
            <a:endParaRPr lang="en-US" sz="3600" dirty="0" smtClean="0"/>
          </a:p>
          <a:p>
            <a:pPr lvl="1"/>
            <a:r>
              <a:rPr lang="en-US" dirty="0" smtClean="0"/>
              <a:t>How humble are we in our prayers? </a:t>
            </a:r>
            <a:r>
              <a:rPr lang="en-US" dirty="0" smtClean="0"/>
              <a:t> (cf. Luke 18:9-14)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Hopeful Prayer</a:t>
            </a:r>
            <a:endParaRPr lang="en-US" sz="4400" dirty="0" smtClean="0"/>
          </a:p>
          <a:p>
            <a:pPr lvl="1"/>
            <a:r>
              <a:rPr lang="en-US" dirty="0" smtClean="0"/>
              <a:t>Behind this earnest prayer was great faith!</a:t>
            </a:r>
            <a:endParaRPr lang="en-US" sz="4000" dirty="0" smtClean="0"/>
          </a:p>
          <a:p>
            <a:pPr lvl="2"/>
            <a:r>
              <a:rPr lang="en-US" dirty="0" smtClean="0"/>
              <a:t>“O woman, great is your faith!  Let it be to you as you desire” (15:28)</a:t>
            </a:r>
            <a:endParaRPr lang="en-US" sz="3600" dirty="0" smtClean="0"/>
          </a:p>
          <a:p>
            <a:pPr lvl="2"/>
            <a:r>
              <a:rPr lang="en-US" dirty="0" smtClean="0"/>
              <a:t>Her expectations of the Lord were very high!  He was her only hope!</a:t>
            </a:r>
            <a:endParaRPr lang="en-US" sz="3600" dirty="0" smtClean="0"/>
          </a:p>
          <a:p>
            <a:pPr lvl="1"/>
            <a:r>
              <a:rPr lang="en-US" dirty="0" smtClean="0"/>
              <a:t>This was faith from an unexpected </a:t>
            </a:r>
            <a:r>
              <a:rPr lang="en-US" dirty="0" smtClean="0"/>
              <a:t>source: a heathen woman!</a:t>
            </a:r>
            <a:endParaRPr lang="en-US" sz="4000" dirty="0" smtClean="0"/>
          </a:p>
          <a:p>
            <a:pPr lvl="1"/>
            <a:r>
              <a:rPr lang="en-US" dirty="0" smtClean="0"/>
              <a:t>How hope-filled </a:t>
            </a:r>
            <a:r>
              <a:rPr lang="en-US" dirty="0" smtClean="0"/>
              <a:t>&amp; </a:t>
            </a:r>
            <a:r>
              <a:rPr lang="en-US" dirty="0" smtClean="0"/>
              <a:t>faith-filled are our prayers?  </a:t>
            </a:r>
            <a:r>
              <a:rPr lang="en-US" dirty="0" smtClean="0"/>
              <a:t>(cf. Mt</a:t>
            </a:r>
            <a:r>
              <a:rPr lang="en-US" dirty="0" smtClean="0"/>
              <a:t>. 7:7-11)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477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9</cp:revision>
  <dcterms:created xsi:type="dcterms:W3CDTF">2013-03-16T22:37:26Z</dcterms:created>
  <dcterms:modified xsi:type="dcterms:W3CDTF">2013-03-31T12:37:38Z</dcterms:modified>
</cp:coreProperties>
</file>