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71" r:id="rId3"/>
    <p:sldId id="272" r:id="rId4"/>
    <p:sldId id="280" r:id="rId5"/>
    <p:sldId id="301" r:id="rId6"/>
    <p:sldId id="281" r:id="rId7"/>
    <p:sldId id="282" r:id="rId8"/>
    <p:sldId id="283" r:id="rId9"/>
    <p:sldId id="284" r:id="rId10"/>
    <p:sldId id="285" r:id="rId11"/>
    <p:sldId id="303" r:id="rId12"/>
    <p:sldId id="304" r:id="rId13"/>
    <p:sldId id="305" r:id="rId14"/>
    <p:sldId id="306"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470"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692E2-1FF0-467D-A17A-21E68409C964}" type="datetimeFigureOut">
              <a:rPr lang="en-US" smtClean="0"/>
              <a:pPr/>
              <a:t>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7F0B96-0F26-45CF-AFBE-FD6AC315DB07}" type="slidenum">
              <a:rPr lang="en-US" smtClean="0"/>
              <a:pPr/>
              <a:t>‹#›</a:t>
            </a:fld>
            <a:endParaRPr lang="en-US"/>
          </a:p>
        </p:txBody>
      </p:sp>
    </p:spTree>
    <p:extLst>
      <p:ext uri="{BB962C8B-B14F-4D97-AF65-F5344CB8AC3E}">
        <p14:creationId xmlns:p14="http://schemas.microsoft.com/office/powerpoint/2010/main" val="218493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F7E879A-A493-432A-8219-3E2BFAF5397D}" type="datetimeFigureOut">
              <a:rPr lang="en-US" smtClean="0"/>
              <a:pPr/>
              <a:t>2/17/2014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34C9C30-ADA7-4EEA-B873-F533D54B096A}"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7E879A-A493-432A-8219-3E2BFAF5397D}"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C9C30-ADA7-4EEA-B873-F533D54B09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7E879A-A493-432A-8219-3E2BFAF5397D}"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C9C30-ADA7-4EEA-B873-F533D54B09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7E879A-A493-432A-8219-3E2BFAF5397D}"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C9C30-ADA7-4EEA-B873-F533D54B09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F7E879A-A493-432A-8219-3E2BFAF5397D}"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34C9C30-ADA7-4EEA-B873-F533D54B096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F7E879A-A493-432A-8219-3E2BFAF5397D}"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C9C30-ADA7-4EEA-B873-F533D54B09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F7E879A-A493-432A-8219-3E2BFAF5397D}" type="datetimeFigureOut">
              <a:rPr lang="en-US" smtClean="0"/>
              <a:pPr/>
              <a:t>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C9C30-ADA7-4EEA-B873-F533D54B09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F7E879A-A493-432A-8219-3E2BFAF5397D}" type="datetimeFigureOut">
              <a:rPr lang="en-US" smtClean="0"/>
              <a:pPr/>
              <a:t>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C9C30-ADA7-4EEA-B873-F533D54B09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E879A-A493-432A-8219-3E2BFAF5397D}" type="datetimeFigureOut">
              <a:rPr lang="en-US" smtClean="0"/>
              <a:pPr/>
              <a:t>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C9C30-ADA7-4EEA-B873-F533D54B09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F7E879A-A493-432A-8219-3E2BFAF5397D}"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C9C30-ADA7-4EEA-B873-F533D54B09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7E879A-A493-432A-8219-3E2BFAF5397D}"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C9C30-ADA7-4EEA-B873-F533D54B09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F7E879A-A493-432A-8219-3E2BFAF5397D}" type="datetimeFigureOut">
              <a:rPr lang="en-US" smtClean="0"/>
              <a:pPr/>
              <a:t>2/17/2014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34C9C30-ADA7-4EEA-B873-F533D54B096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a:p>
        </p:txBody>
      </p:sp>
      <p:pic>
        <p:nvPicPr>
          <p:cNvPr id="4" name="Picture 3" descr="sunshine1.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3267797" y="2667000"/>
            <a:ext cx="2608407" cy="289310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Heaven</a:t>
            </a:r>
          </a:p>
          <a:p>
            <a:pPr algn="ctr"/>
            <a:r>
              <a:rPr lang="en-US" sz="2000" b="1" dirty="0" smtClean="0">
                <a:ln w="50800"/>
                <a:solidFill>
                  <a:schemeClr val="bg1">
                    <a:shade val="50000"/>
                  </a:schemeClr>
                </a:solidFill>
              </a:rPr>
              <a:t>Wednesday Night Bible Study</a:t>
            </a:r>
          </a:p>
          <a:p>
            <a:pPr algn="ctr"/>
            <a:r>
              <a:rPr lang="en-US" sz="2000" b="1" cap="none" spc="0" dirty="0" smtClean="0">
                <a:ln w="50800"/>
                <a:solidFill>
                  <a:schemeClr val="bg1">
                    <a:shade val="50000"/>
                  </a:schemeClr>
                </a:solidFill>
                <a:effectLst/>
              </a:rPr>
              <a:t>Palm Beach Lakes church of Christ</a:t>
            </a:r>
          </a:p>
          <a:p>
            <a:pPr algn="ctr"/>
            <a:endParaRPr lang="en-US" sz="48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Is it Biblical?</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a:buNone/>
            </a:pPr>
            <a:r>
              <a:rPr lang="en-US" sz="4000" b="1" dirty="0" smtClean="0">
                <a:solidFill>
                  <a:schemeClr val="bg1"/>
                </a:solidFill>
              </a:rPr>
              <a:t>                 Looking at what others believe</a:t>
            </a:r>
          </a:p>
          <a:p>
            <a:pPr>
              <a:buNone/>
            </a:pPr>
            <a:r>
              <a:rPr lang="en-US" dirty="0" smtClean="0">
                <a:effectLst>
                  <a:outerShdw blurRad="38100" dist="38100" dir="2700000" algn="tl">
                    <a:srgbClr val="000000">
                      <a:alpha val="43137"/>
                    </a:srgbClr>
                  </a:outerShdw>
                </a:effectLst>
              </a:rPr>
              <a:t>Sam Morris, a Baptist preacher in Stamford, Texas wrote a little tract explaining that all the sins one may commit cannot harm the soul or cause the person to be lost. Look at the quote</a:t>
            </a:r>
            <a:r>
              <a:rPr lang="en-US" i="1"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“We take the position that a Christian's sins do not damn his soul. The way a Christian lives, what he says, his character, his conduct, or his attitude toward other people have nothing whatever to do with the salvation of his soul... All the prayers a man may pray, all the Bibles he may read, all the churches he may belong to, all the services he may attend, all the sermons he may practice, all the debts he may pay, all the or-</a:t>
            </a:r>
            <a:r>
              <a:rPr lang="en-US" dirty="0" err="1" smtClean="0">
                <a:effectLst>
                  <a:outerShdw blurRad="38100" dist="38100" dir="2700000" algn="tl">
                    <a:srgbClr val="000000">
                      <a:alpha val="43137"/>
                    </a:srgbClr>
                  </a:outerShdw>
                </a:effectLst>
              </a:rPr>
              <a:t>dinances</a:t>
            </a:r>
            <a:r>
              <a:rPr lang="en-US" dirty="0" smtClean="0">
                <a:effectLst>
                  <a:outerShdw blurRad="38100" dist="38100" dir="2700000" algn="tl">
                    <a:srgbClr val="000000">
                      <a:alpha val="43137"/>
                    </a:srgbClr>
                  </a:outerShdw>
                </a:effectLst>
              </a:rPr>
              <a:t> he may observe, all the laws he may keep, all the benevolent acts he may per-form will not make his soul one whit safer; and all the sins he may commit from idolatry to murder will not make his soul in any more danger... The way a man lives has nothing whatever to do with the salvation of his soul... The way I live has nothing whatsoever to do with the salvation of my soul" [Do a Christian’s Sins Damn His Soul?].</a:t>
            </a:r>
            <a:endParaRPr lang="en-US" b="1" dirty="0" smtClean="0">
              <a:effectLst>
                <a:outerShdw blurRad="38100" dist="38100" dir="2700000" algn="tl">
                  <a:srgbClr val="000000">
                    <a:alpha val="43137"/>
                  </a:srgbClr>
                </a:outerShdw>
              </a:effectLst>
            </a:endParaRPr>
          </a:p>
          <a:p>
            <a:pPr>
              <a:buNone/>
            </a:pPr>
            <a:endParaRPr lang="en-US" b="1" dirty="0" smtClean="0"/>
          </a:p>
          <a:p>
            <a:pPr>
              <a:buNone/>
            </a:pPr>
            <a:endParaRPr lang="en-US" b="1" dirty="0" smtClean="0"/>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Is it Biblical?</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a:buNone/>
            </a:pPr>
            <a:r>
              <a:rPr lang="en-US" sz="4000" b="1" dirty="0" smtClean="0">
                <a:solidFill>
                  <a:schemeClr val="bg1"/>
                </a:solidFill>
              </a:rPr>
              <a:t>   Looking at what others believe</a:t>
            </a:r>
          </a:p>
          <a:p>
            <a:pPr>
              <a:buNone/>
            </a:pPr>
            <a:r>
              <a:rPr lang="en-US" sz="4000" dirty="0" smtClean="0">
                <a:effectLst>
                  <a:outerShdw blurRad="38100" dist="38100" dir="2700000" algn="tl">
                    <a:srgbClr val="000000">
                      <a:alpha val="43137"/>
                    </a:srgbClr>
                  </a:outerShdw>
                </a:effectLst>
              </a:rPr>
              <a:t>The </a:t>
            </a:r>
            <a:r>
              <a:rPr lang="en-US" sz="4000" dirty="0" err="1" smtClean="0">
                <a:effectLst>
                  <a:outerShdw blurRad="38100" dist="38100" dir="2700000" algn="tl">
                    <a:srgbClr val="000000">
                      <a:alpha val="43137"/>
                    </a:srgbClr>
                  </a:outerShdw>
                </a:effectLst>
              </a:rPr>
              <a:t>Arminian</a:t>
            </a:r>
            <a:r>
              <a:rPr lang="en-US" sz="4000" dirty="0" smtClean="0">
                <a:effectLst>
                  <a:outerShdw blurRad="38100" dist="38100" dir="2700000" algn="tl">
                    <a:srgbClr val="000000">
                      <a:alpha val="43137"/>
                    </a:srgbClr>
                  </a:outerShdw>
                </a:effectLst>
              </a:rPr>
              <a:t>/Wesleyan/Holiness tradition, and the Assemblies of God that grew out of it, have both historically rejected the belief in eternal security. The official AG Web site states, “The Assemblies of God has taken a stand against the teaching that God’s sovereign will completely overrides man’s free will to accept and serve Him. In view of this we believe it is possible for a person once saved to turn from God and be lost again.”</a:t>
            </a:r>
          </a:p>
          <a:p>
            <a:pPr>
              <a:buNone/>
            </a:pPr>
            <a:r>
              <a:rPr lang="en-US" sz="4000" b="1" dirty="0" smtClean="0">
                <a:solidFill>
                  <a:schemeClr val="bg1"/>
                </a:solidFill>
              </a:rPr>
              <a:t>        (Enrichment Journal- Assemblies of God)</a:t>
            </a:r>
          </a:p>
          <a:p>
            <a:pPr>
              <a:buNone/>
            </a:pPr>
            <a:endParaRPr lang="en-US" sz="4000" b="1" dirty="0" smtClean="0">
              <a:solidFill>
                <a:schemeClr val="bg1"/>
              </a:solidFill>
            </a:endParaRPr>
          </a:p>
          <a:p>
            <a:pPr>
              <a:buNone/>
            </a:pPr>
            <a:endParaRPr lang="en-US" b="1" dirty="0" smtClean="0"/>
          </a:p>
          <a:p>
            <a:pPr>
              <a:buNone/>
            </a:pPr>
            <a:endParaRPr lang="en-US" b="1" dirty="0" smtClean="0"/>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Is it Biblical?</a:t>
            </a:r>
            <a:endParaRPr lang="en-US" dirty="0">
              <a:solidFill>
                <a:schemeClr val="bg1"/>
              </a:solidFill>
            </a:endParaRPr>
          </a:p>
        </p:txBody>
      </p:sp>
      <p:sp>
        <p:nvSpPr>
          <p:cNvPr id="3" name="Content Placeholder 2"/>
          <p:cNvSpPr>
            <a:spLocks noGrp="1"/>
          </p:cNvSpPr>
          <p:nvPr>
            <p:ph idx="1"/>
          </p:nvPr>
        </p:nvSpPr>
        <p:spPr/>
        <p:txBody>
          <a:bodyPr>
            <a:normAutofit fontScale="55000" lnSpcReduction="20000"/>
          </a:bodyPr>
          <a:lstStyle/>
          <a:p>
            <a:pPr>
              <a:buNone/>
            </a:pPr>
            <a:r>
              <a:rPr lang="en-US" sz="4000" b="1" dirty="0" smtClean="0">
                <a:solidFill>
                  <a:schemeClr val="bg1"/>
                </a:solidFill>
              </a:rPr>
              <a:t>                         Looking at what others believe</a:t>
            </a:r>
          </a:p>
          <a:p>
            <a:pPr>
              <a:buNone/>
            </a:pPr>
            <a:r>
              <a:rPr lang="en-US" sz="4000" dirty="0" smtClean="0">
                <a:effectLst>
                  <a:outerShdw blurRad="38100" dist="38100" dir="2700000" algn="tl">
                    <a:srgbClr val="000000">
                      <a:alpha val="43137"/>
                    </a:srgbClr>
                  </a:outerShdw>
                </a:effectLst>
              </a:rPr>
              <a:t>During one Sunday School hour this topic came up and I want to give the class scriptural reference why the Church of Our Lord Jesus Christ does not subscribe to this creed. This doctrine can be damnable, by giving one a sense of false hope while living a sinful life.  One must keep their vessel holy in order to make the rapture (I Thess. 4:7).  Believers must continue in holiness and mortify the deeds of the flesh daily (Gal. 5:24). Believers can not practice sin (I Jo. 3:4-8); this is living the life of the old man and expect to be saved (Ro. 6:1-2).  Believers are saved by faith through the grace of God and are to work out their own salvation.</a:t>
            </a:r>
          </a:p>
          <a:p>
            <a:pPr>
              <a:buNone/>
            </a:pPr>
            <a:r>
              <a:rPr lang="en-US" sz="4000" b="1" dirty="0" smtClean="0">
                <a:solidFill>
                  <a:schemeClr val="bg1"/>
                </a:solidFill>
              </a:rPr>
              <a:t>                       ( Apostolic Oneness Pentecostals)</a:t>
            </a:r>
          </a:p>
          <a:p>
            <a:pPr>
              <a:buNone/>
            </a:pPr>
            <a:endParaRPr lang="en-US" b="1" dirty="0" smtClean="0"/>
          </a:p>
          <a:p>
            <a:pPr>
              <a:buNone/>
            </a:pPr>
            <a:endParaRPr lang="en-US" b="1" dirty="0" smtClean="0"/>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Is it Biblical?</a:t>
            </a:r>
            <a:endParaRPr lang="en-US" dirty="0">
              <a:solidFill>
                <a:schemeClr val="bg1"/>
              </a:solidFill>
            </a:endParaRPr>
          </a:p>
        </p:txBody>
      </p:sp>
      <p:sp>
        <p:nvSpPr>
          <p:cNvPr id="3" name="Content Placeholder 2"/>
          <p:cNvSpPr>
            <a:spLocks noGrp="1"/>
          </p:cNvSpPr>
          <p:nvPr>
            <p:ph idx="1"/>
          </p:nvPr>
        </p:nvSpPr>
        <p:spPr/>
        <p:txBody>
          <a:bodyPr>
            <a:normAutofit/>
          </a:bodyPr>
          <a:lstStyle/>
          <a:p>
            <a:pPr>
              <a:buNone/>
            </a:pPr>
            <a:r>
              <a:rPr lang="en-US" sz="4000" b="1" dirty="0" smtClean="0">
                <a:solidFill>
                  <a:schemeClr val="bg1"/>
                </a:solidFill>
              </a:rPr>
              <a:t>  Looking at what others believe</a:t>
            </a:r>
          </a:p>
          <a:p>
            <a:pPr>
              <a:buNone/>
            </a:pPr>
            <a:r>
              <a:rPr lang="en-US"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we believe it is possible for a person once saved to turn from God and be lost </a:t>
            </a:r>
            <a:r>
              <a:rPr lang="en-US" sz="4000" b="1" dirty="0" smtClean="0">
                <a:effectLst>
                  <a:outerShdw blurRad="38100" dist="38100" dir="2700000" algn="tl">
                    <a:srgbClr val="000000">
                      <a:alpha val="43137"/>
                    </a:srgbClr>
                  </a:outerShdw>
                </a:effectLst>
              </a:rPr>
              <a:t>again…”</a:t>
            </a:r>
            <a:endParaRPr lang="en-US" sz="4000" b="1" dirty="0" smtClean="0">
              <a:effectLst>
                <a:outerShdw blurRad="38100" dist="38100" dir="2700000" algn="tl">
                  <a:srgbClr val="000000">
                    <a:alpha val="43137"/>
                  </a:srgbClr>
                </a:outerShdw>
              </a:effectLst>
            </a:endParaRPr>
          </a:p>
          <a:p>
            <a:pPr>
              <a:buNone/>
            </a:pPr>
            <a:r>
              <a:rPr lang="en-US" sz="4000" b="1" dirty="0" smtClean="0">
                <a:solidFill>
                  <a:schemeClr val="bg1"/>
                </a:solidFill>
              </a:rPr>
              <a:t>         </a:t>
            </a:r>
            <a:r>
              <a:rPr lang="en-US" sz="3200" b="1" dirty="0" smtClean="0">
                <a:solidFill>
                  <a:schemeClr val="bg1"/>
                </a:solidFill>
              </a:rPr>
              <a:t>(United Pentecostal</a:t>
            </a:r>
            <a:r>
              <a:rPr lang="en-US" b="1" dirty="0" smtClean="0">
                <a:solidFill>
                  <a:schemeClr val="bg1"/>
                </a:solidFill>
              </a:rPr>
              <a:t> Churches)</a:t>
            </a:r>
            <a:endParaRPr lang="en-US" sz="3600" b="1" dirty="0" smtClean="0">
              <a:solidFill>
                <a:schemeClr val="bg1"/>
              </a:solidFill>
            </a:endParaRPr>
          </a:p>
          <a:p>
            <a:pPr>
              <a:buNone/>
            </a:pPr>
            <a:endParaRPr lang="en-US" b="1" dirty="0" smtClean="0"/>
          </a:p>
          <a:p>
            <a:pPr>
              <a:buNone/>
            </a:pPr>
            <a:endParaRPr lang="en-US" b="1" dirty="0" smtClean="0"/>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Is it Biblical?</a:t>
            </a:r>
            <a:endParaRPr lang="en-US" dirty="0">
              <a:solidFill>
                <a:schemeClr val="bg1"/>
              </a:solidFill>
            </a:endParaRPr>
          </a:p>
        </p:txBody>
      </p:sp>
      <p:sp>
        <p:nvSpPr>
          <p:cNvPr id="3" name="Content Placeholder 2"/>
          <p:cNvSpPr>
            <a:spLocks noGrp="1"/>
          </p:cNvSpPr>
          <p:nvPr>
            <p:ph idx="1"/>
          </p:nvPr>
        </p:nvSpPr>
        <p:spPr/>
        <p:txBody>
          <a:bodyPr>
            <a:normAutofit/>
          </a:bodyPr>
          <a:lstStyle/>
          <a:p>
            <a:pPr>
              <a:buNone/>
            </a:pPr>
            <a:r>
              <a:rPr lang="en-US" sz="4000" b="1" dirty="0" smtClean="0">
                <a:solidFill>
                  <a:schemeClr val="bg1"/>
                </a:solidFill>
              </a:rPr>
              <a:t>  Looking at what others believe</a:t>
            </a:r>
          </a:p>
          <a:p>
            <a:pPr>
              <a:buNone/>
            </a:pPr>
            <a:r>
              <a:rPr lang="en-US" b="1" dirty="0" smtClean="0"/>
              <a:t>                          </a:t>
            </a:r>
            <a:r>
              <a:rPr lang="en-US" sz="4000" b="1" dirty="0" smtClean="0">
                <a:effectLst>
                  <a:outerShdw blurRad="38100" dist="38100" dir="2700000" algn="tl">
                    <a:srgbClr val="000000">
                      <a:alpha val="43137"/>
                    </a:srgbClr>
                  </a:outerShdw>
                </a:effectLst>
              </a:rPr>
              <a:t>Conclusion  </a:t>
            </a:r>
          </a:p>
          <a:p>
            <a:pPr>
              <a:buNone/>
            </a:pPr>
            <a:r>
              <a:rPr lang="en-US" sz="4000" b="1" dirty="0" smtClean="0">
                <a:effectLst>
                  <a:outerShdw blurRad="38100" dist="38100" dir="2700000" algn="tl">
                    <a:srgbClr val="000000">
                      <a:alpha val="43137"/>
                    </a:srgbClr>
                  </a:outerShdw>
                </a:effectLst>
              </a:rPr>
              <a:t>Some religious groups have </a:t>
            </a:r>
          </a:p>
          <a:p>
            <a:pPr>
              <a:buNone/>
            </a:pPr>
            <a:r>
              <a:rPr lang="en-US" sz="4000" b="1" dirty="0" smtClean="0">
                <a:effectLst>
                  <a:outerShdw blurRad="38100" dist="38100" dir="2700000" algn="tl">
                    <a:srgbClr val="000000">
                      <a:alpha val="43137"/>
                    </a:srgbClr>
                  </a:outerShdw>
                </a:effectLst>
              </a:rPr>
              <a:t>openly called “once saved always</a:t>
            </a:r>
          </a:p>
          <a:p>
            <a:pPr>
              <a:buNone/>
            </a:pPr>
            <a:r>
              <a:rPr lang="en-US" sz="4000" b="1" dirty="0" smtClean="0">
                <a:effectLst>
                  <a:outerShdw blurRad="38100" dist="38100" dir="2700000" algn="tl">
                    <a:srgbClr val="000000">
                      <a:alpha val="43137"/>
                    </a:srgbClr>
                  </a:outerShdw>
                </a:effectLst>
              </a:rPr>
              <a:t>saved” a false teaching.</a:t>
            </a:r>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Is it Biblical?</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a:buNone/>
            </a:pPr>
            <a:r>
              <a:rPr lang="en-US" sz="4000" b="1" dirty="0" smtClean="0">
                <a:solidFill>
                  <a:schemeClr val="bg1"/>
                </a:solidFill>
              </a:rPr>
              <a:t>            Looking at what others believe</a:t>
            </a:r>
          </a:p>
          <a:p>
            <a:pPr>
              <a:buNone/>
            </a:pPr>
            <a:r>
              <a:rPr lang="en-US" sz="4000" b="1" i="1" dirty="0" smtClean="0"/>
              <a:t>    </a:t>
            </a:r>
            <a:r>
              <a:rPr lang="en-US" sz="4000" b="1" i="1" dirty="0" smtClean="0">
                <a:effectLst>
                  <a:outerShdw blurRad="38100" dist="38100" dir="2700000" algn="tl">
                    <a:srgbClr val="000000">
                      <a:alpha val="43137"/>
                    </a:srgbClr>
                  </a:outerShdw>
                </a:effectLst>
              </a:rPr>
              <a:t>The Westminster Confession of Faith</a:t>
            </a:r>
            <a:r>
              <a:rPr lang="en-US" sz="4000" b="1" dirty="0" smtClean="0">
                <a:effectLst>
                  <a:outerShdw blurRad="38100" dist="38100" dir="2700000" algn="tl">
                    <a:srgbClr val="000000">
                      <a:alpha val="43137"/>
                    </a:srgbClr>
                  </a:outerShdw>
                </a:effectLst>
              </a:rPr>
              <a:t>, </a:t>
            </a:r>
            <a:r>
              <a:rPr lang="en-US" sz="4000" b="1" i="1" dirty="0" smtClean="0">
                <a:effectLst>
                  <a:outerShdw blurRad="38100" dist="38100" dir="2700000" algn="tl">
                    <a:srgbClr val="000000">
                      <a:alpha val="43137"/>
                    </a:srgbClr>
                  </a:outerShdw>
                </a:effectLst>
              </a:rPr>
              <a:t>Chapter XIX, “</a:t>
            </a:r>
            <a:r>
              <a:rPr lang="en-US" sz="4000" b="1" dirty="0" smtClean="0">
                <a:effectLst>
                  <a:outerShdw blurRad="38100" dist="38100" dir="2700000" algn="tl">
                    <a:srgbClr val="000000">
                      <a:alpha val="43137"/>
                    </a:srgbClr>
                  </a:outerShdw>
                </a:effectLst>
              </a:rPr>
              <a:t> Of The Perseverance of the Saints,” claims: “They whom God hath accepted in his Beloved, effectually called and sanctified by his Spirit, can neither totally nor finally fall away from the state of grace; but shall certainly persevere therein to the end, and be eternally saved” [pgs. 102, 103]. </a:t>
            </a:r>
            <a:endParaRPr lang="en-US" sz="4000" b="1" dirty="0" smtClean="0">
              <a:solidFill>
                <a:schemeClr val="bg1"/>
              </a:solidFill>
              <a:effectLst>
                <a:outerShdw blurRad="38100" dist="38100" dir="2700000" algn="tl">
                  <a:srgbClr val="000000">
                    <a:alpha val="43137"/>
                  </a:srgbClr>
                </a:outerShdw>
              </a:effectLst>
            </a:endParaRPr>
          </a:p>
          <a:p>
            <a:pPr>
              <a:buNone/>
            </a:pPr>
            <a:endParaRPr lang="en-US" b="1" dirty="0" smtClean="0"/>
          </a:p>
          <a:p>
            <a:pPr>
              <a:buNone/>
            </a:pPr>
            <a:endParaRPr lang="en-US" b="1" dirty="0" smtClean="0"/>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Where did that come from?</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b="1" dirty="0" smtClean="0">
                <a:effectLst>
                  <a:outerShdw blurRad="38100" dist="38100" dir="2700000" algn="tl">
                    <a:srgbClr val="000000">
                      <a:alpha val="43137"/>
                    </a:srgbClr>
                  </a:outerShdw>
                </a:effectLst>
              </a:rPr>
              <a:t>John 10:28                       Ephesians  1:3, 2:6</a:t>
            </a:r>
          </a:p>
          <a:p>
            <a:pPr>
              <a:buNone/>
            </a:pPr>
            <a:r>
              <a:rPr lang="en-US" b="1" dirty="0" smtClean="0">
                <a:effectLst>
                  <a:outerShdw blurRad="38100" dist="38100" dir="2700000" algn="tl">
                    <a:srgbClr val="000000">
                      <a:alpha val="43137"/>
                    </a:srgbClr>
                  </a:outerShdw>
                </a:effectLst>
              </a:rPr>
              <a:t>Ephesians 4:20               Romans 8:23</a:t>
            </a:r>
          </a:p>
          <a:p>
            <a:pPr>
              <a:buNone/>
            </a:pPr>
            <a:r>
              <a:rPr lang="en-US" b="1" dirty="0" smtClean="0">
                <a:effectLst>
                  <a:outerShdw blurRad="38100" dist="38100" dir="2700000" algn="tl">
                    <a:srgbClr val="000000">
                      <a:alpha val="43137"/>
                    </a:srgbClr>
                  </a:outerShdw>
                </a:effectLst>
              </a:rPr>
              <a:t>Colossians 3:1-3             1 Corinthians 3:10-15</a:t>
            </a:r>
          </a:p>
          <a:p>
            <a:pPr>
              <a:buNone/>
            </a:pPr>
            <a:r>
              <a:rPr lang="en-US" b="1" dirty="0" smtClean="0">
                <a:effectLst>
                  <a:outerShdw blurRad="38100" dist="38100" dir="2700000" algn="tl">
                    <a:srgbClr val="000000">
                      <a:alpha val="43137"/>
                    </a:srgbClr>
                  </a:outerShdw>
                </a:effectLst>
              </a:rPr>
              <a:t>1 Thess. </a:t>
            </a:r>
            <a:r>
              <a:rPr lang="en-US" b="1" dirty="0" smtClean="0">
                <a:effectLst>
                  <a:outerShdw blurRad="38100" dist="38100" dir="2700000" algn="tl">
                    <a:srgbClr val="000000">
                      <a:alpha val="43137"/>
                    </a:srgbClr>
                  </a:outerShdw>
                </a:effectLst>
              </a:rPr>
              <a:t>1:9,10, 5:8-10    </a:t>
            </a:r>
            <a:r>
              <a:rPr lang="en-US" b="1" dirty="0" smtClean="0">
                <a:effectLst>
                  <a:outerShdw blurRad="38100" dist="38100" dir="2700000" algn="tl">
                    <a:srgbClr val="000000">
                      <a:alpha val="43137"/>
                    </a:srgbClr>
                  </a:outerShdw>
                </a:effectLst>
              </a:rPr>
              <a:t>1 Peter 1:1-5</a:t>
            </a:r>
          </a:p>
          <a:p>
            <a:pPr>
              <a:buNone/>
            </a:pPr>
            <a:r>
              <a:rPr lang="en-US" b="1" dirty="0" smtClean="0">
                <a:effectLst>
                  <a:outerShdw blurRad="38100" dist="38100" dir="2700000" algn="tl">
                    <a:srgbClr val="000000">
                      <a:alpha val="43137"/>
                    </a:srgbClr>
                  </a:outerShdw>
                </a:effectLst>
              </a:rPr>
              <a:t>1 John </a:t>
            </a:r>
            <a:r>
              <a:rPr lang="en-US" b="1" dirty="0" smtClean="0">
                <a:effectLst>
                  <a:outerShdw blurRad="38100" dist="38100" dir="2700000" algn="tl">
                    <a:srgbClr val="000000">
                      <a:alpha val="43137"/>
                    </a:srgbClr>
                  </a:outerShdw>
                </a:effectLst>
              </a:rPr>
              <a:t>1:7-9                     </a:t>
            </a:r>
            <a:r>
              <a:rPr lang="en-US" b="1" dirty="0" smtClean="0">
                <a:effectLst>
                  <a:outerShdw blurRad="38100" dist="38100" dir="2700000" algn="tl">
                    <a:srgbClr val="000000">
                      <a:alpha val="43137"/>
                    </a:srgbClr>
                  </a:outerShdw>
                </a:effectLst>
              </a:rPr>
              <a:t>Romans 8:38-39</a:t>
            </a:r>
          </a:p>
          <a:p>
            <a:pPr>
              <a:buNone/>
            </a:pPr>
            <a:r>
              <a:rPr lang="en-US" b="1" dirty="0" smtClean="0">
                <a:effectLst>
                  <a:outerShdw blurRad="38100" dist="38100" dir="2700000" algn="tl">
                    <a:srgbClr val="000000">
                      <a:alpha val="43137"/>
                    </a:srgbClr>
                  </a:outerShdw>
                </a:effectLst>
              </a:rPr>
              <a:t>John 10:28-30                  Ephesians </a:t>
            </a:r>
            <a:r>
              <a:rPr lang="en-US" b="1" dirty="0" smtClean="0">
                <a:effectLst>
                  <a:outerShdw blurRad="38100" dist="38100" dir="2700000" algn="tl">
                    <a:srgbClr val="000000">
                      <a:alpha val="43137"/>
                    </a:srgbClr>
                  </a:outerShdw>
                </a:effectLst>
              </a:rPr>
              <a:t>2:8,9 </a:t>
            </a:r>
            <a:endParaRPr lang="en-US" b="1" dirty="0" smtClean="0">
              <a:effectLst>
                <a:outerShdw blurRad="38100" dist="38100" dir="2700000" algn="tl">
                  <a:srgbClr val="000000">
                    <a:alpha val="43137"/>
                  </a:srgbClr>
                </a:outerShdw>
              </a:effectLst>
            </a:endParaRP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is it wrong?</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sz="3200" b="1" dirty="0" smtClean="0">
                <a:effectLst>
                  <a:outerShdw blurRad="38100" dist="38100" dir="2700000" algn="tl">
                    <a:srgbClr val="000000">
                      <a:alpha val="43137"/>
                    </a:srgbClr>
                  </a:outerShdw>
                </a:effectLst>
              </a:rPr>
              <a:t>Taking a look at Old Testament scriptures</a:t>
            </a:r>
          </a:p>
          <a:p>
            <a:pPr>
              <a:buNone/>
            </a:pPr>
            <a:r>
              <a:rPr lang="en-US" sz="3200" b="1" dirty="0" smtClean="0">
                <a:effectLst>
                  <a:outerShdw blurRad="38100" dist="38100" dir="2700000" algn="tl">
                    <a:srgbClr val="000000">
                      <a:alpha val="43137"/>
                    </a:srgbClr>
                  </a:outerShdw>
                </a:effectLst>
              </a:rPr>
              <a:t>Exodus </a:t>
            </a:r>
            <a:r>
              <a:rPr lang="en-US" sz="3200" b="1" dirty="0" smtClean="0">
                <a:effectLst>
                  <a:outerShdw blurRad="38100" dist="38100" dir="2700000" algn="tl">
                    <a:srgbClr val="000000">
                      <a:alpha val="43137"/>
                    </a:srgbClr>
                  </a:outerShdw>
                </a:effectLst>
              </a:rPr>
              <a:t>32:30-35, 39:42-43</a:t>
            </a:r>
            <a:endParaRPr lang="en-US" sz="3200" b="1" dirty="0" smtClean="0">
              <a:effectLst>
                <a:outerShdw blurRad="38100" dist="38100" dir="2700000" algn="tl">
                  <a:srgbClr val="000000">
                    <a:alpha val="43137"/>
                  </a:srgbClr>
                </a:outerShdw>
              </a:effectLst>
            </a:endParaRPr>
          </a:p>
          <a:p>
            <a:pPr>
              <a:buNone/>
            </a:pPr>
            <a:r>
              <a:rPr lang="en-US" sz="3200" b="1" dirty="0" smtClean="0">
                <a:effectLst>
                  <a:outerShdw blurRad="38100" dist="38100" dir="2700000" algn="tl">
                    <a:srgbClr val="000000">
                      <a:alpha val="43137"/>
                    </a:srgbClr>
                  </a:outerShdw>
                </a:effectLst>
              </a:rPr>
              <a:t>Numbers 9:15-23, 14:1-12</a:t>
            </a:r>
            <a:endParaRPr lang="en-US" sz="3200" b="1" dirty="0" smtClean="0">
              <a:effectLst>
                <a:outerShdw blurRad="38100" dist="38100" dir="2700000" algn="tl">
                  <a:srgbClr val="000000">
                    <a:alpha val="43137"/>
                  </a:srgbClr>
                </a:outerShdw>
              </a:effectLst>
            </a:endParaRPr>
          </a:p>
          <a:p>
            <a:pPr>
              <a:buNone/>
            </a:pPr>
            <a:r>
              <a:rPr lang="en-US" sz="3200" b="1" dirty="0" smtClean="0">
                <a:effectLst>
                  <a:outerShdw blurRad="38100" dist="38100" dir="2700000" algn="tl">
                    <a:srgbClr val="000000">
                      <a:alpha val="43137"/>
                    </a:srgbClr>
                  </a:outerShdw>
                </a:effectLst>
              </a:rPr>
              <a:t>Deuteronomy </a:t>
            </a:r>
            <a:r>
              <a:rPr lang="en-US" sz="3200" b="1" dirty="0" smtClean="0">
                <a:effectLst>
                  <a:outerShdw blurRad="38100" dist="38100" dir="2700000" algn="tl">
                    <a:srgbClr val="000000">
                      <a:alpha val="43137"/>
                    </a:srgbClr>
                  </a:outerShdw>
                </a:effectLst>
              </a:rPr>
              <a:t>4:25-26</a:t>
            </a:r>
            <a:endParaRPr lang="en-US" sz="3200" b="1" dirty="0" smtClean="0">
              <a:effectLst>
                <a:outerShdw blurRad="38100" dist="38100" dir="2700000" algn="tl">
                  <a:srgbClr val="000000">
                    <a:alpha val="43137"/>
                  </a:srgbClr>
                </a:outerShdw>
              </a:effectLst>
            </a:endParaRPr>
          </a:p>
          <a:p>
            <a:pPr>
              <a:buNone/>
            </a:pPr>
            <a:r>
              <a:rPr lang="en-US" sz="3200" b="1" dirty="0" smtClean="0">
                <a:effectLst>
                  <a:outerShdw blurRad="38100" dist="38100" dir="2700000" algn="tl">
                    <a:srgbClr val="000000">
                      <a:alpha val="43137"/>
                    </a:srgbClr>
                  </a:outerShdw>
                </a:effectLst>
              </a:rPr>
              <a:t>Deuteronomy </a:t>
            </a:r>
            <a:r>
              <a:rPr lang="en-US" sz="3200" b="1" dirty="0" smtClean="0">
                <a:effectLst>
                  <a:outerShdw blurRad="38100" dist="38100" dir="2700000" algn="tl">
                    <a:srgbClr val="000000">
                      <a:alpha val="43137"/>
                    </a:srgbClr>
                  </a:outerShdw>
                </a:effectLst>
              </a:rPr>
              <a:t>8:18-20</a:t>
            </a:r>
            <a:endParaRPr lang="en-US" sz="3200" b="1" dirty="0" smtClean="0">
              <a:effectLst>
                <a:outerShdw blurRad="38100" dist="38100" dir="2700000" algn="tl">
                  <a:srgbClr val="000000">
                    <a:alpha val="43137"/>
                  </a:srgbClr>
                </a:outerShdw>
              </a:effectLst>
            </a:endParaRPr>
          </a:p>
          <a:p>
            <a:pPr>
              <a:buNone/>
            </a:pPr>
            <a:r>
              <a:rPr lang="en-US" sz="3200" b="1" dirty="0" smtClean="0"/>
              <a:t>                                     </a:t>
            </a:r>
          </a:p>
          <a:p>
            <a:pPr>
              <a:buNone/>
            </a:pPr>
            <a:r>
              <a:rPr lang="en-US" sz="3200" b="1" dirty="0" smtClean="0"/>
              <a:t>                              </a:t>
            </a:r>
            <a:endParaRPr lang="en-US" b="1" dirty="0"/>
          </a:p>
        </p:txBody>
      </p:sp>
      <p:pic>
        <p:nvPicPr>
          <p:cNvPr id="6" name="Picture 5" descr="bible2.gif"/>
          <p:cNvPicPr>
            <a:picLocks noChangeAspect="1"/>
          </p:cNvPicPr>
          <p:nvPr/>
        </p:nvPicPr>
        <p:blipFill>
          <a:blip r:embed="rId2"/>
          <a:stretch>
            <a:fillRect/>
          </a:stretch>
        </p:blipFill>
        <p:spPr>
          <a:xfrm>
            <a:off x="3124200" y="4572000"/>
            <a:ext cx="2438400" cy="1981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is it wrong?</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buNone/>
            </a:pPr>
            <a:r>
              <a:rPr lang="en-US" sz="3200" b="1" dirty="0" smtClean="0">
                <a:effectLst>
                  <a:outerShdw blurRad="38100" dist="38100" dir="2700000" algn="tl">
                    <a:srgbClr val="000000">
                      <a:alpha val="43137"/>
                    </a:srgbClr>
                  </a:outerShdw>
                </a:effectLst>
              </a:rPr>
              <a:t>-Those that have known the Lord, but </a:t>
            </a:r>
          </a:p>
          <a:p>
            <a:pPr>
              <a:buNone/>
            </a:pPr>
            <a:r>
              <a:rPr lang="en-US" sz="3200" b="1" dirty="0" smtClean="0">
                <a:effectLst>
                  <a:outerShdw blurRad="38100" dist="38100" dir="2700000" algn="tl">
                    <a:srgbClr val="000000">
                      <a:alpha val="43137"/>
                    </a:srgbClr>
                  </a:outerShdw>
                </a:effectLst>
              </a:rPr>
              <a:t>  then forget Him, will perish.</a:t>
            </a:r>
          </a:p>
          <a:p>
            <a:pPr>
              <a:buNone/>
            </a:pPr>
            <a:r>
              <a:rPr lang="en-US" sz="3200" b="1" dirty="0" smtClean="0">
                <a:effectLst>
                  <a:outerShdw blurRad="38100" dist="38100" dir="2700000" algn="tl">
                    <a:srgbClr val="000000">
                      <a:alpha val="43137"/>
                    </a:srgbClr>
                  </a:outerShdw>
                </a:effectLst>
              </a:rPr>
              <a:t>  -Perish- Hebrew word “</a:t>
            </a:r>
            <a:r>
              <a:rPr lang="en-US" sz="3200" b="1" dirty="0" err="1" smtClean="0">
                <a:effectLst>
                  <a:outerShdw blurRad="38100" dist="38100" dir="2700000" algn="tl">
                    <a:srgbClr val="000000">
                      <a:alpha val="43137"/>
                    </a:srgbClr>
                  </a:outerShdw>
                </a:effectLst>
              </a:rPr>
              <a:t>abad</a:t>
            </a:r>
            <a:r>
              <a:rPr lang="en-US" sz="3200" b="1" dirty="0" smtClean="0">
                <a:effectLst>
                  <a:outerShdw blurRad="38100" dist="38100" dir="2700000" algn="tl">
                    <a:srgbClr val="000000">
                      <a:alpha val="43137"/>
                    </a:srgbClr>
                  </a:outerShdw>
                </a:effectLst>
              </a:rPr>
              <a:t>”.</a:t>
            </a:r>
          </a:p>
          <a:p>
            <a:pPr>
              <a:buNone/>
            </a:pPr>
            <a:r>
              <a:rPr lang="en-US" sz="3200" b="1" dirty="0" smtClean="0">
                <a:effectLst>
                  <a:outerShdw blurRad="38100" dist="38100" dir="2700000" algn="tl">
                    <a:srgbClr val="000000">
                      <a:alpha val="43137"/>
                    </a:srgbClr>
                  </a:outerShdw>
                </a:effectLst>
              </a:rPr>
              <a:t>   </a:t>
            </a:r>
            <a:r>
              <a:rPr lang="en-US" sz="3200" b="1" i="1" dirty="0" smtClean="0">
                <a:effectLst>
                  <a:outerShdw blurRad="38100" dist="38100" dir="2700000" algn="tl">
                    <a:srgbClr val="000000">
                      <a:alpha val="43137"/>
                    </a:srgbClr>
                  </a:outerShdw>
                </a:effectLst>
              </a:rPr>
              <a:t>Utterly destroyed by divine judgment.</a:t>
            </a:r>
          </a:p>
          <a:p>
            <a:pPr>
              <a:buNone/>
            </a:pPr>
            <a:r>
              <a:rPr lang="en-US" sz="3200" b="1" dirty="0" smtClean="0">
                <a:effectLst>
                  <a:outerShdw blurRad="38100" dist="38100" dir="2700000" algn="tl">
                    <a:srgbClr val="000000">
                      <a:alpha val="43137"/>
                    </a:srgbClr>
                  </a:outerShdw>
                </a:effectLst>
              </a:rPr>
              <a:t>-The fate of an unfaithful Christian</a:t>
            </a:r>
          </a:p>
          <a:p>
            <a:pPr>
              <a:buNone/>
            </a:pPr>
            <a:r>
              <a:rPr lang="en-US" sz="3200" b="1" dirty="0" smtClean="0">
                <a:effectLst>
                  <a:outerShdw blurRad="38100" dist="38100" dir="2700000" algn="tl">
                    <a:srgbClr val="000000">
                      <a:alpha val="43137"/>
                    </a:srgbClr>
                  </a:outerShdw>
                </a:effectLst>
              </a:rPr>
              <a:t>  is the same fate as someone that never</a:t>
            </a:r>
          </a:p>
          <a:p>
            <a:pPr>
              <a:buNone/>
            </a:pPr>
            <a:r>
              <a:rPr lang="en-US" sz="3200" b="1" dirty="0" smtClean="0">
                <a:effectLst>
                  <a:outerShdw blurRad="38100" dist="38100" dir="2700000" algn="tl">
                    <a:srgbClr val="000000">
                      <a:alpha val="43137"/>
                    </a:srgbClr>
                  </a:outerShdw>
                </a:effectLst>
              </a:rPr>
              <a:t>  knew God.</a:t>
            </a:r>
          </a:p>
          <a:p>
            <a:pPr>
              <a:buNone/>
            </a:pPr>
            <a:r>
              <a:rPr lang="en-US" sz="3200" b="1" dirty="0" smtClean="0"/>
              <a:t>                                     </a:t>
            </a:r>
          </a:p>
          <a:p>
            <a:pPr>
              <a:buNone/>
            </a:pPr>
            <a:r>
              <a:rPr lang="en-US" sz="3200" b="1" dirty="0" smtClean="0"/>
              <a:t>                              </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is it wrong?</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sz="3200" b="1" dirty="0" smtClean="0">
                <a:effectLst>
                  <a:outerShdw blurRad="38100" dist="38100" dir="2700000" algn="tl">
                    <a:srgbClr val="000000">
                      <a:alpha val="43137"/>
                    </a:srgbClr>
                  </a:outerShdw>
                </a:effectLst>
              </a:rPr>
              <a:t>Biblical principle …</a:t>
            </a:r>
          </a:p>
          <a:p>
            <a:pPr>
              <a:buNone/>
            </a:pPr>
            <a:endParaRPr lang="en-US" sz="3200" b="1" dirty="0" smtClean="0">
              <a:effectLst>
                <a:outerShdw blurRad="38100" dist="38100" dir="2700000" algn="tl">
                  <a:srgbClr val="000000">
                    <a:alpha val="43137"/>
                  </a:srgbClr>
                </a:outerShdw>
              </a:effectLst>
            </a:endParaRPr>
          </a:p>
          <a:p>
            <a:pPr>
              <a:buNone/>
            </a:pPr>
            <a:r>
              <a:rPr lang="en-US" sz="4400" b="1" dirty="0" smtClean="0">
                <a:effectLst>
                  <a:outerShdw blurRad="38100" dist="38100" dir="2700000" algn="tl">
                    <a:srgbClr val="000000">
                      <a:alpha val="43137"/>
                    </a:srgbClr>
                  </a:outerShdw>
                </a:effectLst>
              </a:rPr>
              <a:t>God is the same now as He</a:t>
            </a:r>
          </a:p>
          <a:p>
            <a:pPr>
              <a:buNone/>
            </a:pPr>
            <a:r>
              <a:rPr lang="en-US" sz="4400" b="1" dirty="0" smtClean="0">
                <a:effectLst>
                  <a:outerShdw blurRad="38100" dist="38100" dir="2700000" algn="tl">
                    <a:srgbClr val="000000">
                      <a:alpha val="43137"/>
                    </a:srgbClr>
                  </a:outerShdw>
                </a:effectLst>
              </a:rPr>
              <a:t>always has been.</a:t>
            </a:r>
          </a:p>
          <a:p>
            <a:pPr>
              <a:buNone/>
            </a:pPr>
            <a:r>
              <a:rPr lang="en-US" sz="3200" b="1" dirty="0" smtClean="0"/>
              <a:t>                                    </a:t>
            </a:r>
          </a:p>
          <a:p>
            <a:pPr>
              <a:buNone/>
            </a:pPr>
            <a:r>
              <a:rPr lang="en-US" sz="3200" b="1" dirty="0" smtClean="0"/>
              <a:t>                              </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a:p>
        </p:txBody>
      </p:sp>
      <p:pic>
        <p:nvPicPr>
          <p:cNvPr id="4" name="Picture 3" descr="sunshine1.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2133600" y="2691348"/>
            <a:ext cx="4809403" cy="2523768"/>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Lesson 11</a:t>
            </a:r>
          </a:p>
          <a:p>
            <a:pPr algn="ctr"/>
            <a:r>
              <a:rPr lang="en-US" sz="2800" b="1" dirty="0" smtClean="0">
                <a:ln w="50800"/>
                <a:solidFill>
                  <a:schemeClr val="bg1">
                    <a:shade val="50000"/>
                  </a:schemeClr>
                </a:solidFill>
              </a:rPr>
              <a:t>Once Saved Always </a:t>
            </a:r>
            <a:r>
              <a:rPr lang="en-US" sz="2800" b="1" dirty="0" smtClean="0">
                <a:ln w="50800"/>
                <a:solidFill>
                  <a:schemeClr val="bg1">
                    <a:shade val="50000"/>
                  </a:schemeClr>
                </a:solidFill>
              </a:rPr>
              <a:t>Saved </a:t>
            </a:r>
            <a:r>
              <a:rPr lang="en-US" sz="2800" b="1" dirty="0">
                <a:ln w="50800"/>
                <a:solidFill>
                  <a:schemeClr val="bg1">
                    <a:shade val="50000"/>
                  </a:schemeClr>
                </a:solidFill>
              </a:rPr>
              <a:t>a</a:t>
            </a:r>
            <a:r>
              <a:rPr lang="en-US" sz="2800" b="1" dirty="0" smtClean="0">
                <a:ln w="50800"/>
                <a:solidFill>
                  <a:schemeClr val="bg1">
                    <a:shade val="50000"/>
                  </a:schemeClr>
                </a:solidFill>
              </a:rPr>
              <a:t>nd </a:t>
            </a:r>
            <a:r>
              <a:rPr lang="en-US" sz="2800" b="1" dirty="0" smtClean="0">
                <a:ln w="50800"/>
                <a:solidFill>
                  <a:schemeClr val="bg1">
                    <a:shade val="50000"/>
                  </a:schemeClr>
                </a:solidFill>
              </a:rPr>
              <a:t>Heaven   </a:t>
            </a:r>
            <a:endParaRPr lang="en-US" sz="1050" b="1" cap="none" spc="0" dirty="0" smtClean="0">
              <a:ln w="50800"/>
              <a:solidFill>
                <a:schemeClr val="bg1">
                  <a:shade val="50000"/>
                </a:schemeClr>
              </a:solidFill>
              <a:effectLst/>
            </a:endParaRPr>
          </a:p>
          <a:p>
            <a:pPr algn="ctr"/>
            <a:endParaRPr lang="en-US" sz="48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is it wrong?</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sz="3200" b="1" dirty="0" smtClean="0">
                <a:effectLst>
                  <a:outerShdw blurRad="38100" dist="38100" dir="2700000" algn="tl">
                    <a:srgbClr val="000000">
                      <a:alpha val="43137"/>
                    </a:srgbClr>
                  </a:outerShdw>
                </a:effectLst>
              </a:rPr>
              <a:t>      Taking a look at the New Testament</a:t>
            </a:r>
          </a:p>
          <a:p>
            <a:pPr>
              <a:buNone/>
            </a:pPr>
            <a:r>
              <a:rPr lang="en-US" sz="3200" b="1" dirty="0" smtClean="0">
                <a:effectLst>
                  <a:outerShdw blurRad="38100" dist="38100" dir="2700000" algn="tl">
                    <a:srgbClr val="000000">
                      <a:alpha val="43137"/>
                    </a:srgbClr>
                  </a:outerShdw>
                </a:effectLst>
              </a:rPr>
              <a:t>                          John </a:t>
            </a:r>
            <a:r>
              <a:rPr lang="en-US" sz="3200" b="1" dirty="0" smtClean="0">
                <a:effectLst>
                  <a:outerShdw blurRad="38100" dist="38100" dir="2700000" algn="tl">
                    <a:srgbClr val="000000">
                      <a:alpha val="43137"/>
                    </a:srgbClr>
                  </a:outerShdw>
                </a:effectLst>
              </a:rPr>
              <a:t>8:31</a:t>
            </a:r>
            <a:r>
              <a:rPr lang="en-US" sz="3200" b="1" dirty="0" smtClean="0">
                <a:effectLst>
                  <a:outerShdw blurRad="38100" dist="38100" dir="2700000" algn="tl">
                    <a:srgbClr val="000000">
                      <a:alpha val="43137"/>
                    </a:srgbClr>
                  </a:outerShdw>
                </a:effectLst>
              </a:rPr>
              <a:t>, 32 </a:t>
            </a:r>
          </a:p>
          <a:p>
            <a:pPr>
              <a:buNone/>
            </a:pPr>
            <a:r>
              <a:rPr lang="en-US" sz="3200" b="1" dirty="0" smtClean="0">
                <a:effectLst>
                  <a:outerShdw blurRad="38100" dist="38100" dir="2700000" algn="tl">
                    <a:srgbClr val="000000">
                      <a:alpha val="43137"/>
                    </a:srgbClr>
                  </a:outerShdw>
                </a:effectLst>
              </a:rPr>
              <a:t>-We can be His disciples.</a:t>
            </a:r>
          </a:p>
          <a:p>
            <a:pPr>
              <a:buNone/>
            </a:pPr>
            <a:r>
              <a:rPr lang="en-US" sz="3200" b="1" dirty="0" smtClean="0">
                <a:solidFill>
                  <a:schemeClr val="bg1"/>
                </a:solidFill>
              </a:rPr>
              <a:t>-What is  the flip side?</a:t>
            </a:r>
          </a:p>
          <a:p>
            <a:pPr>
              <a:buNone/>
            </a:pPr>
            <a:r>
              <a:rPr lang="en-US" sz="3200" b="1" dirty="0" smtClean="0">
                <a:effectLst>
                  <a:outerShdw blurRad="38100" dist="38100" dir="2700000" algn="tl">
                    <a:srgbClr val="000000">
                      <a:alpha val="43137"/>
                    </a:srgbClr>
                  </a:outerShdw>
                </a:effectLst>
              </a:rPr>
              <a:t> -We can “no longer” be His disciples.</a:t>
            </a:r>
          </a:p>
          <a:p>
            <a:pPr>
              <a:buNone/>
            </a:pPr>
            <a:r>
              <a:rPr lang="en-US" sz="3200" b="1" dirty="0" smtClean="0"/>
              <a:t>                                    </a:t>
            </a:r>
          </a:p>
          <a:p>
            <a:pPr>
              <a:buNone/>
            </a:pPr>
            <a:r>
              <a:rPr lang="en-US" sz="3200" b="1" dirty="0" smtClean="0"/>
              <a:t>                              </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is it wrong?</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sz="3200" b="1" dirty="0" smtClean="0">
                <a:effectLst>
                  <a:outerShdw blurRad="38100" dist="38100" dir="2700000" algn="tl">
                    <a:srgbClr val="000000">
                      <a:alpha val="43137"/>
                    </a:srgbClr>
                  </a:outerShdw>
                </a:effectLst>
              </a:rPr>
              <a:t>      Taking a look at the New Testament</a:t>
            </a:r>
          </a:p>
          <a:p>
            <a:pPr>
              <a:buNone/>
            </a:pPr>
            <a:r>
              <a:rPr lang="en-US" sz="3200" b="1" dirty="0" smtClean="0">
                <a:effectLst>
                  <a:outerShdw blurRad="38100" dist="38100" dir="2700000" algn="tl">
                    <a:srgbClr val="000000">
                      <a:alpha val="43137"/>
                    </a:srgbClr>
                  </a:outerShdw>
                </a:effectLst>
              </a:rPr>
              <a:t>                           John 15:1-9</a:t>
            </a:r>
          </a:p>
          <a:p>
            <a:pPr>
              <a:buNone/>
            </a:pPr>
            <a:r>
              <a:rPr lang="en-US" sz="3200" b="1" dirty="0" smtClean="0">
                <a:effectLst>
                  <a:outerShdw blurRad="38100" dist="38100" dir="2700000" algn="tl">
                    <a:srgbClr val="000000">
                      <a:alpha val="43137"/>
                    </a:srgbClr>
                  </a:outerShdw>
                </a:effectLst>
              </a:rPr>
              <a:t>Abide </a:t>
            </a:r>
            <a:r>
              <a:rPr lang="en-US" sz="3200" b="1" dirty="0" smtClean="0">
                <a:effectLst>
                  <a:outerShdw blurRad="38100" dist="38100" dir="2700000" algn="tl">
                    <a:srgbClr val="000000">
                      <a:alpha val="43137"/>
                    </a:srgbClr>
                  </a:outerShdw>
                </a:effectLst>
              </a:rPr>
              <a:t>means... to </a:t>
            </a:r>
            <a:r>
              <a:rPr lang="en-US" sz="3200" b="1" dirty="0" smtClean="0">
                <a:effectLst>
                  <a:outerShdw blurRad="38100" dist="38100" dir="2700000" algn="tl">
                    <a:srgbClr val="000000">
                      <a:alpha val="43137"/>
                    </a:srgbClr>
                  </a:outerShdw>
                </a:effectLst>
              </a:rPr>
              <a:t>remain, sojourn, </a:t>
            </a:r>
            <a:r>
              <a:rPr lang="en-US" sz="3200" b="1" dirty="0" smtClean="0">
                <a:effectLst>
                  <a:outerShdw blurRad="38100" dist="38100" dir="2700000" algn="tl">
                    <a:srgbClr val="000000">
                      <a:alpha val="43137"/>
                    </a:srgbClr>
                  </a:outerShdw>
                </a:effectLst>
              </a:rPr>
              <a:t>not </a:t>
            </a:r>
            <a:r>
              <a:rPr lang="en-US" sz="3200" b="1" dirty="0" smtClean="0">
                <a:effectLst>
                  <a:outerShdw blurRad="38100" dist="38100" dir="2700000" algn="tl">
                    <a:srgbClr val="000000">
                      <a:alpha val="43137"/>
                    </a:srgbClr>
                  </a:outerShdw>
                </a:effectLst>
              </a:rPr>
              <a:t>to</a:t>
            </a:r>
          </a:p>
          <a:p>
            <a:pPr>
              <a:buNone/>
            </a:pPr>
            <a:r>
              <a:rPr lang="en-US" sz="3200" b="1" dirty="0" smtClean="0">
                <a:effectLst>
                  <a:outerShdw blurRad="38100" dist="38100" dir="2700000" algn="tl">
                    <a:srgbClr val="000000">
                      <a:alpha val="43137"/>
                    </a:srgbClr>
                  </a:outerShdw>
                </a:effectLst>
              </a:rPr>
              <a:t>depart, tarry, to continue to be present.</a:t>
            </a:r>
          </a:p>
          <a:p>
            <a:pPr>
              <a:buNone/>
            </a:pPr>
            <a:r>
              <a:rPr lang="en-US" sz="3200" b="1" dirty="0" smtClean="0">
                <a:effectLst>
                  <a:outerShdw blurRad="38100" dist="38100" dir="2700000" algn="tl">
                    <a:srgbClr val="000000">
                      <a:alpha val="43137"/>
                    </a:srgbClr>
                  </a:outerShdw>
                </a:effectLst>
              </a:rPr>
              <a:t>                      Romans 11:20-23</a:t>
            </a:r>
          </a:p>
          <a:p>
            <a:pPr>
              <a:buNone/>
            </a:pPr>
            <a:r>
              <a:rPr lang="en-US" sz="3200" b="1" dirty="0" smtClean="0">
                <a:effectLst>
                  <a:outerShdw blurRad="38100" dist="38100" dir="2700000" algn="tl">
                    <a:srgbClr val="000000">
                      <a:alpha val="43137"/>
                    </a:srgbClr>
                  </a:outerShdw>
                </a:effectLst>
              </a:rPr>
              <a:t>- Do not be conceited. </a:t>
            </a:r>
          </a:p>
          <a:p>
            <a:pPr>
              <a:buNone/>
            </a:pPr>
            <a:r>
              <a:rPr lang="en-US" sz="3200" b="1" dirty="0" smtClean="0"/>
              <a:t>                                    </a:t>
            </a:r>
          </a:p>
          <a:p>
            <a:pPr>
              <a:buNone/>
            </a:pPr>
            <a:r>
              <a:rPr lang="en-US" sz="3200" b="1" dirty="0" smtClean="0"/>
              <a:t>                              </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is it wrong?</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sz="3200" b="1" dirty="0" smtClean="0"/>
              <a:t>      </a:t>
            </a:r>
            <a:r>
              <a:rPr lang="en-US" sz="3200" b="1" dirty="0" smtClean="0">
                <a:effectLst>
                  <a:outerShdw blurRad="38100" dist="38100" dir="2700000" algn="tl">
                    <a:srgbClr val="000000">
                      <a:alpha val="43137"/>
                    </a:srgbClr>
                  </a:outerShdw>
                </a:effectLst>
              </a:rPr>
              <a:t>Taking a look at the New Testament</a:t>
            </a:r>
          </a:p>
          <a:p>
            <a:pPr>
              <a:buNone/>
            </a:pPr>
            <a:r>
              <a:rPr lang="en-US" sz="3200" b="1" dirty="0" smtClean="0">
                <a:effectLst>
                  <a:outerShdw blurRad="38100" dist="38100" dir="2700000" algn="tl">
                    <a:srgbClr val="000000">
                      <a:alpha val="43137"/>
                    </a:srgbClr>
                  </a:outerShdw>
                </a:effectLst>
              </a:rPr>
              <a:t>                      1 Corinthians 9:27</a:t>
            </a:r>
          </a:p>
          <a:p>
            <a:pPr>
              <a:buFontTx/>
              <a:buChar char="-"/>
            </a:pPr>
            <a:r>
              <a:rPr lang="en-US" sz="3200" b="1" dirty="0" smtClean="0">
                <a:effectLst>
                  <a:outerShdw blurRad="38100" dist="38100" dir="2700000" algn="tl">
                    <a:srgbClr val="000000">
                      <a:alpha val="43137"/>
                    </a:srgbClr>
                  </a:outerShdw>
                </a:effectLst>
              </a:rPr>
              <a:t>Paul says that it is possible that he </a:t>
            </a:r>
          </a:p>
          <a:p>
            <a:pPr>
              <a:buNone/>
            </a:pPr>
            <a:r>
              <a:rPr lang="en-US" sz="3200" b="1" dirty="0" smtClean="0">
                <a:effectLst>
                  <a:outerShdw blurRad="38100" dist="38100" dir="2700000" algn="tl">
                    <a:srgbClr val="000000">
                      <a:alpha val="43137"/>
                    </a:srgbClr>
                  </a:outerShdw>
                </a:effectLst>
              </a:rPr>
              <a:t>  could be disqualified.</a:t>
            </a:r>
          </a:p>
          <a:p>
            <a:pPr>
              <a:buNone/>
            </a:pPr>
            <a:r>
              <a:rPr lang="en-US" sz="3200" b="1" dirty="0" smtClean="0"/>
              <a:t>                    </a:t>
            </a:r>
          </a:p>
          <a:p>
            <a:pPr>
              <a:buNone/>
            </a:pPr>
            <a:r>
              <a:rPr lang="en-US" sz="3200" b="1" dirty="0" smtClean="0"/>
              <a:t>                                    </a:t>
            </a:r>
          </a:p>
          <a:p>
            <a:pPr>
              <a:buNone/>
            </a:pPr>
            <a:r>
              <a:rPr lang="en-US" sz="3200" b="1" dirty="0" smtClean="0"/>
              <a:t>                              </a:t>
            </a:r>
            <a:endParaRPr lang="en-US" b="1" dirty="0"/>
          </a:p>
        </p:txBody>
      </p:sp>
      <p:pic>
        <p:nvPicPr>
          <p:cNvPr id="4" name="Picture 3" descr="disqulified.jpg"/>
          <p:cNvPicPr>
            <a:picLocks noChangeAspect="1"/>
          </p:cNvPicPr>
          <p:nvPr/>
        </p:nvPicPr>
        <p:blipFill>
          <a:blip r:embed="rId2"/>
          <a:stretch>
            <a:fillRect/>
          </a:stretch>
        </p:blipFill>
        <p:spPr>
          <a:xfrm>
            <a:off x="2362200" y="4229100"/>
            <a:ext cx="4381500" cy="23241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is it wrong?</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sz="3200" b="1" dirty="0" smtClean="0">
                <a:effectLst>
                  <a:outerShdw blurRad="38100" dist="38100" dir="2700000" algn="tl">
                    <a:srgbClr val="000000">
                      <a:alpha val="43137"/>
                    </a:srgbClr>
                  </a:outerShdw>
                </a:effectLst>
              </a:rPr>
              <a:t>      Taking a look at the New Testament</a:t>
            </a:r>
          </a:p>
          <a:p>
            <a:pPr>
              <a:buNone/>
            </a:pPr>
            <a:r>
              <a:rPr lang="en-US" sz="3200" b="1" dirty="0" smtClean="0">
                <a:effectLst>
                  <a:outerShdw blurRad="38100" dist="38100" dir="2700000" algn="tl">
                    <a:srgbClr val="000000">
                      <a:alpha val="43137"/>
                    </a:srgbClr>
                  </a:outerShdw>
                </a:effectLst>
              </a:rPr>
              <a:t>                      Philippians 2:12</a:t>
            </a:r>
          </a:p>
          <a:p>
            <a:pPr>
              <a:buNone/>
            </a:pPr>
            <a:r>
              <a:rPr lang="en-US" sz="3200" b="1" dirty="0" smtClean="0">
                <a:effectLst>
                  <a:outerShdw blurRad="38100" dist="38100" dir="2700000" algn="tl">
                    <a:srgbClr val="000000">
                      <a:alpha val="43137"/>
                    </a:srgbClr>
                  </a:outerShdw>
                </a:effectLst>
              </a:rPr>
              <a:t>Why would we have to work out our</a:t>
            </a:r>
          </a:p>
          <a:p>
            <a:pPr>
              <a:buNone/>
            </a:pPr>
            <a:r>
              <a:rPr lang="en-US" sz="3200" b="1" dirty="0" smtClean="0">
                <a:effectLst>
                  <a:outerShdw blurRad="38100" dist="38100" dir="2700000" algn="tl">
                    <a:srgbClr val="000000">
                      <a:alpha val="43137"/>
                    </a:srgbClr>
                  </a:outerShdw>
                </a:effectLst>
              </a:rPr>
              <a:t>salvation, if there was no risk of losing it?</a:t>
            </a:r>
          </a:p>
          <a:p>
            <a:pPr>
              <a:buNone/>
            </a:pPr>
            <a:r>
              <a:rPr lang="en-US" sz="3200" b="1" dirty="0" smtClean="0"/>
              <a:t>                                    </a:t>
            </a:r>
          </a:p>
          <a:p>
            <a:pPr>
              <a:buNone/>
            </a:pPr>
            <a:r>
              <a:rPr lang="en-US" sz="3200" b="1" dirty="0" smtClean="0"/>
              <a:t>                              </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is it wrong?</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sz="3200" b="1" dirty="0" smtClean="0">
                <a:effectLst>
                  <a:outerShdw blurRad="38100" dist="38100" dir="2700000" algn="tl">
                    <a:srgbClr val="000000">
                      <a:alpha val="43137"/>
                    </a:srgbClr>
                  </a:outerShdw>
                </a:effectLst>
              </a:rPr>
              <a:t>      Taking a look at the New Testament</a:t>
            </a:r>
          </a:p>
          <a:p>
            <a:pPr>
              <a:buNone/>
            </a:pPr>
            <a:r>
              <a:rPr lang="en-US" sz="3200" b="1" dirty="0" smtClean="0">
                <a:effectLst>
                  <a:outerShdw blurRad="38100" dist="38100" dir="2700000" algn="tl">
                    <a:srgbClr val="000000">
                      <a:alpha val="43137"/>
                    </a:srgbClr>
                  </a:outerShdw>
                </a:effectLst>
              </a:rPr>
              <a:t>                     1 Timothy 1: 18-20</a:t>
            </a:r>
          </a:p>
          <a:p>
            <a:pPr>
              <a:buFontTx/>
              <a:buChar char="-"/>
            </a:pPr>
            <a:r>
              <a:rPr lang="en-US" sz="3200" b="1" dirty="0" smtClean="0">
                <a:effectLst>
                  <a:outerShdw blurRad="38100" dist="38100" dir="2700000" algn="tl">
                    <a:srgbClr val="000000">
                      <a:alpha val="43137"/>
                    </a:srgbClr>
                  </a:outerShdw>
                </a:effectLst>
              </a:rPr>
              <a:t>Shipwrecked </a:t>
            </a:r>
            <a:r>
              <a:rPr lang="en-US" sz="3200" b="1" dirty="0" smtClean="0">
                <a:effectLst>
                  <a:outerShdw blurRad="38100" dist="38100" dir="2700000" algn="tl">
                    <a:srgbClr val="000000">
                      <a:alpha val="43137"/>
                    </a:srgbClr>
                  </a:outerShdw>
                </a:effectLst>
              </a:rPr>
              <a:t>faith</a:t>
            </a:r>
          </a:p>
          <a:p>
            <a:pPr>
              <a:buFontTx/>
              <a:buChar char="-"/>
            </a:pPr>
            <a:r>
              <a:rPr lang="en-US" sz="3200" b="1" dirty="0" smtClean="0">
                <a:effectLst>
                  <a:outerShdw blurRad="38100" dist="38100" dir="2700000" algn="tl">
                    <a:srgbClr val="000000">
                      <a:alpha val="43137"/>
                    </a:srgbClr>
                  </a:outerShdw>
                </a:effectLst>
              </a:rPr>
              <a:t>Names were given as an </a:t>
            </a:r>
            <a:r>
              <a:rPr lang="en-US" sz="3200" b="1" dirty="0" smtClean="0">
                <a:effectLst>
                  <a:outerShdw blurRad="38100" dist="38100" dir="2700000" algn="tl">
                    <a:srgbClr val="000000">
                      <a:alpha val="43137"/>
                    </a:srgbClr>
                  </a:outerShdw>
                </a:effectLst>
              </a:rPr>
              <a:t>example</a:t>
            </a:r>
            <a:endParaRPr lang="en-US" sz="3200" b="1" dirty="0" smtClean="0">
              <a:effectLst>
                <a:outerShdw blurRad="38100" dist="38100" dir="2700000" algn="tl">
                  <a:srgbClr val="000000">
                    <a:alpha val="43137"/>
                  </a:srgbClr>
                </a:outerShdw>
              </a:effectLst>
            </a:endParaRPr>
          </a:p>
          <a:p>
            <a:pPr>
              <a:buNone/>
            </a:pPr>
            <a:r>
              <a:rPr lang="en-US" sz="3200" b="1" dirty="0" smtClean="0"/>
              <a:t>                       </a:t>
            </a:r>
          </a:p>
          <a:p>
            <a:pPr>
              <a:buNone/>
            </a:pPr>
            <a:r>
              <a:rPr lang="en-US" sz="3200" b="1" dirty="0" smtClean="0"/>
              <a:t>                                    </a:t>
            </a:r>
          </a:p>
          <a:p>
            <a:pPr>
              <a:buNone/>
            </a:pPr>
            <a:r>
              <a:rPr lang="en-US" sz="3200" b="1" dirty="0" smtClean="0"/>
              <a:t>                              </a:t>
            </a:r>
            <a:endParaRPr lang="en-US" b="1" dirty="0"/>
          </a:p>
        </p:txBody>
      </p:sp>
      <p:pic>
        <p:nvPicPr>
          <p:cNvPr id="4" name="Picture 3" descr="ship wreck1.JPG"/>
          <p:cNvPicPr>
            <a:picLocks noChangeAspect="1"/>
          </p:cNvPicPr>
          <p:nvPr/>
        </p:nvPicPr>
        <p:blipFill>
          <a:blip r:embed="rId2" cstate="print"/>
          <a:stretch>
            <a:fillRect/>
          </a:stretch>
        </p:blipFill>
        <p:spPr>
          <a:xfrm>
            <a:off x="2590800" y="4038600"/>
            <a:ext cx="4114800" cy="2057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is it wrong?</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sz="3200" b="1" dirty="0" smtClean="0"/>
              <a:t>      </a:t>
            </a:r>
            <a:r>
              <a:rPr lang="en-US" sz="3200" b="1" dirty="0" smtClean="0">
                <a:effectLst>
                  <a:outerShdw blurRad="38100" dist="38100" dir="2700000" algn="tl">
                    <a:srgbClr val="000000">
                      <a:alpha val="43137"/>
                    </a:srgbClr>
                  </a:outerShdw>
                </a:effectLst>
              </a:rPr>
              <a:t>Taking a look at the New Testament</a:t>
            </a:r>
          </a:p>
          <a:p>
            <a:pPr>
              <a:buNone/>
            </a:pPr>
            <a:r>
              <a:rPr lang="en-US" sz="3200" b="1" dirty="0" smtClean="0">
                <a:effectLst>
                  <a:outerShdw blurRad="38100" dist="38100" dir="2700000" algn="tl">
                    <a:srgbClr val="000000">
                      <a:alpha val="43137"/>
                    </a:srgbClr>
                  </a:outerShdw>
                </a:effectLst>
              </a:rPr>
              <a:t>                          2 Peter </a:t>
            </a:r>
            <a:r>
              <a:rPr lang="en-US" sz="3200" b="1" dirty="0" smtClean="0">
                <a:effectLst>
                  <a:outerShdw blurRad="38100" dist="38100" dir="2700000" algn="tl">
                    <a:srgbClr val="000000">
                      <a:alpha val="43137"/>
                    </a:srgbClr>
                  </a:outerShdw>
                </a:effectLst>
              </a:rPr>
              <a:t>3:17</a:t>
            </a:r>
            <a:endParaRPr lang="en-US" sz="3200" b="1" dirty="0" smtClean="0">
              <a:effectLst>
                <a:outerShdw blurRad="38100" dist="38100" dir="2700000" algn="tl">
                  <a:srgbClr val="000000">
                    <a:alpha val="43137"/>
                  </a:srgbClr>
                </a:outerShdw>
              </a:effectLst>
            </a:endParaRPr>
          </a:p>
          <a:p>
            <a:pPr>
              <a:buFontTx/>
              <a:buChar char="-"/>
            </a:pPr>
            <a:r>
              <a:rPr lang="en-US" sz="3200" b="1" dirty="0" smtClean="0">
                <a:effectLst>
                  <a:outerShdw blurRad="38100" dist="38100" dir="2700000" algn="tl">
                    <a:srgbClr val="000000">
                      <a:alpha val="43137"/>
                    </a:srgbClr>
                  </a:outerShdw>
                </a:effectLst>
              </a:rPr>
              <a:t>We can be taken away by </a:t>
            </a:r>
            <a:r>
              <a:rPr lang="en-US" sz="3200" b="1" dirty="0" smtClean="0">
                <a:effectLst>
                  <a:outerShdw blurRad="38100" dist="38100" dir="2700000" algn="tl">
                    <a:srgbClr val="000000">
                      <a:alpha val="43137"/>
                    </a:srgbClr>
                  </a:outerShdw>
                </a:effectLst>
              </a:rPr>
              <a:t>error</a:t>
            </a:r>
            <a:endParaRPr lang="en-US" sz="3200" b="1" dirty="0" smtClean="0">
              <a:effectLst>
                <a:outerShdw blurRad="38100" dist="38100" dir="2700000" algn="tl">
                  <a:srgbClr val="000000">
                    <a:alpha val="43137"/>
                  </a:srgbClr>
                </a:outerShdw>
              </a:effectLst>
            </a:endParaRPr>
          </a:p>
          <a:p>
            <a:pPr>
              <a:buFontTx/>
              <a:buChar char="-"/>
            </a:pPr>
            <a:r>
              <a:rPr lang="en-US" sz="3200" b="1" dirty="0" smtClean="0">
                <a:effectLst>
                  <a:outerShdw blurRad="38100" dist="38100" dir="2700000" algn="tl">
                    <a:srgbClr val="000000">
                      <a:alpha val="43137"/>
                    </a:srgbClr>
                  </a:outerShdw>
                </a:effectLst>
              </a:rPr>
              <a:t>Fall from our </a:t>
            </a:r>
            <a:r>
              <a:rPr lang="en-US" sz="3200" b="1" dirty="0" smtClean="0">
                <a:effectLst>
                  <a:outerShdw blurRad="38100" dist="38100" dir="2700000" algn="tl">
                    <a:srgbClr val="000000">
                      <a:alpha val="43137"/>
                    </a:srgbClr>
                  </a:outerShdw>
                </a:effectLst>
              </a:rPr>
              <a:t>steadfastness </a:t>
            </a:r>
            <a:endParaRPr lang="en-US" sz="3200" b="1" dirty="0" smtClean="0">
              <a:effectLst>
                <a:outerShdw blurRad="38100" dist="38100" dir="2700000" algn="tl">
                  <a:srgbClr val="000000">
                    <a:alpha val="43137"/>
                  </a:srgbClr>
                </a:outerShdw>
              </a:effectLst>
            </a:endParaRPr>
          </a:p>
          <a:p>
            <a:pPr>
              <a:buNone/>
            </a:pPr>
            <a:r>
              <a:rPr lang="en-US" sz="3200" b="1" dirty="0" smtClean="0"/>
              <a:t>                              </a:t>
            </a:r>
          </a:p>
          <a:p>
            <a:pPr>
              <a:buNone/>
            </a:pPr>
            <a:r>
              <a:rPr lang="en-US" sz="3200" b="1" dirty="0" smtClean="0"/>
              <a:t>                                    </a:t>
            </a:r>
          </a:p>
          <a:p>
            <a:pPr>
              <a:buNone/>
            </a:pPr>
            <a:r>
              <a:rPr lang="en-US" sz="3200" b="1" dirty="0" smtClean="0"/>
              <a:t>                              </a:t>
            </a:r>
            <a:endParaRPr lang="en-US" b="1" dirty="0"/>
          </a:p>
        </p:txBody>
      </p:sp>
      <p:pic>
        <p:nvPicPr>
          <p:cNvPr id="4" name="Picture 3" descr="falling-man1.png"/>
          <p:cNvPicPr>
            <a:picLocks noChangeAspect="1"/>
          </p:cNvPicPr>
          <p:nvPr/>
        </p:nvPicPr>
        <p:blipFill>
          <a:blip r:embed="rId2" cstate="print"/>
          <a:stretch>
            <a:fillRect/>
          </a:stretch>
        </p:blipFill>
        <p:spPr>
          <a:xfrm>
            <a:off x="3352801" y="3962400"/>
            <a:ext cx="2590800" cy="25146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Those lists</a:t>
            </a:r>
            <a:endParaRPr lang="en-US" dirty="0">
              <a:solidFill>
                <a:schemeClr val="bg1"/>
              </a:solidFill>
            </a:endParaRPr>
          </a:p>
        </p:txBody>
      </p:sp>
      <p:sp>
        <p:nvSpPr>
          <p:cNvPr id="3" name="Content Placeholder 2"/>
          <p:cNvSpPr>
            <a:spLocks noGrp="1"/>
          </p:cNvSpPr>
          <p:nvPr>
            <p:ph idx="1"/>
          </p:nvPr>
        </p:nvSpPr>
        <p:spPr/>
        <p:txBody>
          <a:bodyPr>
            <a:normAutofit/>
          </a:bodyPr>
          <a:lstStyle/>
          <a:p>
            <a:pPr>
              <a:buNone/>
            </a:pPr>
            <a:r>
              <a:rPr lang="en-US" sz="3600" b="1" dirty="0" smtClean="0">
                <a:solidFill>
                  <a:schemeClr val="bg1"/>
                </a:solidFill>
              </a:rPr>
              <a:t>                 Galatians </a:t>
            </a:r>
            <a:r>
              <a:rPr lang="en-US" sz="3600" b="1" dirty="0" smtClean="0">
                <a:solidFill>
                  <a:schemeClr val="bg1"/>
                </a:solidFill>
              </a:rPr>
              <a:t>5:16-21</a:t>
            </a:r>
            <a:endParaRPr lang="en-US" sz="3600" b="1" dirty="0" smtClean="0">
              <a:solidFill>
                <a:schemeClr val="bg1"/>
              </a:solidFill>
            </a:endParaRPr>
          </a:p>
          <a:p>
            <a:pPr>
              <a:buNone/>
            </a:pPr>
            <a:r>
              <a:rPr lang="en-US" b="1" dirty="0" smtClean="0">
                <a:effectLst>
                  <a:outerShdw blurRad="38100" dist="38100" dir="2700000" algn="tl">
                    <a:srgbClr val="000000">
                      <a:alpha val="43137"/>
                    </a:srgbClr>
                  </a:outerShdw>
                </a:effectLst>
              </a:rPr>
              <a:t>Adultery          Hatred                              Heresies</a:t>
            </a:r>
          </a:p>
          <a:p>
            <a:pPr>
              <a:buNone/>
            </a:pPr>
            <a:r>
              <a:rPr lang="en-US" b="1" dirty="0" smtClean="0">
                <a:effectLst>
                  <a:outerShdw blurRad="38100" dist="38100" dir="2700000" algn="tl">
                    <a:srgbClr val="000000">
                      <a:alpha val="43137"/>
                    </a:srgbClr>
                  </a:outerShdw>
                </a:effectLst>
              </a:rPr>
              <a:t>Fornication     Contentions                     Envy</a:t>
            </a:r>
          </a:p>
          <a:p>
            <a:pPr>
              <a:buNone/>
            </a:pPr>
            <a:r>
              <a:rPr lang="en-US" b="1" dirty="0" smtClean="0">
                <a:effectLst>
                  <a:outerShdw blurRad="38100" dist="38100" dir="2700000" algn="tl">
                    <a:srgbClr val="000000">
                      <a:alpha val="43137"/>
                    </a:srgbClr>
                  </a:outerShdw>
                </a:effectLst>
              </a:rPr>
              <a:t>Uncleanness    Jealousies                       Murders</a:t>
            </a:r>
          </a:p>
          <a:p>
            <a:pPr>
              <a:buNone/>
            </a:pPr>
            <a:r>
              <a:rPr lang="en-US" b="1" dirty="0" smtClean="0">
                <a:effectLst>
                  <a:outerShdw blurRad="38100" dist="38100" dir="2700000" algn="tl">
                    <a:srgbClr val="000000">
                      <a:alpha val="43137"/>
                    </a:srgbClr>
                  </a:outerShdw>
                </a:effectLst>
              </a:rPr>
              <a:t>Lewdness       Our bursts of wrath  Drunkenness</a:t>
            </a:r>
          </a:p>
          <a:p>
            <a:pPr>
              <a:buNone/>
            </a:pPr>
            <a:r>
              <a:rPr lang="en-US" b="1" dirty="0" smtClean="0">
                <a:effectLst>
                  <a:outerShdw blurRad="38100" dist="38100" dir="2700000" algn="tl">
                    <a:srgbClr val="000000">
                      <a:alpha val="43137"/>
                    </a:srgbClr>
                  </a:outerShdw>
                </a:effectLst>
              </a:rPr>
              <a:t>Idolatry            Selfish ambitions         Revelries      </a:t>
            </a:r>
          </a:p>
          <a:p>
            <a:pPr>
              <a:buNone/>
            </a:pPr>
            <a:r>
              <a:rPr lang="en-US" b="1" dirty="0" smtClean="0">
                <a:effectLst>
                  <a:outerShdw blurRad="38100" dist="38100" dir="2700000" algn="tl">
                    <a:srgbClr val="000000">
                      <a:alpha val="43137"/>
                    </a:srgbClr>
                  </a:outerShdw>
                </a:effectLst>
              </a:rPr>
              <a:t>Sorcery             Dissentions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Those lists</a:t>
            </a:r>
            <a:endParaRPr lang="en-US" dirty="0">
              <a:solidFill>
                <a:schemeClr val="bg1"/>
              </a:solidFill>
            </a:endParaRPr>
          </a:p>
        </p:txBody>
      </p:sp>
      <p:sp>
        <p:nvSpPr>
          <p:cNvPr id="3" name="Content Placeholder 2"/>
          <p:cNvSpPr>
            <a:spLocks noGrp="1"/>
          </p:cNvSpPr>
          <p:nvPr>
            <p:ph idx="1"/>
          </p:nvPr>
        </p:nvSpPr>
        <p:spPr/>
        <p:txBody>
          <a:bodyPr>
            <a:normAutofit/>
          </a:bodyPr>
          <a:lstStyle/>
          <a:p>
            <a:pPr>
              <a:buNone/>
            </a:pPr>
            <a:r>
              <a:rPr lang="en-US" sz="3600" b="1" dirty="0" smtClean="0">
                <a:solidFill>
                  <a:schemeClr val="bg1"/>
                </a:solidFill>
              </a:rPr>
              <a:t>               1 Corinthians 6:9-10</a:t>
            </a:r>
          </a:p>
          <a:p>
            <a:pPr>
              <a:buNone/>
            </a:pPr>
            <a:r>
              <a:rPr lang="en-US" sz="3600" b="1" dirty="0" smtClean="0">
                <a:effectLst>
                  <a:outerShdw blurRad="38100" dist="38100" dir="2700000" algn="tl">
                    <a:srgbClr val="000000">
                      <a:alpha val="43137"/>
                    </a:srgbClr>
                  </a:outerShdw>
                </a:effectLst>
              </a:rPr>
              <a:t>Fornicators               Drunkards</a:t>
            </a:r>
          </a:p>
          <a:p>
            <a:pPr>
              <a:buNone/>
            </a:pPr>
            <a:r>
              <a:rPr lang="en-US" sz="3600" b="1" dirty="0" smtClean="0">
                <a:effectLst>
                  <a:outerShdw blurRad="38100" dist="38100" dir="2700000" algn="tl">
                    <a:srgbClr val="000000">
                      <a:alpha val="43137"/>
                    </a:srgbClr>
                  </a:outerShdw>
                </a:effectLst>
              </a:rPr>
              <a:t>Idolaters                    Revilers</a:t>
            </a:r>
          </a:p>
          <a:p>
            <a:pPr>
              <a:buNone/>
            </a:pPr>
            <a:r>
              <a:rPr lang="en-US" sz="3600" b="1" dirty="0" smtClean="0">
                <a:effectLst>
                  <a:outerShdw blurRad="38100" dist="38100" dir="2700000" algn="tl">
                    <a:srgbClr val="000000">
                      <a:alpha val="43137"/>
                    </a:srgbClr>
                  </a:outerShdw>
                </a:effectLst>
              </a:rPr>
              <a:t>Adulterers                 </a:t>
            </a:r>
            <a:r>
              <a:rPr lang="en-US" sz="3600" b="1" dirty="0" err="1" smtClean="0">
                <a:effectLst>
                  <a:outerShdw blurRad="38100" dist="38100" dir="2700000" algn="tl">
                    <a:srgbClr val="000000">
                      <a:alpha val="43137"/>
                    </a:srgbClr>
                  </a:outerShdw>
                </a:effectLst>
              </a:rPr>
              <a:t>Extortioners</a:t>
            </a:r>
            <a:r>
              <a:rPr lang="en-US" sz="3600" b="1" dirty="0" smtClean="0">
                <a:effectLst>
                  <a:outerShdw blurRad="38100" dist="38100" dir="2700000" algn="tl">
                    <a:srgbClr val="000000">
                      <a:alpha val="43137"/>
                    </a:srgbClr>
                  </a:outerShdw>
                </a:effectLst>
              </a:rPr>
              <a:t> </a:t>
            </a:r>
          </a:p>
          <a:p>
            <a:pPr>
              <a:buNone/>
            </a:pPr>
            <a:r>
              <a:rPr lang="en-US" sz="3600" b="1" dirty="0" smtClean="0">
                <a:effectLst>
                  <a:outerShdw blurRad="38100" dist="38100" dir="2700000" algn="tl">
                    <a:srgbClr val="000000">
                      <a:alpha val="43137"/>
                    </a:srgbClr>
                  </a:outerShdw>
                </a:effectLst>
              </a:rPr>
              <a:t>Homosexuals</a:t>
            </a:r>
          </a:p>
          <a:p>
            <a:pPr>
              <a:buNone/>
            </a:pPr>
            <a:r>
              <a:rPr lang="en-US" sz="3600" b="1" dirty="0" smtClean="0">
                <a:effectLst>
                  <a:outerShdw blurRad="38100" dist="38100" dir="2700000" algn="tl">
                    <a:srgbClr val="000000">
                      <a:alpha val="43137"/>
                    </a:srgbClr>
                  </a:outerShdw>
                </a:effectLst>
              </a:rPr>
              <a:t>Sodomites</a:t>
            </a:r>
          </a:p>
          <a:p>
            <a:pPr>
              <a:buNone/>
            </a:pPr>
            <a:r>
              <a:rPr lang="en-US" sz="3600" b="1" dirty="0" smtClean="0">
                <a:effectLst>
                  <a:outerShdw blurRad="38100" dist="38100" dir="2700000" algn="tl">
                    <a:srgbClr val="000000">
                      <a:alpha val="43137"/>
                    </a:srgbClr>
                  </a:outerShdw>
                </a:effectLst>
              </a:rPr>
              <a:t>Thieves  </a:t>
            </a:r>
          </a:p>
          <a:p>
            <a:pPr>
              <a:buNone/>
            </a:pPr>
            <a:endParaRPr lang="en-US"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What’s the connection?</a:t>
            </a:r>
            <a:endParaRPr lang="en-US" dirty="0">
              <a:solidFill>
                <a:schemeClr val="bg1"/>
              </a:solidFill>
            </a:endParaRPr>
          </a:p>
        </p:txBody>
      </p:sp>
      <p:sp>
        <p:nvSpPr>
          <p:cNvPr id="3" name="Content Placeholder 2"/>
          <p:cNvSpPr>
            <a:spLocks noGrp="1"/>
          </p:cNvSpPr>
          <p:nvPr>
            <p:ph idx="1"/>
          </p:nvPr>
        </p:nvSpPr>
        <p:spPr/>
        <p:txBody>
          <a:bodyPr>
            <a:normAutofit/>
          </a:bodyPr>
          <a:lstStyle/>
          <a:p>
            <a:pPr>
              <a:buNone/>
            </a:pPr>
            <a:r>
              <a:rPr lang="en-US" sz="3200" b="1" dirty="0" smtClean="0">
                <a:solidFill>
                  <a:schemeClr val="bg1"/>
                </a:solidFill>
              </a:rPr>
              <a:t>What does this false doctrine have to </a:t>
            </a:r>
          </a:p>
          <a:p>
            <a:pPr>
              <a:buNone/>
            </a:pPr>
            <a:r>
              <a:rPr lang="en-US" sz="3200" b="1" dirty="0" smtClean="0">
                <a:solidFill>
                  <a:schemeClr val="bg1"/>
                </a:solidFill>
              </a:rPr>
              <a:t>do with heaven?</a:t>
            </a:r>
          </a:p>
          <a:p>
            <a:pPr>
              <a:buNone/>
            </a:pPr>
            <a:r>
              <a:rPr lang="en-US" sz="3200" b="1" dirty="0" smtClean="0">
                <a:solidFill>
                  <a:schemeClr val="bg1"/>
                </a:solidFill>
              </a:rPr>
              <a:t>   -  Someone could think they are </a:t>
            </a:r>
          </a:p>
          <a:p>
            <a:pPr>
              <a:buNone/>
            </a:pPr>
            <a:r>
              <a:rPr lang="en-US" sz="3200" b="1" dirty="0" smtClean="0">
                <a:solidFill>
                  <a:schemeClr val="bg1"/>
                </a:solidFill>
              </a:rPr>
              <a:t>      right with God, and yet be found</a:t>
            </a:r>
          </a:p>
          <a:p>
            <a:pPr>
              <a:buNone/>
            </a:pPr>
            <a:r>
              <a:rPr lang="en-US" sz="3200" b="1" dirty="0" smtClean="0">
                <a:solidFill>
                  <a:schemeClr val="bg1"/>
                </a:solidFill>
              </a:rPr>
              <a:t>      unfaithful, unrighteous, and not be</a:t>
            </a:r>
          </a:p>
          <a:p>
            <a:pPr>
              <a:buNone/>
            </a:pPr>
            <a:r>
              <a:rPr lang="en-US" sz="3200" b="1" dirty="0" smtClean="0">
                <a:solidFill>
                  <a:schemeClr val="bg1"/>
                </a:solidFill>
              </a:rPr>
              <a:t>      allowed into heaven.</a:t>
            </a:r>
          </a:p>
          <a:p>
            <a:pPr>
              <a:buNone/>
            </a:pPr>
            <a:r>
              <a:rPr lang="en-US" sz="3200" b="1" dirty="0" smtClean="0"/>
              <a:t>                           </a:t>
            </a:r>
            <a:r>
              <a:rPr lang="en-US" sz="3200" b="1" dirty="0" smtClean="0">
                <a:effectLst>
                  <a:outerShdw blurRad="38100" dist="38100" dir="2700000" algn="tl">
                    <a:srgbClr val="000000">
                      <a:alpha val="43137"/>
                    </a:srgbClr>
                  </a:outerShdw>
                </a:effectLst>
              </a:rPr>
              <a:t>Matthew 7:21</a:t>
            </a:r>
          </a:p>
          <a:p>
            <a:pPr>
              <a:buNone/>
            </a:pPr>
            <a:r>
              <a:rPr lang="en-US" sz="3200" b="1" dirty="0" smtClean="0">
                <a:solidFill>
                  <a:schemeClr val="bg1"/>
                </a:solidFill>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Looking At The End</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sz="3200" b="1" dirty="0" smtClean="0">
                <a:effectLst>
                  <a:outerShdw blurRad="38100" dist="38100" dir="2700000" algn="tl">
                    <a:srgbClr val="000000">
                      <a:alpha val="43137"/>
                    </a:srgbClr>
                  </a:outerShdw>
                </a:effectLst>
              </a:rPr>
              <a:t>                  1 Corinthians </a:t>
            </a:r>
            <a:r>
              <a:rPr lang="en-US" sz="3200" b="1" dirty="0" smtClean="0">
                <a:effectLst>
                  <a:outerShdw blurRad="38100" dist="38100" dir="2700000" algn="tl">
                    <a:srgbClr val="000000">
                      <a:alpha val="43137"/>
                    </a:srgbClr>
                  </a:outerShdw>
                </a:effectLst>
              </a:rPr>
              <a:t>9:24-27</a:t>
            </a:r>
            <a:endParaRPr lang="en-US" b="1" dirty="0" smtClean="0">
              <a:effectLst>
                <a:outerShdw blurRad="38100" dist="38100" dir="2700000" algn="tl">
                  <a:srgbClr val="000000">
                    <a:alpha val="43137"/>
                  </a:srgbClr>
                </a:outerShdw>
              </a:effectLst>
            </a:endParaRPr>
          </a:p>
          <a:p>
            <a:pPr>
              <a:buNone/>
            </a:pPr>
            <a:r>
              <a:rPr lang="en-US"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Hebrews </a:t>
            </a:r>
            <a:r>
              <a:rPr lang="en-US" sz="3200" b="1" dirty="0" smtClean="0">
                <a:effectLst>
                  <a:outerShdw blurRad="38100" dist="38100" dir="2700000" algn="tl">
                    <a:srgbClr val="000000">
                      <a:alpha val="43137"/>
                    </a:srgbClr>
                  </a:outerShdw>
                </a:effectLst>
              </a:rPr>
              <a:t>12:1-4</a:t>
            </a:r>
            <a:endParaRPr lang="en-US" sz="3200" b="1" dirty="0" smtClean="0">
              <a:effectLst>
                <a:outerShdw blurRad="38100" dist="38100" dir="2700000" algn="tl">
                  <a:srgbClr val="000000">
                    <a:alpha val="43137"/>
                  </a:srgbClr>
                </a:outerShdw>
              </a:effectLst>
            </a:endParaRPr>
          </a:p>
          <a:p>
            <a:pPr>
              <a:buNone/>
            </a:pPr>
            <a:r>
              <a:rPr lang="en-US" b="1" dirty="0" smtClean="0">
                <a:solidFill>
                  <a:schemeClr val="bg1"/>
                </a:solidFill>
              </a:rPr>
              <a:t>             </a:t>
            </a:r>
            <a:r>
              <a:rPr lang="en-US" sz="3200" b="1" dirty="0" smtClean="0">
                <a:solidFill>
                  <a:schemeClr val="bg1"/>
                </a:solidFill>
              </a:rPr>
              <a:t>The Christian life is not a sprint, </a:t>
            </a:r>
          </a:p>
          <a:p>
            <a:pPr>
              <a:buNone/>
            </a:pPr>
            <a:r>
              <a:rPr lang="en-US" sz="3200" b="1" dirty="0" smtClean="0">
                <a:solidFill>
                  <a:schemeClr val="bg1"/>
                </a:solidFill>
              </a:rPr>
              <a:t>                    it’s an endurance race.</a:t>
            </a:r>
          </a:p>
          <a:p>
            <a:pPr>
              <a:buNone/>
            </a:pPr>
            <a:r>
              <a:rPr lang="en-US" b="1" dirty="0" smtClean="0">
                <a:solidFill>
                  <a:schemeClr val="bg1"/>
                </a:solidFill>
              </a:rPr>
              <a:t>                     </a:t>
            </a:r>
          </a:p>
          <a:p>
            <a:pPr>
              <a:buNone/>
            </a:pPr>
            <a:endParaRPr lang="en-US" dirty="0"/>
          </a:p>
        </p:txBody>
      </p:sp>
      <p:pic>
        <p:nvPicPr>
          <p:cNvPr id="4" name="Picture 3" descr="-people-running-a-marathon.jpg"/>
          <p:cNvPicPr>
            <a:picLocks noChangeAspect="1"/>
          </p:cNvPicPr>
          <p:nvPr/>
        </p:nvPicPr>
        <p:blipFill>
          <a:blip r:embed="rId2"/>
          <a:stretch>
            <a:fillRect/>
          </a:stretch>
        </p:blipFill>
        <p:spPr>
          <a:xfrm>
            <a:off x="1981200" y="3962400"/>
            <a:ext cx="5334000" cy="2362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We Have Learned</a:t>
            </a:r>
            <a:endParaRPr lang="en-US" dirty="0"/>
          </a:p>
        </p:txBody>
      </p:sp>
      <p:sp>
        <p:nvSpPr>
          <p:cNvPr id="3" name="Content Placeholder 2"/>
          <p:cNvSpPr>
            <a:spLocks noGrp="1"/>
          </p:cNvSpPr>
          <p:nvPr>
            <p:ph idx="1"/>
          </p:nvPr>
        </p:nvSpPr>
        <p:spPr/>
        <p:txBody>
          <a:bodyPr/>
          <a:lstStyle/>
          <a:p>
            <a:pPr>
              <a:buNone/>
            </a:pPr>
            <a:r>
              <a:rPr lang="en-US" b="1" dirty="0" smtClean="0">
                <a:solidFill>
                  <a:schemeClr val="bg1"/>
                </a:solidFill>
              </a:rPr>
              <a:t>-Learn to be content </a:t>
            </a:r>
          </a:p>
          <a:p>
            <a:pPr>
              <a:buNone/>
            </a:pPr>
            <a:r>
              <a:rPr lang="en-US" b="1" dirty="0" smtClean="0">
                <a:solidFill>
                  <a:schemeClr val="bg1"/>
                </a:solidFill>
              </a:rPr>
              <a:t>-Materialism is bad</a:t>
            </a:r>
          </a:p>
          <a:p>
            <a:pPr>
              <a:buNone/>
            </a:pPr>
            <a:r>
              <a:rPr lang="en-US" b="1" dirty="0" smtClean="0">
                <a:solidFill>
                  <a:schemeClr val="bg1"/>
                </a:solidFill>
              </a:rPr>
              <a:t>-Lay up treasures in heaven</a:t>
            </a:r>
          </a:p>
          <a:p>
            <a:pPr>
              <a:buNone/>
            </a:pPr>
            <a:r>
              <a:rPr lang="en-US" b="1" dirty="0" smtClean="0">
                <a:solidFill>
                  <a:schemeClr val="bg1"/>
                </a:solidFill>
              </a:rPr>
              <a:t>-Being a good person is not enough </a:t>
            </a:r>
          </a:p>
          <a:p>
            <a:pPr>
              <a:buNone/>
            </a:pPr>
            <a:r>
              <a:rPr lang="en-US" b="1" dirty="0" smtClean="0">
                <a:solidFill>
                  <a:schemeClr val="bg1"/>
                </a:solidFill>
              </a:rPr>
              <a:t>-A good person will go to heaven is the </a:t>
            </a:r>
          </a:p>
          <a:p>
            <a:pPr>
              <a:buNone/>
            </a:pPr>
            <a:r>
              <a:rPr lang="en-US" b="1" dirty="0" smtClean="0">
                <a:solidFill>
                  <a:schemeClr val="bg1"/>
                </a:solidFill>
              </a:rPr>
              <a:t> most common belief in America.</a:t>
            </a:r>
          </a:p>
          <a:p>
            <a:pPr>
              <a:buNone/>
            </a:pPr>
            <a:r>
              <a:rPr lang="en-US" b="1" dirty="0" smtClean="0">
                <a:solidFill>
                  <a:schemeClr val="bg1"/>
                </a:solidFill>
              </a:rPr>
              <a:t>-Repentance should be very big part of our life.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Awesome discussion questions and interesting remarks</a:t>
            </a:r>
            <a:endParaRPr lang="en-US" dirty="0"/>
          </a:p>
        </p:txBody>
      </p:sp>
      <p:sp>
        <p:nvSpPr>
          <p:cNvPr id="3" name="Content Placeholder 2"/>
          <p:cNvSpPr>
            <a:spLocks noGrp="1"/>
          </p:cNvSpPr>
          <p:nvPr>
            <p:ph idx="1"/>
          </p:nvPr>
        </p:nvSpPr>
        <p:spPr/>
        <p:txBody>
          <a:bodyPr/>
          <a:lstStyle/>
          <a:p>
            <a:pPr marL="651510" indent="-514350">
              <a:buAutoNum type="arabicPeriod"/>
            </a:pPr>
            <a:r>
              <a:rPr lang="en-US" sz="3200" b="1" dirty="0" smtClean="0">
                <a:effectLst>
                  <a:outerShdw blurRad="38100" dist="38100" dir="2700000" algn="tl">
                    <a:srgbClr val="000000">
                      <a:alpha val="43137"/>
                    </a:srgbClr>
                  </a:outerShdw>
                </a:effectLst>
              </a:rPr>
              <a:t>Can someone be saved, and lose their  salvation?</a:t>
            </a:r>
          </a:p>
          <a:p>
            <a:pPr marL="651510" indent="-514350">
              <a:buAutoNum type="arabicPeriod"/>
            </a:pPr>
            <a:r>
              <a:rPr lang="en-US" sz="3200" b="1" dirty="0" smtClean="0">
                <a:effectLst>
                  <a:outerShdw blurRad="38100" dist="38100" dir="2700000" algn="tl">
                    <a:srgbClr val="000000">
                      <a:alpha val="43137"/>
                    </a:srgbClr>
                  </a:outerShdw>
                </a:effectLst>
              </a:rPr>
              <a:t>How is “once saved always saved” </a:t>
            </a:r>
          </a:p>
          <a:p>
            <a:pPr marL="651510" indent="-514350">
              <a:buNone/>
            </a:pPr>
            <a:r>
              <a:rPr lang="en-US" sz="3200" b="1" dirty="0" smtClean="0">
                <a:effectLst>
                  <a:outerShdw blurRad="38100" dist="38100" dir="2700000" algn="tl">
                    <a:srgbClr val="000000">
                      <a:alpha val="43137"/>
                    </a:srgbClr>
                  </a:outerShdw>
                </a:effectLst>
              </a:rPr>
              <a:t>     a dangerous doctrine?</a:t>
            </a:r>
            <a:endParaRPr lang="en-US" sz="3200" b="1"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We Have Learned</a:t>
            </a:r>
            <a:endParaRPr lang="en-US" dirty="0">
              <a:solidFill>
                <a:schemeClr val="bg1"/>
              </a:solidFill>
            </a:endParaRPr>
          </a:p>
        </p:txBody>
      </p:sp>
      <p:sp>
        <p:nvSpPr>
          <p:cNvPr id="3" name="Content Placeholder 2"/>
          <p:cNvSpPr>
            <a:spLocks noGrp="1"/>
          </p:cNvSpPr>
          <p:nvPr>
            <p:ph idx="1"/>
          </p:nvPr>
        </p:nvSpPr>
        <p:spPr/>
        <p:txBody>
          <a:bodyPr>
            <a:normAutofit/>
          </a:bodyPr>
          <a:lstStyle/>
          <a:p>
            <a:pPr>
              <a:buNone/>
            </a:pPr>
            <a:r>
              <a:rPr lang="en-US" sz="3600" b="1" dirty="0" smtClean="0">
                <a:solidFill>
                  <a:schemeClr val="bg1"/>
                </a:solidFill>
              </a:rPr>
              <a:t>         We have a starting point and</a:t>
            </a:r>
          </a:p>
          <a:p>
            <a:pPr>
              <a:buNone/>
            </a:pPr>
            <a:r>
              <a:rPr lang="en-US" sz="3600" b="1" dirty="0" smtClean="0">
                <a:solidFill>
                  <a:schemeClr val="bg1"/>
                </a:solidFill>
              </a:rPr>
              <a:t>             we have an ending point.</a:t>
            </a:r>
          </a:p>
          <a:p>
            <a:pPr>
              <a:buNone/>
            </a:pPr>
            <a:r>
              <a:rPr lang="en-US" sz="3600" b="1" dirty="0" smtClean="0">
                <a:solidFill>
                  <a:schemeClr val="bg1"/>
                </a:solidFill>
              </a:rPr>
              <a:t>       </a:t>
            </a:r>
            <a:endParaRPr lang="en-US" sz="3600" b="1" dirty="0">
              <a:solidFill>
                <a:schemeClr val="bg1"/>
              </a:solidFill>
            </a:endParaRPr>
          </a:p>
        </p:txBody>
      </p:sp>
      <p:pic>
        <p:nvPicPr>
          <p:cNvPr id="4" name="Picture 3" descr="road toheaven1.jpg"/>
          <p:cNvPicPr>
            <a:picLocks noChangeAspect="1"/>
          </p:cNvPicPr>
          <p:nvPr/>
        </p:nvPicPr>
        <p:blipFill>
          <a:blip r:embed="rId2"/>
          <a:stretch>
            <a:fillRect/>
          </a:stretch>
        </p:blipFill>
        <p:spPr>
          <a:xfrm>
            <a:off x="1905000" y="3124200"/>
            <a:ext cx="5715000" cy="3352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sz="4000" dirty="0" smtClean="0"/>
              <a:t>  </a:t>
            </a:r>
            <a:r>
              <a:rPr lang="en-US" sz="4000" b="1" dirty="0" smtClean="0">
                <a:solidFill>
                  <a:schemeClr val="bg1"/>
                </a:solidFill>
              </a:rPr>
              <a:t>Is it possible to step off the road to heaven and lose your way?</a:t>
            </a:r>
          </a:p>
          <a:p>
            <a:pPr>
              <a:buNone/>
            </a:pPr>
            <a:r>
              <a:rPr lang="en-US" sz="4000" b="1" dirty="0" smtClean="0">
                <a:solidFill>
                  <a:schemeClr val="bg1"/>
                </a:solidFill>
              </a:rPr>
              <a:t>                  </a:t>
            </a:r>
            <a:endParaRPr lang="en-US" sz="4000" b="1" dirty="0">
              <a:solidFill>
                <a:schemeClr val="bg1"/>
              </a:solidFill>
            </a:endParaRPr>
          </a:p>
        </p:txBody>
      </p:sp>
      <p:pic>
        <p:nvPicPr>
          <p:cNvPr id="4" name="Picture 3" descr="lostman.jpg"/>
          <p:cNvPicPr>
            <a:picLocks noChangeAspect="1"/>
          </p:cNvPicPr>
          <p:nvPr/>
        </p:nvPicPr>
        <p:blipFill>
          <a:blip r:embed="rId2"/>
          <a:stretch>
            <a:fillRect/>
          </a:stretch>
        </p:blipFill>
        <p:spPr>
          <a:xfrm>
            <a:off x="3276600" y="3048000"/>
            <a:ext cx="2667000" cy="304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Once saved always saved</a:t>
            </a:r>
            <a:endParaRPr lang="en-US" dirty="0">
              <a:solidFill>
                <a:schemeClr val="bg1"/>
              </a:solidFill>
            </a:endParaRPr>
          </a:p>
        </p:txBody>
      </p:sp>
      <p:sp>
        <p:nvSpPr>
          <p:cNvPr id="3" name="Content Placeholder 2"/>
          <p:cNvSpPr>
            <a:spLocks noGrp="1"/>
          </p:cNvSpPr>
          <p:nvPr>
            <p:ph idx="1"/>
          </p:nvPr>
        </p:nvSpPr>
        <p:spPr/>
        <p:txBody>
          <a:bodyPr>
            <a:normAutofit/>
          </a:bodyPr>
          <a:lstStyle/>
          <a:p>
            <a:pPr>
              <a:buNone/>
            </a:pPr>
            <a:r>
              <a:rPr lang="en-US" sz="3600" b="1" dirty="0" smtClean="0">
                <a:solidFill>
                  <a:schemeClr val="bg1"/>
                </a:solidFill>
              </a:rPr>
              <a:t>        Background of this teaching</a:t>
            </a:r>
          </a:p>
          <a:p>
            <a:pPr>
              <a:buFont typeface="Courier New" panose="02070309020205020404" pitchFamily="49" charset="0"/>
              <a:buChar char="o"/>
            </a:pPr>
            <a:r>
              <a:rPr lang="en-US" b="1" dirty="0" smtClean="0">
                <a:effectLst>
                  <a:outerShdw blurRad="38100" dist="38100" dir="2700000" algn="tl">
                    <a:srgbClr val="000000">
                      <a:alpha val="43137"/>
                    </a:srgbClr>
                  </a:outerShdw>
                </a:effectLst>
              </a:rPr>
              <a:t>Originated in the mid- 1500’s </a:t>
            </a:r>
            <a:r>
              <a:rPr lang="en-US" b="1" dirty="0" smtClean="0">
                <a:effectLst>
                  <a:outerShdw blurRad="38100" dist="38100" dir="2700000" algn="tl">
                    <a:srgbClr val="000000">
                      <a:alpha val="43137"/>
                    </a:srgbClr>
                  </a:outerShdw>
                </a:effectLst>
              </a:rPr>
              <a:t>by John </a:t>
            </a:r>
            <a:r>
              <a:rPr lang="en-US" b="1" dirty="0" smtClean="0">
                <a:effectLst>
                  <a:outerShdw blurRad="38100" dist="38100" dir="2700000" algn="tl">
                    <a:srgbClr val="000000">
                      <a:alpha val="43137"/>
                    </a:srgbClr>
                  </a:outerShdw>
                </a:effectLst>
              </a:rPr>
              <a:t>Calvin. </a:t>
            </a:r>
          </a:p>
          <a:p>
            <a:pPr>
              <a:buFont typeface="Courier New" panose="02070309020205020404" pitchFamily="49" charset="0"/>
              <a:buChar char="o"/>
            </a:pPr>
            <a:r>
              <a:rPr lang="en-US" b="1" dirty="0" smtClean="0">
                <a:effectLst>
                  <a:outerShdw blurRad="38100" dist="38100" dir="2700000" algn="tl">
                    <a:srgbClr val="000000">
                      <a:alpha val="43137"/>
                    </a:srgbClr>
                  </a:outerShdw>
                </a:effectLst>
              </a:rPr>
              <a:t>“Once persons are truly born of </a:t>
            </a:r>
            <a:r>
              <a:rPr lang="en-US" b="1" dirty="0" smtClean="0">
                <a:effectLst>
                  <a:outerShdw blurRad="38100" dist="38100" dir="2700000" algn="tl">
                    <a:srgbClr val="000000">
                      <a:alpha val="43137"/>
                    </a:srgbClr>
                  </a:outerShdw>
                </a:effectLst>
              </a:rPr>
              <a:t>God or regenerated</a:t>
            </a:r>
            <a:r>
              <a:rPr lang="en-US" b="1" dirty="0" smtClean="0">
                <a:effectLst>
                  <a:outerShdw blurRad="38100" dist="38100" dir="2700000" algn="tl">
                    <a:srgbClr val="000000">
                      <a:alpha val="43137"/>
                    </a:srgbClr>
                  </a:outerShdw>
                </a:effectLst>
              </a:rPr>
              <a:t>, nothing in heaven or </a:t>
            </a:r>
            <a:r>
              <a:rPr lang="en-US" b="1" dirty="0" smtClean="0">
                <a:effectLst>
                  <a:outerShdw blurRad="38100" dist="38100" dir="2700000" algn="tl">
                    <a:srgbClr val="000000">
                      <a:alpha val="43137"/>
                    </a:srgbClr>
                  </a:outerShdw>
                </a:effectLst>
              </a:rPr>
              <a:t>earth shall </a:t>
            </a:r>
            <a:r>
              <a:rPr lang="en-US" b="1" dirty="0" smtClean="0">
                <a:effectLst>
                  <a:outerShdw blurRad="38100" dist="38100" dir="2700000" algn="tl">
                    <a:srgbClr val="000000">
                      <a:alpha val="43137"/>
                    </a:srgbClr>
                  </a:outerShdw>
                </a:effectLst>
              </a:rPr>
              <a:t>be able to separate them from the love </a:t>
            </a:r>
            <a:r>
              <a:rPr lang="en-US" b="1" dirty="0" smtClean="0">
                <a:effectLst>
                  <a:outerShdw blurRad="38100" dist="38100" dir="2700000" algn="tl">
                    <a:srgbClr val="000000">
                      <a:alpha val="43137"/>
                    </a:srgbClr>
                  </a:outerShdw>
                </a:effectLst>
              </a:rPr>
              <a:t>of God</a:t>
            </a:r>
            <a:r>
              <a:rPr lang="en-US" b="1" dirty="0" smtClean="0">
                <a:effectLst>
                  <a:outerShdw blurRad="38100" dist="38100" dir="2700000" algn="tl">
                    <a:srgbClr val="000000">
                      <a:alpha val="43137"/>
                    </a:srgbClr>
                  </a:outerShdw>
                </a:effectLst>
              </a:rPr>
              <a:t>.”</a:t>
            </a:r>
          </a:p>
          <a:p>
            <a:pPr>
              <a:buFont typeface="Courier New" panose="02070309020205020404" pitchFamily="49" charset="0"/>
              <a:buChar char="o"/>
            </a:pPr>
            <a:r>
              <a:rPr lang="en-US" b="1" dirty="0" smtClean="0">
                <a:effectLst>
                  <a:outerShdw blurRad="38100" dist="38100" dir="2700000" algn="tl">
                    <a:srgbClr val="000000">
                      <a:alpha val="43137"/>
                    </a:srgbClr>
                  </a:outerShdw>
                </a:effectLst>
              </a:rPr>
              <a:t>Also associated with the teaching </a:t>
            </a:r>
            <a:r>
              <a:rPr lang="en-US" b="1" dirty="0" smtClean="0">
                <a:effectLst>
                  <a:outerShdw blurRad="38100" dist="38100" dir="2700000" algn="tl">
                    <a:srgbClr val="000000">
                      <a:alpha val="43137"/>
                    </a:srgbClr>
                  </a:outerShdw>
                </a:effectLst>
              </a:rPr>
              <a:t>of “predestination.” </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Background of John Calvin</a:t>
            </a:r>
            <a:endParaRPr lang="en-US" dirty="0">
              <a:solidFill>
                <a:schemeClr val="bg1"/>
              </a:solidFill>
            </a:endParaRP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3200" b="1" dirty="0" smtClean="0">
                <a:effectLst>
                  <a:outerShdw blurRad="38100" dist="38100" dir="2700000" algn="tl">
                    <a:srgbClr val="000000">
                      <a:alpha val="43137"/>
                    </a:srgbClr>
                  </a:outerShdw>
                </a:effectLst>
              </a:rPr>
              <a:t>Born July 10, 1509</a:t>
            </a:r>
          </a:p>
          <a:p>
            <a:pPr>
              <a:buFont typeface="Courier New" panose="02070309020205020404" pitchFamily="49" charset="0"/>
              <a:buChar char="o"/>
            </a:pPr>
            <a:r>
              <a:rPr lang="en-US" sz="3200" b="1" dirty="0" smtClean="0">
                <a:effectLst>
                  <a:outerShdw blurRad="38100" dist="38100" dir="2700000" algn="tl">
                    <a:srgbClr val="000000">
                      <a:alpha val="43137"/>
                    </a:srgbClr>
                  </a:outerShdw>
                </a:effectLst>
              </a:rPr>
              <a:t>Theologian,  Journalist, Official</a:t>
            </a:r>
          </a:p>
          <a:p>
            <a:pPr>
              <a:buFont typeface="Courier New" panose="02070309020205020404" pitchFamily="49" charset="0"/>
              <a:buChar char="o"/>
            </a:pPr>
            <a:r>
              <a:rPr lang="en-US" sz="3200" b="1" dirty="0" smtClean="0">
                <a:effectLst>
                  <a:outerShdw blurRad="38100" dist="38100" dir="2700000" algn="tl">
                    <a:srgbClr val="000000">
                      <a:alpha val="43137"/>
                    </a:srgbClr>
                  </a:outerShdw>
                </a:effectLst>
              </a:rPr>
              <a:t>Executed 58 people</a:t>
            </a:r>
          </a:p>
          <a:p>
            <a:pPr>
              <a:buFont typeface="Courier New" panose="02070309020205020404" pitchFamily="49" charset="0"/>
              <a:buChar char="o"/>
            </a:pPr>
            <a:r>
              <a:rPr lang="en-US" sz="3200" b="1" dirty="0" smtClean="0">
                <a:effectLst>
                  <a:outerShdw blurRad="38100" dist="38100" dir="2700000" algn="tl">
                    <a:srgbClr val="000000">
                      <a:alpha val="43137"/>
                    </a:srgbClr>
                  </a:outerShdw>
                </a:effectLst>
              </a:rPr>
              <a:t>Did not believe in instrumental music</a:t>
            </a:r>
          </a:p>
          <a:p>
            <a:pPr>
              <a:buNone/>
            </a:pPr>
            <a:r>
              <a:rPr lang="en-US" sz="3200" b="1" dirty="0" smtClean="0"/>
              <a:t>                         </a:t>
            </a:r>
          </a:p>
          <a:p>
            <a:pPr>
              <a:buNone/>
            </a:pPr>
            <a:endParaRPr lang="en-US" sz="3200" b="1" dirty="0"/>
          </a:p>
        </p:txBody>
      </p:sp>
      <p:pic>
        <p:nvPicPr>
          <p:cNvPr id="4" name="Picture 3" descr="johncalvin1.jpg"/>
          <p:cNvPicPr>
            <a:picLocks noChangeAspect="1"/>
          </p:cNvPicPr>
          <p:nvPr/>
        </p:nvPicPr>
        <p:blipFill>
          <a:blip r:embed="rId2"/>
          <a:stretch>
            <a:fillRect/>
          </a:stretch>
        </p:blipFill>
        <p:spPr>
          <a:xfrm>
            <a:off x="3276600" y="4114800"/>
            <a:ext cx="2133600" cy="25336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Is it Biblical?</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b="1" dirty="0" smtClean="0">
                <a:solidFill>
                  <a:schemeClr val="bg1"/>
                </a:solidFill>
              </a:rPr>
              <a:t>Be careful what you teach and what you believe</a:t>
            </a:r>
          </a:p>
          <a:p>
            <a:pPr>
              <a:buNone/>
            </a:pPr>
            <a:r>
              <a:rPr lang="en-US" b="1" dirty="0" smtClean="0">
                <a:effectLst>
                  <a:outerShdw blurRad="38100" dist="38100" dir="2700000" algn="tl">
                    <a:srgbClr val="000000">
                      <a:alpha val="43137"/>
                    </a:srgbClr>
                  </a:outerShdw>
                </a:effectLst>
              </a:rPr>
              <a:t>2 Peter 2:1              </a:t>
            </a:r>
            <a:r>
              <a:rPr lang="en-US" b="1" dirty="0" smtClean="0">
                <a:effectLst>
                  <a:outerShdw blurRad="38100" dist="38100" dir="2700000" algn="tl">
                    <a:srgbClr val="000000">
                      <a:alpha val="43137"/>
                    </a:srgbClr>
                  </a:outerShdw>
                </a:effectLst>
              </a:rPr>
              <a:t>False </a:t>
            </a:r>
            <a:r>
              <a:rPr lang="en-US" b="1" dirty="0" smtClean="0">
                <a:effectLst>
                  <a:outerShdw blurRad="38100" dist="38100" dir="2700000" algn="tl">
                    <a:srgbClr val="000000">
                      <a:alpha val="43137"/>
                    </a:srgbClr>
                  </a:outerShdw>
                </a:effectLst>
              </a:rPr>
              <a:t>teachers are real</a:t>
            </a:r>
          </a:p>
          <a:p>
            <a:pPr>
              <a:buNone/>
            </a:pPr>
            <a:r>
              <a:rPr lang="en-US" b="1" dirty="0" smtClean="0">
                <a:effectLst>
                  <a:outerShdw blurRad="38100" dist="38100" dir="2700000" algn="tl">
                    <a:srgbClr val="000000">
                      <a:alpha val="43137"/>
                    </a:srgbClr>
                  </a:outerShdw>
                </a:effectLst>
              </a:rPr>
              <a:t>2 Peter 3:16            </a:t>
            </a:r>
            <a:r>
              <a:rPr lang="en-US" b="1" dirty="0" smtClean="0">
                <a:effectLst>
                  <a:outerShdw blurRad="38100" dist="38100" dir="2700000" algn="tl">
                    <a:srgbClr val="000000">
                      <a:alpha val="43137"/>
                    </a:srgbClr>
                  </a:outerShdw>
                </a:effectLst>
              </a:rPr>
              <a:t>Twisting </a:t>
            </a:r>
            <a:r>
              <a:rPr lang="en-US" b="1" dirty="0" smtClean="0">
                <a:effectLst>
                  <a:outerShdw blurRad="38100" dist="38100" dir="2700000" algn="tl">
                    <a:srgbClr val="000000">
                      <a:alpha val="43137"/>
                    </a:srgbClr>
                  </a:outerShdw>
                </a:effectLst>
              </a:rPr>
              <a:t>the scripture </a:t>
            </a:r>
          </a:p>
          <a:p>
            <a:pPr>
              <a:buNone/>
            </a:pPr>
            <a:r>
              <a:rPr lang="en-US" b="1" dirty="0" smtClean="0">
                <a:effectLst>
                  <a:outerShdw blurRad="38100" dist="38100" dir="2700000" algn="tl">
                    <a:srgbClr val="000000">
                      <a:alpha val="43137"/>
                    </a:srgbClr>
                  </a:outerShdw>
                </a:effectLst>
              </a:rPr>
              <a:t>1 Timothy 4: 1       </a:t>
            </a:r>
            <a:r>
              <a:rPr lang="en-US" b="1" dirty="0" smtClean="0">
                <a:effectLst>
                  <a:outerShdw blurRad="38100" dist="38100" dir="2700000" algn="tl">
                    <a:srgbClr val="000000">
                      <a:alpha val="43137"/>
                    </a:srgbClr>
                  </a:outerShdw>
                </a:effectLst>
              </a:rPr>
              <a:t>Deceiving </a:t>
            </a:r>
            <a:r>
              <a:rPr lang="en-US" b="1" dirty="0" smtClean="0">
                <a:effectLst>
                  <a:outerShdw blurRad="38100" dist="38100" dir="2700000" algn="tl">
                    <a:srgbClr val="000000">
                      <a:alpha val="43137"/>
                    </a:srgbClr>
                  </a:outerShdw>
                </a:effectLst>
              </a:rPr>
              <a:t>doctrines </a:t>
            </a:r>
          </a:p>
          <a:p>
            <a:pPr>
              <a:buNone/>
            </a:pPr>
            <a:r>
              <a:rPr lang="en-US" b="1" dirty="0" smtClean="0">
                <a:effectLst>
                  <a:outerShdw blurRad="38100" dist="38100" dir="2700000" algn="tl">
                    <a:srgbClr val="000000">
                      <a:alpha val="43137"/>
                    </a:srgbClr>
                  </a:outerShdw>
                </a:effectLst>
              </a:rPr>
              <a:t>Galatians 1:6-9      </a:t>
            </a:r>
            <a:r>
              <a:rPr lang="en-US" b="1" dirty="0" smtClean="0">
                <a:effectLst>
                  <a:outerShdw blurRad="38100" dist="38100" dir="2700000" algn="tl">
                    <a:srgbClr val="000000">
                      <a:alpha val="43137"/>
                    </a:srgbClr>
                  </a:outerShdw>
                </a:effectLst>
              </a:rPr>
              <a:t>A </a:t>
            </a:r>
            <a:r>
              <a:rPr lang="en-US" b="1" dirty="0" smtClean="0">
                <a:effectLst>
                  <a:outerShdw blurRad="38100" dist="38100" dir="2700000" algn="tl">
                    <a:srgbClr val="000000">
                      <a:alpha val="43137"/>
                    </a:srgbClr>
                  </a:outerShdw>
                </a:effectLst>
              </a:rPr>
              <a:t>different gospel</a:t>
            </a:r>
          </a:p>
          <a:p>
            <a:pPr>
              <a:buNone/>
            </a:pPr>
            <a:endParaRPr lang="en-US" b="1" dirty="0" smtClean="0"/>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Is it Biblical?</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a:buNone/>
            </a:pPr>
            <a:r>
              <a:rPr lang="en-US" b="1" dirty="0" smtClean="0">
                <a:solidFill>
                  <a:schemeClr val="bg1"/>
                </a:solidFill>
              </a:rPr>
              <a:t>                            </a:t>
            </a:r>
            <a:r>
              <a:rPr lang="en-US" sz="3300" b="1" dirty="0" smtClean="0">
                <a:solidFill>
                  <a:schemeClr val="bg1"/>
                </a:solidFill>
              </a:rPr>
              <a:t>Look at Genesis </a:t>
            </a:r>
            <a:r>
              <a:rPr lang="en-US" sz="3300" b="1" dirty="0" smtClean="0">
                <a:solidFill>
                  <a:schemeClr val="bg1"/>
                </a:solidFill>
              </a:rPr>
              <a:t>3:1-4</a:t>
            </a:r>
            <a:endParaRPr lang="en-US" b="1" dirty="0" smtClean="0">
              <a:solidFill>
                <a:schemeClr val="bg1"/>
              </a:solidFill>
            </a:endParaRPr>
          </a:p>
          <a:p>
            <a:pPr>
              <a:buNone/>
            </a:pPr>
            <a:r>
              <a:rPr lang="en-US" b="1" dirty="0" smtClean="0">
                <a:effectLst>
                  <a:outerShdw blurRad="38100" dist="38100" dir="2700000" algn="tl">
                    <a:srgbClr val="000000">
                      <a:alpha val="43137"/>
                    </a:srgbClr>
                  </a:outerShdw>
                </a:effectLst>
              </a:rPr>
              <a:t>                  </a:t>
            </a:r>
            <a:r>
              <a:rPr lang="en-US" sz="3300" b="1" dirty="0" smtClean="0">
                <a:effectLst>
                  <a:outerShdw blurRad="38100" dist="38100" dir="2700000" algn="tl">
                    <a:srgbClr val="000000">
                      <a:alpha val="43137"/>
                    </a:srgbClr>
                  </a:outerShdw>
                </a:effectLst>
              </a:rPr>
              <a:t>Satan will tell us a bold face lie.</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Now </a:t>
            </a:r>
            <a:r>
              <a:rPr lang="en-US" b="1" dirty="0" smtClean="0">
                <a:effectLst>
                  <a:outerShdw blurRad="38100" dist="38100" dir="2700000" algn="tl">
                    <a:srgbClr val="000000">
                      <a:alpha val="43137"/>
                    </a:srgbClr>
                  </a:outerShdw>
                </a:effectLst>
              </a:rPr>
              <a:t>the serpent was more cunning than any beast of the field which the </a:t>
            </a:r>
            <a:r>
              <a:rPr lang="en-US" b="1" cap="small" dirty="0" smtClean="0">
                <a:effectLst>
                  <a:outerShdw blurRad="38100" dist="38100" dir="2700000" algn="tl">
                    <a:srgbClr val="000000">
                      <a:alpha val="43137"/>
                    </a:srgbClr>
                  </a:outerShdw>
                </a:effectLst>
              </a:rPr>
              <a:t>Lord</a:t>
            </a:r>
            <a:r>
              <a:rPr lang="en-US" b="1" dirty="0" smtClean="0">
                <a:effectLst>
                  <a:outerShdw blurRad="38100" dist="38100" dir="2700000" algn="tl">
                    <a:srgbClr val="000000">
                      <a:alpha val="43137"/>
                    </a:srgbClr>
                  </a:outerShdw>
                </a:effectLst>
              </a:rPr>
              <a:t> God had made. And he said to the woman, “Has God indeed said, ‘You shall not eat of every tree of the garden’?”</a:t>
            </a:r>
          </a:p>
          <a:p>
            <a:r>
              <a:rPr lang="en-US" b="1" dirty="0" smtClean="0">
                <a:effectLst>
                  <a:outerShdw blurRad="38100" dist="38100" dir="2700000" algn="tl">
                    <a:srgbClr val="000000">
                      <a:alpha val="43137"/>
                    </a:srgbClr>
                  </a:outerShdw>
                </a:effectLst>
              </a:rPr>
              <a:t>And </a:t>
            </a:r>
            <a:r>
              <a:rPr lang="en-US" b="1" dirty="0" smtClean="0">
                <a:effectLst>
                  <a:outerShdw blurRad="38100" dist="38100" dir="2700000" algn="tl">
                    <a:srgbClr val="000000">
                      <a:alpha val="43137"/>
                    </a:srgbClr>
                  </a:outerShdw>
                </a:effectLst>
              </a:rPr>
              <a:t>the woman said to the serpent, “We may eat the fruit of the trees of the garden; </a:t>
            </a:r>
            <a:r>
              <a:rPr lang="en-US" b="1" baseline="30000" dirty="0" smtClean="0">
                <a:effectLst>
                  <a:outerShdw blurRad="38100" dist="38100" dir="2700000" algn="tl">
                    <a:srgbClr val="000000">
                      <a:alpha val="43137"/>
                    </a:srgbClr>
                  </a:outerShdw>
                </a:effectLst>
              </a:rPr>
              <a:t>3 </a:t>
            </a:r>
            <a:r>
              <a:rPr lang="en-US" b="1" dirty="0" smtClean="0">
                <a:effectLst>
                  <a:outerShdw blurRad="38100" dist="38100" dir="2700000" algn="tl">
                    <a:srgbClr val="000000">
                      <a:alpha val="43137"/>
                    </a:srgbClr>
                  </a:outerShdw>
                </a:effectLst>
              </a:rPr>
              <a:t>but of the fruit of the tree which </a:t>
            </a:r>
            <a:r>
              <a:rPr lang="en-US" b="1" i="1" dirty="0" smtClean="0">
                <a:effectLst>
                  <a:outerShdw blurRad="38100" dist="38100" dir="2700000" algn="tl">
                    <a:srgbClr val="000000">
                      <a:alpha val="43137"/>
                    </a:srgbClr>
                  </a:outerShdw>
                </a:effectLst>
              </a:rPr>
              <a:t>is</a:t>
            </a:r>
            <a:r>
              <a:rPr lang="en-US" b="1" dirty="0" smtClean="0">
                <a:effectLst>
                  <a:outerShdw blurRad="38100" dist="38100" dir="2700000" algn="tl">
                    <a:srgbClr val="000000">
                      <a:alpha val="43137"/>
                    </a:srgbClr>
                  </a:outerShdw>
                </a:effectLst>
              </a:rPr>
              <a:t> in the midst of the garden, God has said, ‘You shall not eat it, nor shall you touch it, lest you die.’”</a:t>
            </a:r>
          </a:p>
          <a:p>
            <a:r>
              <a:rPr lang="en-US" b="1" dirty="0" smtClean="0">
                <a:effectLst>
                  <a:outerShdw blurRad="38100" dist="38100" dir="2700000" algn="tl">
                    <a:srgbClr val="000000">
                      <a:alpha val="43137"/>
                    </a:srgbClr>
                  </a:outerShdw>
                </a:effectLst>
              </a:rPr>
              <a:t>Then </a:t>
            </a:r>
            <a:r>
              <a:rPr lang="en-US" b="1" dirty="0" smtClean="0">
                <a:effectLst>
                  <a:outerShdw blurRad="38100" dist="38100" dir="2700000" algn="tl">
                    <a:srgbClr val="000000">
                      <a:alpha val="43137"/>
                    </a:srgbClr>
                  </a:outerShdw>
                </a:effectLst>
              </a:rPr>
              <a:t>the serpent said to the woman, “You will not surely die.</a:t>
            </a:r>
          </a:p>
          <a:p>
            <a:pPr>
              <a:buNone/>
            </a:pPr>
            <a:endParaRPr lang="en-US" b="1" dirty="0" smtClean="0"/>
          </a:p>
          <a:p>
            <a:pPr>
              <a:buNone/>
            </a:pPr>
            <a:endParaRPr lang="en-US" b="1" dirty="0" smtClean="0"/>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2325</TotalTime>
  <Words>1067</Words>
  <Application>Microsoft Office PowerPoint</Application>
  <PresentationFormat>On-screen Show (4:3)</PresentationFormat>
  <Paragraphs>197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Apex</vt:lpstr>
      <vt:lpstr> </vt:lpstr>
      <vt:lpstr> </vt:lpstr>
      <vt:lpstr>What We Have Learned</vt:lpstr>
      <vt:lpstr>What We Have Learned</vt:lpstr>
      <vt:lpstr>PowerPoint Presentation</vt:lpstr>
      <vt:lpstr>Once saved always saved</vt:lpstr>
      <vt:lpstr>Background of John Calvin</vt:lpstr>
      <vt:lpstr>Is it Biblical?</vt:lpstr>
      <vt:lpstr>Is it Biblical?</vt:lpstr>
      <vt:lpstr>Is it Biblical?</vt:lpstr>
      <vt:lpstr>Is it Biblical?</vt:lpstr>
      <vt:lpstr>Is it Biblical?</vt:lpstr>
      <vt:lpstr>Is it Biblical?</vt:lpstr>
      <vt:lpstr>Is it Biblical?</vt:lpstr>
      <vt:lpstr>Is it Biblical?</vt:lpstr>
      <vt:lpstr>Where did that come from?</vt:lpstr>
      <vt:lpstr>Why is it wrong?</vt:lpstr>
      <vt:lpstr>Why is it wrong?</vt:lpstr>
      <vt:lpstr>Why is it wrong?</vt:lpstr>
      <vt:lpstr>Why is it wrong?</vt:lpstr>
      <vt:lpstr>Why is it wrong?</vt:lpstr>
      <vt:lpstr>Why is it wrong?</vt:lpstr>
      <vt:lpstr>Why is it wrong?</vt:lpstr>
      <vt:lpstr>Why is it wrong?</vt:lpstr>
      <vt:lpstr>Why is it wrong?</vt:lpstr>
      <vt:lpstr>Those lists</vt:lpstr>
      <vt:lpstr>Those lists</vt:lpstr>
      <vt:lpstr>What’s the connection?</vt:lpstr>
      <vt:lpstr>Looking At The End</vt:lpstr>
      <vt:lpstr>Awesome discussion questions and interesting remarks</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fuller</dc:creator>
  <cp:lastModifiedBy>Cindy Nelson</cp:lastModifiedBy>
  <cp:revision>306</cp:revision>
  <dcterms:created xsi:type="dcterms:W3CDTF">2013-11-10T09:48:33Z</dcterms:created>
  <dcterms:modified xsi:type="dcterms:W3CDTF">2014-02-17T19:15:22Z</dcterms:modified>
</cp:coreProperties>
</file>