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6" r:id="rId2"/>
    <p:sldId id="271" r:id="rId3"/>
    <p:sldId id="272" r:id="rId4"/>
    <p:sldId id="279" r:id="rId5"/>
    <p:sldId id="300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303" r:id="rId18"/>
    <p:sldId id="291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301" r:id="rId27"/>
    <p:sldId id="302" r:id="rId28"/>
    <p:sldId id="299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9" d="100"/>
          <a:sy n="99" d="100"/>
        </p:scale>
        <p:origin x="-1890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6692E2-1FF0-467D-A17A-21E68409C96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7F0B96-0F26-45CF-AFBE-FD6AC315DB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957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F7E879A-A493-432A-8219-3E2BFAF5397D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unshin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267797" y="2667000"/>
            <a:ext cx="2608407" cy="28931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Heaven</a:t>
            </a:r>
          </a:p>
          <a:p>
            <a:pPr algn="ctr"/>
            <a:r>
              <a:rPr lang="en-US" sz="20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Wednesday Night Bible Study</a:t>
            </a:r>
          </a:p>
          <a:p>
            <a:pPr algn="ctr"/>
            <a:r>
              <a:rPr lang="en-US" sz="20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Palm Beach Lakes church of Christ</a:t>
            </a:r>
          </a:p>
          <a:p>
            <a:pPr algn="ctr"/>
            <a:endParaRPr lang="en-US" sz="48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 </a:t>
            </a:r>
            <a:r>
              <a:rPr lang="en-US" dirty="0" smtClean="0">
                <a:solidFill>
                  <a:schemeClr val="bg1"/>
                </a:solidFill>
              </a:rPr>
              <a:t>Two </a:t>
            </a:r>
            <a:r>
              <a:rPr lang="en-US" dirty="0">
                <a:solidFill>
                  <a:schemeClr val="bg1"/>
                </a:solidFill>
              </a:rPr>
              <a:t>R</a:t>
            </a:r>
            <a:r>
              <a:rPr lang="en-US" dirty="0" smtClean="0">
                <a:solidFill>
                  <a:schemeClr val="bg1"/>
                </a:solidFill>
              </a:rPr>
              <a:t>oads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“ The safest road to hell is the gradual one- the gentle slope, soft underfoot, without sudden turnings, without milestones, without signposts”</a:t>
            </a: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C.S. Lewis</a:t>
            </a: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sz="3200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The Two Roads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200" b="1" dirty="0" smtClean="0"/>
              <a:t> </a:t>
            </a:r>
            <a:r>
              <a:rPr lang="en-US" sz="3200" b="1" dirty="0" smtClean="0">
                <a:solidFill>
                  <a:schemeClr val="bg1"/>
                </a:solidFill>
              </a:rPr>
              <a:t>God’s road might seem more difficult </a:t>
            </a:r>
          </a:p>
          <a:p>
            <a:pPr>
              <a:buNone/>
            </a:pPr>
            <a:r>
              <a:rPr lang="en-US" sz="3200" b="1" dirty="0" smtClean="0"/>
              <a:t>             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7:13, Psalm 15:1</a:t>
            </a:r>
          </a:p>
          <a:p>
            <a:pPr>
              <a:buNone/>
            </a:pPr>
            <a:endParaRPr lang="en-US" sz="3200" b="1" dirty="0" smtClean="0"/>
          </a:p>
          <a:p>
            <a:pPr>
              <a:buNone/>
            </a:pPr>
            <a:r>
              <a:rPr lang="en-US" sz="3200" b="1" dirty="0" smtClean="0"/>
              <a:t>        </a:t>
            </a:r>
            <a:r>
              <a:rPr lang="en-US" sz="3200" b="1" dirty="0" smtClean="0">
                <a:solidFill>
                  <a:schemeClr val="bg1"/>
                </a:solidFill>
              </a:rPr>
              <a:t>But leads to a most wonderful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    destination.</a:t>
            </a:r>
            <a:endParaRPr lang="en-US" sz="3600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sz="3200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/>
              <a:t>Road </a:t>
            </a:r>
            <a:r>
              <a:rPr lang="en-US" dirty="0" smtClean="0"/>
              <a:t>to </a:t>
            </a:r>
            <a:r>
              <a:rPr lang="en-US" dirty="0" smtClean="0"/>
              <a:t>Heaven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sz="3200" b="1" dirty="0" smtClean="0">
                <a:solidFill>
                  <a:schemeClr val="bg1"/>
                </a:solidFill>
              </a:rPr>
              <a:t>Heaven is a place      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14:2</a:t>
            </a:r>
          </a:p>
          <a:p>
            <a:pPr>
              <a:buFontTx/>
              <a:buChar char="-"/>
            </a:pPr>
            <a:r>
              <a:rPr lang="en-US" sz="3200" b="1" dirty="0" smtClean="0">
                <a:solidFill>
                  <a:schemeClr val="bg1"/>
                </a:solidFill>
              </a:rPr>
              <a:t>We should be able to find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  directions to it.</a:t>
            </a:r>
          </a:p>
          <a:p>
            <a:pPr>
              <a:buFontTx/>
              <a:buChar char="-"/>
            </a:pPr>
            <a:r>
              <a:rPr lang="en-US" sz="3200" b="1" dirty="0" smtClean="0">
                <a:solidFill>
                  <a:schemeClr val="bg1"/>
                </a:solidFill>
              </a:rPr>
              <a:t>God is not the author of confusion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              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Corinthians 14:33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 The directions should not be too hard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Road to Heaven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The first step is to go to the 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“Stop Sign” and repent.      </a:t>
            </a:r>
          </a:p>
          <a:p>
            <a:pPr>
              <a:buFontTx/>
              <a:buChar char="-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8:24</a:t>
            </a:r>
          </a:p>
          <a:p>
            <a:pPr>
              <a:buFontTx/>
              <a:buChar char="-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Luke 13:5</a:t>
            </a:r>
          </a:p>
          <a:p>
            <a:pPr>
              <a:buFontTx/>
              <a:buChar char="-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2:37 </a:t>
            </a:r>
          </a:p>
          <a:p>
            <a:pPr>
              <a:buFontTx/>
              <a:buChar char="-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2:38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3200" b="1" dirty="0" smtClean="0">
                <a:solidFill>
                  <a:schemeClr val="bg1"/>
                </a:solidFill>
              </a:rPr>
              <a:t>- First thing mentioned is 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                      repentance.</a:t>
            </a:r>
          </a:p>
          <a:p>
            <a:pPr>
              <a:buFontTx/>
              <a:buChar char="-"/>
            </a:pPr>
            <a:endParaRPr lang="en-US" sz="3200" b="1" dirty="0" smtClean="0"/>
          </a:p>
        </p:txBody>
      </p:sp>
      <p:pic>
        <p:nvPicPr>
          <p:cNvPr id="4" name="Picture 3" descr="stop sign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0" y="1676400"/>
            <a:ext cx="1828800" cy="1447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Road to Heaven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The first step is to go to the 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“Stop Sign” and repent.      </a:t>
            </a:r>
          </a:p>
          <a:p>
            <a:pPr>
              <a:buNone/>
            </a:pPr>
            <a:r>
              <a:rPr lang="en-US" sz="3200" b="1" i="1" dirty="0" smtClean="0">
                <a:solidFill>
                  <a:schemeClr val="bg1"/>
                </a:solidFill>
              </a:rPr>
              <a:t>Repent</a:t>
            </a:r>
            <a:r>
              <a:rPr lang="en-US" sz="3200" b="1" dirty="0" smtClean="0">
                <a:solidFill>
                  <a:schemeClr val="bg1"/>
                </a:solidFill>
              </a:rPr>
              <a:t> is found 66 times in the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New Testament. 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Repentance means to make a decision  to 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stop doing anything that displeases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God.</a:t>
            </a:r>
          </a:p>
          <a:p>
            <a:pPr>
              <a:buFontTx/>
              <a:buChar char="-"/>
            </a:pPr>
            <a:endParaRPr lang="en-US" sz="3200" b="1" dirty="0" smtClean="0"/>
          </a:p>
        </p:txBody>
      </p:sp>
      <p:pic>
        <p:nvPicPr>
          <p:cNvPr id="4" name="Picture 3" descr="stop sign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0" y="1676400"/>
            <a:ext cx="1828800" cy="1447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Road to Heaven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The first step is to go to the 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“Stop Sign” and repent.      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It is not just being sorry for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sin’s consequences, but being sorry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the sin displeased and dishonored God.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Corinthians 7:10</a:t>
            </a:r>
          </a:p>
        </p:txBody>
      </p:sp>
      <p:pic>
        <p:nvPicPr>
          <p:cNvPr id="4" name="Picture 3" descr="stop sign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0" y="1676400"/>
            <a:ext cx="1828800" cy="1447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Road to Heaven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The first step is to go to the 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“Stop Sign” and repent.      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The rich young ruler went away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sorrowful, but he did not repent.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            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19: 16-22</a:t>
            </a:r>
          </a:p>
        </p:txBody>
      </p:sp>
      <p:pic>
        <p:nvPicPr>
          <p:cNvPr id="4" name="Picture 3" descr="stop sign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0" y="1676400"/>
            <a:ext cx="1828800" cy="1447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Road to Heaven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King David understood 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repentance.</a:t>
            </a:r>
          </a:p>
          <a:p>
            <a:pPr>
              <a:buNone/>
            </a:pPr>
            <a:r>
              <a:rPr lang="en-US" sz="3200" b="1" dirty="0" smtClean="0"/>
              <a:t>                           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Psalm 51</a:t>
            </a: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“Create in me a clean heart”</a:t>
            </a:r>
          </a:p>
          <a:p>
            <a:pPr>
              <a:buNone/>
            </a:pPr>
            <a:endParaRPr lang="en-US" sz="3200" b="1" dirty="0" smtClean="0">
              <a:solidFill>
                <a:schemeClr val="bg1"/>
              </a:solidFill>
            </a:endParaRPr>
          </a:p>
        </p:txBody>
      </p:sp>
      <p:pic>
        <p:nvPicPr>
          <p:cNvPr id="4" name="Picture 3" descr="stop sign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0" y="1676400"/>
            <a:ext cx="1828800" cy="1447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Road to Heaven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The first step is to go to the 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“Stop Sign” and repent.    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Obedience to the point of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repentance leads to..</a:t>
            </a: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3:19 </a:t>
            </a:r>
            <a:r>
              <a:rPr lang="en-US" sz="3200" b="1" dirty="0" smtClean="0">
                <a:solidFill>
                  <a:schemeClr val="bg1"/>
                </a:solidFill>
              </a:rPr>
              <a:t>- Times of refreshing</a:t>
            </a: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Timothy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2:26 </a:t>
            </a:r>
            <a:r>
              <a:rPr lang="en-US" sz="3200" b="1" dirty="0" smtClean="0">
                <a:solidFill>
                  <a:schemeClr val="bg1"/>
                </a:solidFill>
              </a:rPr>
              <a:t>– Freedom</a:t>
            </a: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2:38 </a:t>
            </a:r>
            <a:r>
              <a:rPr lang="en-US" sz="3200" b="1" dirty="0" smtClean="0">
                <a:solidFill>
                  <a:schemeClr val="bg1"/>
                </a:solidFill>
              </a:rPr>
              <a:t>- </a:t>
            </a:r>
            <a:r>
              <a:rPr lang="en-US" sz="3200" b="1" dirty="0" smtClean="0">
                <a:solidFill>
                  <a:schemeClr val="bg1"/>
                </a:solidFill>
              </a:rPr>
              <a:t>Remission </a:t>
            </a:r>
            <a:r>
              <a:rPr lang="en-US" sz="3200" b="1" dirty="0" smtClean="0">
                <a:solidFill>
                  <a:schemeClr val="bg1"/>
                </a:solidFill>
              </a:rPr>
              <a:t>of sins</a:t>
            </a:r>
          </a:p>
        </p:txBody>
      </p:sp>
      <p:pic>
        <p:nvPicPr>
          <p:cNvPr id="4" name="Picture 3" descr="stop sign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0" y="1676400"/>
            <a:ext cx="1828800" cy="1447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Road to Heaven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The apostles were to preach repentance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and remission of sins.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Luke 24:47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God commands all men everywhere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to repent.  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17:30</a:t>
            </a:r>
          </a:p>
          <a:p>
            <a:pPr>
              <a:buNone/>
            </a:pPr>
            <a:endParaRPr lang="en-US" sz="32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unshin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133600" y="2667000"/>
            <a:ext cx="488560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5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Lesson 10</a:t>
            </a:r>
          </a:p>
          <a:p>
            <a:pPr algn="ctr"/>
            <a:r>
              <a:rPr lang="en-US" sz="28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The Road To Heaven</a:t>
            </a:r>
            <a:r>
              <a:rPr lang="en-US" sz="28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en-US" sz="28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  </a:t>
            </a:r>
            <a:endParaRPr lang="en-US" sz="1050" b="1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  <a:p>
            <a:pPr algn="ctr"/>
            <a:endParaRPr lang="en-US" sz="48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Universal </a:t>
            </a:r>
            <a:r>
              <a:rPr lang="en-US" dirty="0" smtClean="0"/>
              <a:t>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Sin is a universal problem </a:t>
            </a:r>
            <a:r>
              <a:rPr lang="en-US" b="1" dirty="0" smtClean="0"/>
              <a:t>  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Romans 3:23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Forgiveness is a universal opportunity </a:t>
            </a:r>
          </a:p>
          <a:p>
            <a:pPr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Matthew 11: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28-30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Christ is the universal answer </a:t>
            </a:r>
            <a:r>
              <a:rPr lang="en-US" b="1" dirty="0" smtClean="0"/>
              <a:t> 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14:6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Repentance is the universal command            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17:30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Obedience is the universal remedy  </a:t>
            </a:r>
          </a:p>
          <a:p>
            <a:pPr>
              <a:buNone/>
            </a:pPr>
            <a:r>
              <a:rPr lang="en-US" b="1" dirty="0" smtClean="0"/>
              <a:t>   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Hebrews 5: 8-9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“Come” is the universal invitation</a:t>
            </a:r>
            <a:r>
              <a:rPr lang="en-US" b="1" dirty="0" smtClean="0"/>
              <a:t> 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Rev. 22:17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Universal </a:t>
            </a:r>
            <a:r>
              <a:rPr lang="en-US" dirty="0" smtClean="0"/>
              <a:t>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                     </a:t>
            </a:r>
            <a:r>
              <a:rPr lang="en-US" sz="3200" b="1" dirty="0" smtClean="0">
                <a:solidFill>
                  <a:schemeClr val="bg1"/>
                </a:solidFill>
              </a:rPr>
              <a:t>Stop </a:t>
            </a:r>
            <a:r>
              <a:rPr lang="en-US" sz="3200" b="1" dirty="0" smtClean="0">
                <a:solidFill>
                  <a:schemeClr val="bg1"/>
                </a:solidFill>
              </a:rPr>
              <a:t>Sin Immediately </a:t>
            </a:r>
            <a:endParaRPr lang="en-US" sz="32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Isaiah 1: 16-17               Proverbs 16:17</a:t>
            </a: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Proverbs 19:27              2 Timothy 2:19</a:t>
            </a: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Proverbs 23:4</a:t>
            </a: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Ephesians 1:16</a:t>
            </a: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34:14</a:t>
            </a: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Proverbs 3:7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God’s </a:t>
            </a:r>
            <a:r>
              <a:rPr lang="en-US" dirty="0" smtClean="0">
                <a:solidFill>
                  <a:schemeClr val="bg1"/>
                </a:solidFill>
              </a:rPr>
              <a:t>Road</a:t>
            </a: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Isaiah 35:8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             God’s road is not a twisty, turning, 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              uneven dirt road. It is a highway.</a:t>
            </a:r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highway shall be there, and a road,</a:t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it shall be called the Highway of Holiness.</a:t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unclean shall not pass over it,</a:t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it 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shall be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for others.</a:t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Whoever walks the road, although a fool,</a:t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Shall not go astray.</a:t>
            </a:r>
            <a:endParaRPr lang="en-US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The </a:t>
            </a:r>
            <a:r>
              <a:rPr lang="en-US" dirty="0" smtClean="0">
                <a:solidFill>
                  <a:schemeClr val="bg1"/>
                </a:solidFill>
              </a:rPr>
              <a:t>Path </a:t>
            </a:r>
            <a:r>
              <a:rPr lang="en-US" dirty="0" smtClean="0">
                <a:solidFill>
                  <a:schemeClr val="bg1"/>
                </a:solidFill>
              </a:rPr>
              <a:t>from Earth to </a:t>
            </a:r>
            <a:r>
              <a:rPr lang="en-US" dirty="0" smtClean="0">
                <a:solidFill>
                  <a:schemeClr val="bg1"/>
                </a:solidFill>
              </a:rPr>
              <a:t>Heaven </a:t>
            </a:r>
            <a:r>
              <a:rPr lang="en-US" dirty="0" smtClean="0">
                <a:solidFill>
                  <a:schemeClr val="bg1"/>
                </a:solidFill>
              </a:rPr>
              <a:t>I</a:t>
            </a:r>
            <a:r>
              <a:rPr lang="en-US" dirty="0" smtClean="0">
                <a:solidFill>
                  <a:schemeClr val="bg1"/>
                </a:solidFill>
              </a:rPr>
              <a:t>s Straight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/>
              <a:t>                       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Proverbs 4:27</a:t>
            </a: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Deuteronomy 28:14</a:t>
            </a: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Joshua 1:7 </a:t>
            </a:r>
          </a:p>
          <a:p>
            <a:pPr>
              <a:buNone/>
            </a:pPr>
            <a:r>
              <a:rPr lang="en-US" sz="3200" b="1" dirty="0" smtClean="0"/>
              <a:t>                   </a:t>
            </a:r>
            <a:endParaRPr lang="en-US" sz="3200" b="1" dirty="0"/>
          </a:p>
        </p:txBody>
      </p:sp>
      <p:pic>
        <p:nvPicPr>
          <p:cNvPr id="4" name="Picture 3" descr="path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3505200"/>
            <a:ext cx="4419600" cy="3124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 for the </a:t>
            </a:r>
            <a:r>
              <a:rPr lang="en-US" dirty="0" smtClean="0"/>
              <a:t>Cross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The single greatest “landmark” that we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can look for is the cross. </a:t>
            </a:r>
          </a:p>
          <a:p>
            <a:pPr>
              <a:buNone/>
            </a:pPr>
            <a:r>
              <a:rPr lang="en-US" sz="2400" b="1" dirty="0" smtClean="0"/>
              <a:t>           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“For the message of the cross is foolishness</a:t>
            </a:r>
          </a:p>
          <a:p>
            <a:pPr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to those who are perishing, but to us who</a:t>
            </a:r>
          </a:p>
          <a:p>
            <a:pPr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are being saved, it is the power of God.”</a:t>
            </a:r>
          </a:p>
          <a:p>
            <a:pPr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1 Corinthians 1:18</a:t>
            </a:r>
          </a:p>
          <a:p>
            <a:pPr>
              <a:buNone/>
            </a:pPr>
            <a:r>
              <a:rPr lang="en-US" sz="2400" b="1" dirty="0" smtClean="0"/>
              <a:t>           </a:t>
            </a:r>
          </a:p>
          <a:p>
            <a:pPr>
              <a:buNone/>
            </a:pPr>
            <a:r>
              <a:rPr lang="en-US" sz="2400" b="1" dirty="0" smtClean="0"/>
              <a:t> </a:t>
            </a:r>
          </a:p>
        </p:txBody>
      </p:sp>
      <p:pic>
        <p:nvPicPr>
          <p:cNvPr id="4" name="Picture 3" descr="cross on a hil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0" y="4495800"/>
            <a:ext cx="3048000" cy="1981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 </a:t>
            </a:r>
            <a:r>
              <a:rPr lang="en-US" dirty="0" smtClean="0">
                <a:solidFill>
                  <a:schemeClr val="bg1"/>
                </a:solidFill>
              </a:rPr>
              <a:t>Journey </a:t>
            </a:r>
            <a:r>
              <a:rPr lang="en-US" dirty="0">
                <a:solidFill>
                  <a:schemeClr val="bg1"/>
                </a:solidFill>
              </a:rPr>
              <a:t>C</a:t>
            </a:r>
            <a:r>
              <a:rPr lang="en-US" dirty="0" smtClean="0">
                <a:solidFill>
                  <a:schemeClr val="bg1"/>
                </a:solidFill>
              </a:rPr>
              <a:t>an Be Long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Revelation 2:10</a:t>
            </a:r>
          </a:p>
          <a:p>
            <a:pPr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Romans 2:7</a:t>
            </a:r>
          </a:p>
          <a:p>
            <a:pPr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Hebrews 3:6</a:t>
            </a:r>
          </a:p>
          <a:p>
            <a:pPr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2 Timothy 4:6-8</a:t>
            </a:r>
          </a:p>
          <a:p>
            <a:pPr>
              <a:buNone/>
            </a:pPr>
            <a:r>
              <a:rPr lang="en-US" b="1" dirty="0" smtClean="0"/>
              <a:t>          </a:t>
            </a:r>
          </a:p>
          <a:p>
            <a:pPr>
              <a:buNone/>
            </a:pPr>
            <a:endParaRPr lang="en-US" b="1" dirty="0"/>
          </a:p>
        </p:txBody>
      </p:sp>
      <p:pic>
        <p:nvPicPr>
          <p:cNvPr id="4" name="Picture 3" descr="longroa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0" y="3810000"/>
            <a:ext cx="2857500" cy="2781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Getting </a:t>
            </a:r>
            <a:r>
              <a:rPr lang="en-US" dirty="0" smtClean="0">
                <a:solidFill>
                  <a:schemeClr val="bg1"/>
                </a:solidFill>
              </a:rPr>
              <a:t>Lost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   It is possible to step off the road to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          heaven,  and lose your way.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                   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Peter 2: 20,21 </a:t>
            </a:r>
          </a:p>
          <a:p>
            <a:pPr>
              <a:buNone/>
            </a:pPr>
            <a:r>
              <a:rPr lang="en-US" sz="3200" b="1" dirty="0" smtClean="0"/>
              <a:t>    </a:t>
            </a:r>
            <a:endParaRPr lang="en-US" sz="3200" b="1" dirty="0"/>
          </a:p>
        </p:txBody>
      </p:sp>
      <p:pic>
        <p:nvPicPr>
          <p:cNvPr id="4" name="Picture 3" descr="lostma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0" y="3581400"/>
            <a:ext cx="2514600" cy="2895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Looking at the </a:t>
            </a:r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                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Corinthians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9:24-27</a:t>
            </a: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Hebrews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12:1-4</a:t>
            </a: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    The Christian life is not a sprint, 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     </a:t>
            </a:r>
            <a:r>
              <a:rPr lang="en-US" sz="3200" b="1" dirty="0" smtClean="0">
                <a:solidFill>
                  <a:schemeClr val="bg1"/>
                </a:solidFill>
              </a:rPr>
              <a:t>it is </a:t>
            </a:r>
            <a:r>
              <a:rPr lang="en-US" sz="3200" b="1" dirty="0" smtClean="0">
                <a:solidFill>
                  <a:schemeClr val="bg1"/>
                </a:solidFill>
              </a:rPr>
              <a:t>an endurance race.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           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-people-running-a-marath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4114800"/>
            <a:ext cx="5334000" cy="22098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Awesome </a:t>
            </a:r>
            <a:r>
              <a:rPr lang="en-US" dirty="0" smtClean="0"/>
              <a:t>Discussion Questions </a:t>
            </a:r>
            <a:r>
              <a:rPr lang="en-US" dirty="0" smtClean="0"/>
              <a:t>and </a:t>
            </a:r>
            <a:r>
              <a:rPr lang="en-US" dirty="0" smtClean="0"/>
              <a:t>Interesting </a:t>
            </a:r>
            <a:r>
              <a:rPr lang="en-US" dirty="0"/>
              <a:t>R</a:t>
            </a:r>
            <a:r>
              <a:rPr lang="en-US" dirty="0" smtClean="0"/>
              <a:t>emarks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1510" indent="-514350"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What does it mean to repent?</a:t>
            </a:r>
          </a:p>
          <a:p>
            <a:pPr marL="651510" indent="-514350"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Does God expect us to be perfect?</a:t>
            </a:r>
          </a:p>
          <a:p>
            <a:pPr marL="651510" indent="-514350"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How can we keep our focus on the</a:t>
            </a:r>
          </a:p>
          <a:p>
            <a:pPr marL="651510" indent="-514350">
              <a:buNone/>
            </a:pPr>
            <a:r>
              <a:rPr lang="en-US" b="1" dirty="0" smtClean="0">
                <a:solidFill>
                  <a:schemeClr val="bg1"/>
                </a:solidFill>
              </a:rPr>
              <a:t>      cross of Jesus? </a:t>
            </a:r>
          </a:p>
          <a:p>
            <a:pPr marL="651510" indent="-514350">
              <a:buAutoNum type="arabicPeriod" startAt="4"/>
            </a:pPr>
            <a:r>
              <a:rPr lang="en-US" b="1" dirty="0" smtClean="0">
                <a:solidFill>
                  <a:schemeClr val="bg1"/>
                </a:solidFill>
              </a:rPr>
              <a:t>How has this lesson benefited you? </a:t>
            </a:r>
          </a:p>
          <a:p>
            <a:pPr marL="651510" indent="-514350">
              <a:buAutoNum type="arabicPeriod" startAt="4"/>
            </a:pPr>
            <a:r>
              <a:rPr lang="en-US" b="1" dirty="0" smtClean="0">
                <a:solidFill>
                  <a:schemeClr val="bg1"/>
                </a:solidFill>
              </a:rPr>
              <a:t>What is the connection between </a:t>
            </a:r>
          </a:p>
          <a:p>
            <a:pPr marL="651510" indent="-514350">
              <a:buNone/>
            </a:pPr>
            <a:r>
              <a:rPr lang="en-US" b="1" dirty="0" smtClean="0">
                <a:solidFill>
                  <a:schemeClr val="bg1"/>
                </a:solidFill>
              </a:rPr>
              <a:t>     </a:t>
            </a:r>
            <a:r>
              <a:rPr lang="en-US" b="1" i="1" dirty="0" smtClean="0">
                <a:solidFill>
                  <a:schemeClr val="bg1"/>
                </a:solidFill>
              </a:rPr>
              <a:t>Laborers Together With God </a:t>
            </a:r>
            <a:r>
              <a:rPr lang="en-US" b="1" dirty="0" smtClean="0">
                <a:solidFill>
                  <a:schemeClr val="bg1"/>
                </a:solidFill>
              </a:rPr>
              <a:t>and</a:t>
            </a:r>
          </a:p>
          <a:p>
            <a:pPr marL="651510" indent="-514350">
              <a:buNone/>
            </a:pPr>
            <a:r>
              <a:rPr lang="en-US" b="1" dirty="0" smtClean="0">
                <a:solidFill>
                  <a:schemeClr val="bg1"/>
                </a:solidFill>
              </a:rPr>
              <a:t>     heaven?</a:t>
            </a:r>
          </a:p>
          <a:p>
            <a:pPr marL="651510" indent="-514350">
              <a:buNone/>
            </a:pP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</a:t>
            </a:r>
            <a:r>
              <a:rPr lang="en-US" dirty="0"/>
              <a:t>W</a:t>
            </a:r>
            <a:r>
              <a:rPr lang="en-US" dirty="0" smtClean="0"/>
              <a:t>e </a:t>
            </a:r>
            <a:r>
              <a:rPr lang="en-US" dirty="0"/>
              <a:t>H</a:t>
            </a:r>
            <a:r>
              <a:rPr lang="en-US" dirty="0" smtClean="0"/>
              <a:t>ave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Apathy is a destroyer  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Materialism is bad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Lay up treasures in heaven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Being a good person is not enough 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A good person will go to heaven in the 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  most common belief in America.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The kingdom of God is the church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There is only one kingdom, church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</a:t>
            </a:r>
            <a:r>
              <a:rPr lang="en-US" dirty="0" smtClean="0"/>
              <a:t>We Have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/>
              <a:t>                  </a:t>
            </a:r>
            <a:r>
              <a:rPr lang="en-US" sz="3600" b="1" dirty="0" smtClean="0">
                <a:solidFill>
                  <a:schemeClr val="bg1"/>
                </a:solidFill>
              </a:rPr>
              <a:t>At Palm Beach Lakes</a:t>
            </a:r>
            <a:endParaRPr lang="en-US" sz="3200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sz="3200" b="1" dirty="0">
              <a:solidFill>
                <a:schemeClr val="bg1"/>
              </a:solidFill>
            </a:endParaRPr>
          </a:p>
        </p:txBody>
      </p:sp>
      <p:pic>
        <p:nvPicPr>
          <p:cNvPr id="4" name="Picture 3" descr="Laborers-Together-With-Go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2362200"/>
            <a:ext cx="6381750" cy="38195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Revive </a:t>
            </a:r>
            <a:r>
              <a:rPr lang="en-US" dirty="0" smtClean="0"/>
              <a:t>My </a:t>
            </a:r>
            <a:r>
              <a:rPr lang="en-US" dirty="0"/>
              <a:t>L</a:t>
            </a:r>
            <a:r>
              <a:rPr lang="en-US" dirty="0" smtClean="0"/>
              <a:t>onging </a:t>
            </a:r>
            <a:r>
              <a:rPr lang="en-US" dirty="0" smtClean="0"/>
              <a:t>to </a:t>
            </a:r>
            <a:r>
              <a:rPr lang="en-US" dirty="0" smtClean="0"/>
              <a:t>Go </a:t>
            </a:r>
            <a:r>
              <a:rPr lang="en-US" dirty="0" smtClean="0"/>
              <a:t>to </a:t>
            </a:r>
            <a:r>
              <a:rPr lang="en-US" dirty="0" smtClean="0"/>
              <a:t>Heaven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                    Going to S.E.W</a:t>
            </a:r>
          </a:p>
          <a:p>
            <a:pPr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     Spiritual Enrichment Weekend</a:t>
            </a:r>
          </a:p>
          <a:p>
            <a:pPr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                      October 2014</a:t>
            </a:r>
          </a:p>
          <a:p>
            <a:pPr>
              <a:buFontTx/>
              <a:buChar char="-"/>
            </a:pPr>
            <a:r>
              <a:rPr lang="en-US" sz="3200" b="1" dirty="0" smtClean="0">
                <a:solidFill>
                  <a:schemeClr val="bg1"/>
                </a:solidFill>
              </a:rPr>
              <a:t>Singing</a:t>
            </a:r>
          </a:p>
          <a:p>
            <a:pPr>
              <a:buFontTx/>
              <a:buChar char="-"/>
            </a:pPr>
            <a:r>
              <a:rPr lang="en-US" sz="3200" b="1" dirty="0" smtClean="0">
                <a:solidFill>
                  <a:schemeClr val="bg1"/>
                </a:solidFill>
              </a:rPr>
              <a:t>Getting to know each other</a:t>
            </a:r>
          </a:p>
          <a:p>
            <a:pPr>
              <a:buFontTx/>
              <a:buChar char="-"/>
            </a:pPr>
            <a:r>
              <a:rPr lang="en-US" sz="3200" b="1" dirty="0" smtClean="0">
                <a:solidFill>
                  <a:schemeClr val="bg1"/>
                </a:solidFill>
              </a:rPr>
              <a:t>Learning</a:t>
            </a:r>
          </a:p>
          <a:p>
            <a:pPr>
              <a:buFontTx/>
              <a:buChar char="-"/>
            </a:pPr>
            <a:r>
              <a:rPr lang="en-US" sz="3200" b="1" dirty="0" smtClean="0">
                <a:solidFill>
                  <a:schemeClr val="bg1"/>
                </a:solidFill>
              </a:rPr>
              <a:t>Spiritual setting outside of the world</a:t>
            </a:r>
            <a:endParaRPr lang="en-US" sz="3600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  The Road To Heaven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         We have a starting point and</a:t>
            </a:r>
          </a:p>
          <a:p>
            <a:pPr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             we have an ending point.</a:t>
            </a:r>
          </a:p>
          <a:p>
            <a:pPr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       </a:t>
            </a:r>
            <a:endParaRPr lang="en-US" sz="3600" b="1" dirty="0">
              <a:solidFill>
                <a:schemeClr val="bg1"/>
              </a:solidFill>
            </a:endParaRPr>
          </a:p>
        </p:txBody>
      </p:sp>
      <p:pic>
        <p:nvPicPr>
          <p:cNvPr id="4" name="Picture 3" descr="road toheaven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3124200"/>
            <a:ext cx="5715000" cy="3352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  The Road To Heaven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      When we are baptized we are a     new creature and set on the road.</a:t>
            </a:r>
          </a:p>
          <a:p>
            <a:pPr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                     </a:t>
            </a:r>
            <a:r>
              <a:rPr lang="en-US" sz="3600" b="1" dirty="0" smtClean="0"/>
              <a:t>Romans 6: 1-4</a:t>
            </a:r>
          </a:p>
          <a:p>
            <a:pPr>
              <a:buNone/>
            </a:pPr>
            <a:r>
              <a:rPr lang="en-US" sz="3600" b="1" dirty="0" smtClean="0"/>
              <a:t>      </a:t>
            </a:r>
          </a:p>
          <a:p>
            <a:pPr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       </a:t>
            </a:r>
            <a:endParaRPr lang="en-US" sz="3600" b="1" dirty="0">
              <a:solidFill>
                <a:schemeClr val="bg1"/>
              </a:solidFill>
            </a:endParaRPr>
          </a:p>
        </p:txBody>
      </p:sp>
      <p:pic>
        <p:nvPicPr>
          <p:cNvPr id="5" name="Picture 4" descr="baptism1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3505200"/>
            <a:ext cx="4038600" cy="2819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  The Road To Heaven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 roads diverged in a yellow wood, And sorry I could not travel both And be one traveler, long I stood And looked down one as far as I could To where it bent in the undergrowth;</a:t>
            </a:r>
            <a: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      5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Then took the other, as just as fair, And having perhaps the better claim, Because it was grassy and wanted wear; Though as for that the passing there Had worn them really about the same,</a:t>
            </a:r>
            <a: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      10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And both that morning equally lay In leaves no step had trodden black. Oh, I kept the first for another day! Yet knowing how way leads on to way, I doubted if I should ever come back.</a:t>
            </a:r>
            <a: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      15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I shall be telling this with a sigh Somewhere ages and ages hence: Two roads diverged in a wood, and I—I took the one less traveled by, And that has made all the difference.</a:t>
            </a:r>
          </a:p>
          <a:p>
            <a:pPr>
              <a:buNone/>
            </a:pP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(The Road Not Taken by Robert Frost)</a:t>
            </a:r>
          </a:p>
          <a:p>
            <a:pPr>
              <a:buNone/>
            </a:pPr>
            <a:r>
              <a:rPr lang="en-US" sz="3600" b="1" dirty="0" smtClean="0"/>
              <a:t>      </a:t>
            </a:r>
          </a:p>
          <a:p>
            <a:pPr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       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 </a:t>
            </a:r>
            <a:r>
              <a:rPr lang="en-US" dirty="0" smtClean="0">
                <a:solidFill>
                  <a:schemeClr val="bg1"/>
                </a:solidFill>
              </a:rPr>
              <a:t>Two </a:t>
            </a:r>
            <a:r>
              <a:rPr lang="en-US" dirty="0">
                <a:solidFill>
                  <a:schemeClr val="bg1"/>
                </a:solidFill>
              </a:rPr>
              <a:t>R</a:t>
            </a:r>
            <a:r>
              <a:rPr lang="en-US" dirty="0" smtClean="0">
                <a:solidFill>
                  <a:schemeClr val="bg1"/>
                </a:solidFill>
              </a:rPr>
              <a:t>oads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   </a:t>
            </a:r>
            <a:r>
              <a:rPr lang="en-US" sz="3200" b="1" dirty="0" smtClean="0">
                <a:solidFill>
                  <a:schemeClr val="bg1"/>
                </a:solidFill>
              </a:rPr>
              <a:t>Satan has a road, and God has road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The devil has a road   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Matt. 7:13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God has a road            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Matt. 7:14, John 14:6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The devil’s road leads to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a lake.                                     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Rev. 20:10-15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God’s road leads to a river.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Rev.22:1-2</a:t>
            </a: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sz="3200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2150</TotalTime>
  <Words>897</Words>
  <Application>Microsoft Office PowerPoint</Application>
  <PresentationFormat>On-screen Show (4:3)</PresentationFormat>
  <Paragraphs>172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Apex</vt:lpstr>
      <vt:lpstr> </vt:lpstr>
      <vt:lpstr> </vt:lpstr>
      <vt:lpstr>What We Have Learned</vt:lpstr>
      <vt:lpstr>What We Have Learned</vt:lpstr>
      <vt:lpstr>Revive My Longing to Go to Heaven</vt:lpstr>
      <vt:lpstr>  The Road To Heaven</vt:lpstr>
      <vt:lpstr>  The Road To Heaven</vt:lpstr>
      <vt:lpstr>  The Road To Heaven</vt:lpstr>
      <vt:lpstr>The Two Roads</vt:lpstr>
      <vt:lpstr>The Two Roads</vt:lpstr>
      <vt:lpstr>The Two Roads</vt:lpstr>
      <vt:lpstr>The Road to Heaven</vt:lpstr>
      <vt:lpstr>The Road to Heaven</vt:lpstr>
      <vt:lpstr>The Road to Heaven</vt:lpstr>
      <vt:lpstr>The Road to Heaven</vt:lpstr>
      <vt:lpstr>The Road to Heaven</vt:lpstr>
      <vt:lpstr>The Road to Heaven</vt:lpstr>
      <vt:lpstr>The Road to Heaven</vt:lpstr>
      <vt:lpstr>The Road to Heaven</vt:lpstr>
      <vt:lpstr>Universal Principles</vt:lpstr>
      <vt:lpstr>Universal Principles</vt:lpstr>
      <vt:lpstr>God’s Road Isaiah 35:8</vt:lpstr>
      <vt:lpstr>The Path from Earth to Heaven Is Straight</vt:lpstr>
      <vt:lpstr>Look for the Cross</vt:lpstr>
      <vt:lpstr>The Journey Can Be Long</vt:lpstr>
      <vt:lpstr>Getting Lost</vt:lpstr>
      <vt:lpstr>Looking at the End</vt:lpstr>
      <vt:lpstr>Awesome Discussion Questions and Interesting Remarks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fuller</dc:creator>
  <cp:lastModifiedBy>Cindy Nelson</cp:lastModifiedBy>
  <cp:revision>283</cp:revision>
  <dcterms:created xsi:type="dcterms:W3CDTF">2013-11-10T09:48:33Z</dcterms:created>
  <dcterms:modified xsi:type="dcterms:W3CDTF">2014-02-12T21:00:39Z</dcterms:modified>
</cp:coreProperties>
</file>