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71" r:id="rId3"/>
    <p:sldId id="272" r:id="rId4"/>
    <p:sldId id="298" r:id="rId5"/>
    <p:sldId id="273" r:id="rId6"/>
    <p:sldId id="275" r:id="rId7"/>
    <p:sldId id="274" r:id="rId8"/>
    <p:sldId id="276" r:id="rId9"/>
    <p:sldId id="277" r:id="rId10"/>
    <p:sldId id="278" r:id="rId11"/>
    <p:sldId id="279" r:id="rId12"/>
    <p:sldId id="280" r:id="rId13"/>
    <p:sldId id="281" r:id="rId14"/>
    <p:sldId id="282" r:id="rId15"/>
    <p:sldId id="283" r:id="rId16"/>
    <p:sldId id="284" r:id="rId17"/>
    <p:sldId id="285" r:id="rId18"/>
    <p:sldId id="287" r:id="rId19"/>
    <p:sldId id="286" r:id="rId20"/>
    <p:sldId id="288" r:id="rId21"/>
    <p:sldId id="289" r:id="rId22"/>
    <p:sldId id="290" r:id="rId23"/>
    <p:sldId id="291" r:id="rId24"/>
    <p:sldId id="292" r:id="rId25"/>
    <p:sldId id="294" r:id="rId26"/>
    <p:sldId id="295" r:id="rId27"/>
    <p:sldId id="296" r:id="rId28"/>
    <p:sldId id="297" r:id="rId29"/>
    <p:sldId id="29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1470"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6692E2-1FF0-467D-A17A-21E68409C964}" type="datetimeFigureOut">
              <a:rPr lang="en-US" smtClean="0"/>
              <a:pPr/>
              <a:t>1/14/2014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F0B96-0F26-45CF-AFBE-FD6AC315DB07}" type="slidenum">
              <a:rPr lang="en-US" smtClean="0"/>
              <a:pPr/>
              <a:t>‹#›</a:t>
            </a:fld>
            <a:endParaRPr lang="en-US"/>
          </a:p>
        </p:txBody>
      </p:sp>
    </p:spTree>
    <p:extLst>
      <p:ext uri="{BB962C8B-B14F-4D97-AF65-F5344CB8AC3E}">
        <p14:creationId xmlns:p14="http://schemas.microsoft.com/office/powerpoint/2010/main" val="3176042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F7E879A-A493-432A-8219-3E2BFAF5397D}" type="datetimeFigureOut">
              <a:rPr lang="en-US" smtClean="0"/>
              <a:pPr/>
              <a:t>1/14/2014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34C9C30-ADA7-4EEA-B873-F533D54B096A}"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7E879A-A493-432A-8219-3E2BFAF5397D}" type="datetimeFigureOut">
              <a:rPr lang="en-US" smtClean="0"/>
              <a:pPr/>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34C9C30-ADA7-4EEA-B873-F533D54B096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E879A-A493-432A-8219-3E2BFAF5397D}" type="datetimeFigureOut">
              <a:rPr lang="en-US" smtClean="0"/>
              <a:pPr/>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F7E879A-A493-432A-8219-3E2BFAF5397D}" type="datetimeFigureOut">
              <a:rPr lang="en-US" smtClean="0"/>
              <a:pPr/>
              <a:t>1/14/2014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F7E879A-A493-432A-8219-3E2BFAF5397D}" type="datetimeFigureOut">
              <a:rPr lang="en-US" smtClean="0"/>
              <a:pPr/>
              <a:t>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E879A-A493-432A-8219-3E2BFAF5397D}" type="datetimeFigureOut">
              <a:rPr lang="en-US" smtClean="0"/>
              <a:pPr/>
              <a:t>1/14/2014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E879A-A493-432A-8219-3E2BFAF5397D}" type="datetimeFigureOut">
              <a:rPr lang="en-US" smtClean="0"/>
              <a:pPr/>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7E879A-A493-432A-8219-3E2BFAF5397D}" type="datetimeFigureOut">
              <a:rPr lang="en-US" smtClean="0"/>
              <a:pPr/>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F7E879A-A493-432A-8219-3E2BFAF5397D}" type="datetimeFigureOut">
              <a:rPr lang="en-US" smtClean="0"/>
              <a:pPr/>
              <a:t>1/14/2014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34C9C30-ADA7-4EEA-B873-F533D54B096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pic>
        <p:nvPicPr>
          <p:cNvPr id="4" name="Picture 3" descr="sunshin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3267797" y="2667000"/>
            <a:ext cx="2608407" cy="289310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Heaven</a:t>
            </a:r>
          </a:p>
          <a:p>
            <a:pPr algn="ctr"/>
            <a:r>
              <a:rPr lang="en-US" sz="2000" b="1" dirty="0" smtClean="0">
                <a:ln w="50800"/>
                <a:solidFill>
                  <a:schemeClr val="bg1">
                    <a:shade val="50000"/>
                  </a:schemeClr>
                </a:solidFill>
              </a:rPr>
              <a:t>Wednesday Night Bible Study</a:t>
            </a:r>
          </a:p>
          <a:p>
            <a:pPr algn="ctr"/>
            <a:r>
              <a:rPr lang="en-US" sz="2000" b="1" cap="none" spc="0" dirty="0" smtClean="0">
                <a:ln w="50800"/>
                <a:solidFill>
                  <a:schemeClr val="bg1">
                    <a:shade val="50000"/>
                  </a:schemeClr>
                </a:solidFill>
                <a:effectLst/>
              </a:rPr>
              <a:t>Palm Beach Lakes church of Christ</a:t>
            </a:r>
          </a:p>
          <a:p>
            <a:pPr algn="ctr"/>
            <a:endParaRPr lang="en-US" sz="4800" b="1" cap="none" spc="0" dirty="0">
              <a:ln w="50800"/>
              <a:solidFill>
                <a:schemeClr val="bg1">
                  <a:shade val="50000"/>
                </a:schemeClr>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Misconceptions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So there are a number of things that are going to reconfigure the world. Eden will be restored. It will be like the Garden of Eden again, paradise will be regained. This renovated earth then will become the place where Jesus rules. He will sit on the throne of David in the city of Jerusalem, that great city from which He will rule the world. And as we were saying to you this morning, He will be truly the God of that age and the whole world in all of its economics and all of its labor and all of its social life and all of its morality and all of its understanding and learning and opinions and thoughts and ideas and concepts will reflect the mind of Christ.</a:t>
            </a:r>
          </a:p>
          <a:p>
            <a:pPr>
              <a:buNone/>
            </a:pPr>
            <a:r>
              <a:rPr lang="en-US" dirty="0" smtClean="0"/>
              <a:t>                                          </a:t>
            </a:r>
            <a:r>
              <a:rPr lang="en-US" sz="3300" b="1" dirty="0" smtClean="0">
                <a:solidFill>
                  <a:schemeClr val="bg1"/>
                </a:solidFill>
              </a:rPr>
              <a:t>gty.org</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To understand the kingdom of God,</a:t>
            </a:r>
          </a:p>
          <a:p>
            <a:pPr>
              <a:buNone/>
            </a:pPr>
            <a:r>
              <a:rPr lang="en-US" sz="3200" b="1" dirty="0" smtClean="0">
                <a:solidFill>
                  <a:schemeClr val="bg1"/>
                </a:solidFill>
              </a:rPr>
              <a:t>you have to understand what it is.</a:t>
            </a:r>
          </a:p>
          <a:p>
            <a:pPr>
              <a:buNone/>
            </a:pPr>
            <a:r>
              <a:rPr lang="en-US" b="1" dirty="0" smtClean="0">
                <a:solidFill>
                  <a:schemeClr val="bg1"/>
                </a:solidFill>
              </a:rPr>
              <a:t>It belongs to Jesus         </a:t>
            </a:r>
            <a:r>
              <a:rPr lang="en-US" b="1" dirty="0" smtClean="0"/>
              <a:t>Matthew 16:18</a:t>
            </a:r>
          </a:p>
          <a:p>
            <a:pPr>
              <a:buNone/>
            </a:pPr>
            <a:r>
              <a:rPr lang="en-US" b="1" dirty="0" smtClean="0">
                <a:solidFill>
                  <a:schemeClr val="bg1"/>
                </a:solidFill>
              </a:rPr>
              <a:t>It is spiritual                   </a:t>
            </a:r>
            <a:r>
              <a:rPr lang="en-US" b="1" dirty="0" smtClean="0"/>
              <a:t>Luke 17: 20-21</a:t>
            </a:r>
          </a:p>
          <a:p>
            <a:pPr>
              <a:buNone/>
            </a:pPr>
            <a:r>
              <a:rPr lang="en-US" b="1" dirty="0" smtClean="0">
                <a:solidFill>
                  <a:schemeClr val="bg1"/>
                </a:solidFill>
              </a:rPr>
              <a:t>It has a King                   </a:t>
            </a:r>
            <a:r>
              <a:rPr lang="en-US" b="1" dirty="0" smtClean="0"/>
              <a:t>Colossians 1:18</a:t>
            </a:r>
          </a:p>
          <a:p>
            <a:pPr>
              <a:buNone/>
            </a:pPr>
            <a:r>
              <a:rPr lang="en-US" b="1" dirty="0" smtClean="0">
                <a:solidFill>
                  <a:schemeClr val="bg1"/>
                </a:solidFill>
              </a:rPr>
              <a:t>It has occupants             </a:t>
            </a:r>
            <a:r>
              <a:rPr lang="en-US" b="1" dirty="0" smtClean="0"/>
              <a:t>Colossians 1: 13-14</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The Kingdom of God is His church.</a:t>
            </a:r>
          </a:p>
          <a:p>
            <a:pPr>
              <a:buNone/>
            </a:pPr>
            <a:r>
              <a:rPr lang="en-US" sz="3200" b="1" dirty="0" smtClean="0">
                <a:solidFill>
                  <a:schemeClr val="bg1"/>
                </a:solidFill>
              </a:rPr>
              <a:t>His church is called the</a:t>
            </a:r>
          </a:p>
          <a:p>
            <a:pPr>
              <a:buNone/>
            </a:pPr>
            <a:r>
              <a:rPr lang="en-US" sz="3200" b="1" i="1" dirty="0" smtClean="0">
                <a:solidFill>
                  <a:schemeClr val="bg1"/>
                </a:solidFill>
              </a:rPr>
              <a:t>church of Christ.</a:t>
            </a:r>
          </a:p>
          <a:p>
            <a:pPr>
              <a:buNone/>
            </a:pPr>
            <a:r>
              <a:rPr lang="en-US" sz="3200" b="1" dirty="0" smtClean="0">
                <a:solidFill>
                  <a:schemeClr val="bg1"/>
                </a:solidFill>
              </a:rPr>
              <a:t>The term </a:t>
            </a:r>
            <a:r>
              <a:rPr lang="en-US" sz="3200" b="1" dirty="0" smtClean="0"/>
              <a:t>church of Christ </a:t>
            </a:r>
            <a:r>
              <a:rPr lang="en-US" sz="3200" b="1" dirty="0" smtClean="0">
                <a:solidFill>
                  <a:schemeClr val="bg1"/>
                </a:solidFill>
              </a:rPr>
              <a:t>is not a name</a:t>
            </a:r>
          </a:p>
          <a:p>
            <a:pPr>
              <a:buNone/>
            </a:pPr>
            <a:r>
              <a:rPr lang="en-US" sz="3200" b="1" dirty="0" smtClean="0">
                <a:solidFill>
                  <a:schemeClr val="bg1"/>
                </a:solidFill>
              </a:rPr>
              <a:t>but a description.</a:t>
            </a:r>
          </a:p>
          <a:p>
            <a:pPr>
              <a:buNone/>
            </a:pPr>
            <a:r>
              <a:rPr lang="en-US" sz="3200" b="1" dirty="0" smtClean="0">
                <a:solidFill>
                  <a:schemeClr val="bg1"/>
                </a:solidFill>
              </a:rPr>
              <a:t>A phrase of ownership.</a:t>
            </a:r>
          </a:p>
          <a:p>
            <a:pPr>
              <a:buNone/>
            </a:pPr>
            <a:r>
              <a:rPr lang="en-US" sz="3200" b="1" dirty="0" smtClean="0"/>
              <a:t>The church that belongs to Jesus.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Looking at comparisons</a:t>
            </a:r>
          </a:p>
          <a:p>
            <a:pPr>
              <a:buNone/>
            </a:pPr>
            <a:r>
              <a:rPr lang="en-US" b="1" dirty="0" smtClean="0">
                <a:solidFill>
                  <a:schemeClr val="bg1"/>
                </a:solidFill>
              </a:rPr>
              <a:t>Church                                              </a:t>
            </a:r>
            <a:r>
              <a:rPr lang="en-US" b="1" dirty="0" smtClean="0"/>
              <a:t>Kingdom</a:t>
            </a:r>
          </a:p>
          <a:p>
            <a:pPr>
              <a:buNone/>
            </a:pPr>
            <a:r>
              <a:rPr lang="en-US" sz="2000" b="1" dirty="0" smtClean="0">
                <a:solidFill>
                  <a:schemeClr val="bg1"/>
                </a:solidFill>
              </a:rPr>
              <a:t>Christ is its head – Eph. 1:22                    </a:t>
            </a:r>
            <a:r>
              <a:rPr lang="en-US" sz="2000" b="1" dirty="0" smtClean="0"/>
              <a:t>Christ is its king -1 Tim 6:15</a:t>
            </a:r>
          </a:p>
          <a:p>
            <a:pPr>
              <a:buNone/>
            </a:pPr>
            <a:r>
              <a:rPr lang="en-US" sz="2000" b="1" dirty="0" smtClean="0">
                <a:solidFill>
                  <a:schemeClr val="bg1"/>
                </a:solidFill>
              </a:rPr>
              <a:t>Baptized into the church – 1 Cor.12:13   </a:t>
            </a:r>
            <a:r>
              <a:rPr lang="en-US" sz="2000" b="1" dirty="0" smtClean="0"/>
              <a:t>Baptized into the kingdom</a:t>
            </a:r>
          </a:p>
          <a:p>
            <a:pPr>
              <a:buNone/>
            </a:pPr>
            <a:r>
              <a:rPr lang="en-US" sz="2000" b="1" dirty="0" smtClean="0">
                <a:solidFill>
                  <a:schemeClr val="bg1"/>
                </a:solidFill>
              </a:rPr>
              <a:t>                                                                                      </a:t>
            </a:r>
            <a:r>
              <a:rPr lang="en-US" sz="2000" b="1" dirty="0" smtClean="0"/>
              <a:t>John 3:5</a:t>
            </a:r>
          </a:p>
          <a:p>
            <a:pPr>
              <a:buNone/>
            </a:pPr>
            <a:r>
              <a:rPr lang="en-US" sz="2000" b="1" dirty="0" smtClean="0">
                <a:solidFill>
                  <a:schemeClr val="bg1"/>
                </a:solidFill>
              </a:rPr>
              <a:t>Everlasting – Eph. 3:4                                </a:t>
            </a:r>
            <a:r>
              <a:rPr lang="en-US" sz="2000" b="1" dirty="0" smtClean="0"/>
              <a:t>Everlasting – Dan 2:44</a:t>
            </a:r>
          </a:p>
          <a:p>
            <a:pPr>
              <a:buNone/>
            </a:pPr>
            <a:r>
              <a:rPr lang="en-US" sz="2000" b="1" dirty="0" smtClean="0">
                <a:solidFill>
                  <a:schemeClr val="bg1"/>
                </a:solidFill>
              </a:rPr>
              <a:t>Apostles – Eph.2:20                                    </a:t>
            </a:r>
            <a:r>
              <a:rPr lang="en-US" sz="2000" b="1" dirty="0" smtClean="0"/>
              <a:t>Apostles - Matt. 19:28</a:t>
            </a:r>
          </a:p>
          <a:p>
            <a:pPr>
              <a:buNone/>
            </a:pPr>
            <a:r>
              <a:rPr lang="en-US" sz="2000" b="1" dirty="0" smtClean="0">
                <a:solidFill>
                  <a:schemeClr val="bg1"/>
                </a:solidFill>
              </a:rPr>
              <a:t>Washing of regeneration Titus 3:5          </a:t>
            </a:r>
            <a:r>
              <a:rPr lang="en-US" sz="2000" b="1" dirty="0" smtClean="0"/>
              <a:t>Time of regeneration</a:t>
            </a:r>
          </a:p>
          <a:p>
            <a:pPr>
              <a:buNone/>
            </a:pPr>
            <a:r>
              <a:rPr lang="en-US" sz="2000" b="1" dirty="0" smtClean="0">
                <a:solidFill>
                  <a:schemeClr val="bg1"/>
                </a:solidFill>
              </a:rPr>
              <a:t>                                                                                     </a:t>
            </a:r>
            <a:r>
              <a:rPr lang="en-US" sz="2000" b="1" dirty="0" smtClean="0"/>
              <a:t>Matt. 19:28      </a:t>
            </a:r>
            <a:endParaRPr lang="en-US" sz="18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Looking at comparisons</a:t>
            </a:r>
          </a:p>
          <a:p>
            <a:pPr>
              <a:buNone/>
            </a:pPr>
            <a:r>
              <a:rPr lang="en-US" b="1" dirty="0" smtClean="0">
                <a:solidFill>
                  <a:schemeClr val="bg1"/>
                </a:solidFill>
              </a:rPr>
              <a:t>Church                                              </a:t>
            </a:r>
            <a:r>
              <a:rPr lang="en-US" b="1" dirty="0" smtClean="0"/>
              <a:t>Kingdom</a:t>
            </a:r>
          </a:p>
          <a:p>
            <a:pPr>
              <a:buNone/>
            </a:pPr>
            <a:r>
              <a:rPr lang="en-US" sz="2000" b="1" dirty="0" smtClean="0">
                <a:solidFill>
                  <a:schemeClr val="bg1"/>
                </a:solidFill>
              </a:rPr>
              <a:t>Lord’s table  -  1 Cor. 11:26</a:t>
            </a:r>
            <a:r>
              <a:rPr lang="en-US" sz="2000" b="1" dirty="0" smtClean="0"/>
              <a:t>                      Lord’s table- Luke 22: 29-30</a:t>
            </a:r>
          </a:p>
          <a:p>
            <a:pPr>
              <a:buNone/>
            </a:pPr>
            <a:r>
              <a:rPr lang="en-US" sz="2000" b="1" dirty="0" smtClean="0">
                <a:solidFill>
                  <a:schemeClr val="bg1"/>
                </a:solidFill>
              </a:rPr>
              <a:t>Word of faith – Rom. 10:8    </a:t>
            </a:r>
            <a:r>
              <a:rPr lang="en-US" sz="2000" b="1" dirty="0" smtClean="0"/>
              <a:t>                   Word of Kingdom- Matt.13:19</a:t>
            </a:r>
          </a:p>
          <a:p>
            <a:pPr>
              <a:buNone/>
            </a:pPr>
            <a:r>
              <a:rPr lang="en-US" sz="2000" b="1" dirty="0" smtClean="0">
                <a:solidFill>
                  <a:schemeClr val="bg1"/>
                </a:solidFill>
              </a:rPr>
              <a:t>The Israel of God- Gal. 6:16                   </a:t>
            </a:r>
            <a:r>
              <a:rPr lang="en-US" sz="2000" b="1" dirty="0" smtClean="0"/>
              <a:t>Israel – Matt. 19:28</a:t>
            </a:r>
          </a:p>
          <a:p>
            <a:pPr>
              <a:buNone/>
            </a:pPr>
            <a:r>
              <a:rPr lang="en-US" sz="2000" b="1" dirty="0" smtClean="0">
                <a:solidFill>
                  <a:schemeClr val="bg1"/>
                </a:solidFill>
              </a:rPr>
              <a:t>                                                                      </a:t>
            </a:r>
            <a:endParaRPr lang="en-US" sz="18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Looking at Pentecost – The book of Acts</a:t>
            </a:r>
          </a:p>
          <a:p>
            <a:pPr>
              <a:buNone/>
            </a:pPr>
            <a:endParaRPr lang="en-US" sz="3200" b="1" dirty="0" smtClean="0">
              <a:solidFill>
                <a:schemeClr val="bg1"/>
              </a:solidFill>
            </a:endParaRPr>
          </a:p>
          <a:p>
            <a:pPr>
              <a:buNone/>
            </a:pPr>
            <a:r>
              <a:rPr lang="en-US" sz="2000" b="1" dirty="0" smtClean="0">
                <a:solidFill>
                  <a:schemeClr val="bg1"/>
                </a:solidFill>
              </a:rPr>
              <a:t>                                                                      </a:t>
            </a:r>
            <a:endParaRPr lang="en-US" sz="1800" b="1" dirty="0" smtClean="0"/>
          </a:p>
        </p:txBody>
      </p:sp>
      <p:sp>
        <p:nvSpPr>
          <p:cNvPr id="4" name="Pentagon 3"/>
          <p:cNvSpPr/>
          <p:nvPr/>
        </p:nvSpPr>
        <p:spPr>
          <a:xfrm>
            <a:off x="838200" y="2819400"/>
            <a:ext cx="2590800" cy="1371600"/>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solidFill>
                  <a:schemeClr val="bg1"/>
                </a:solidFill>
              </a:rPr>
              <a:t>The Old Testament</a:t>
            </a:r>
            <a:endParaRPr lang="en-US" b="1" dirty="0">
              <a:solidFill>
                <a:schemeClr val="bg1"/>
              </a:solidFill>
            </a:endParaRPr>
          </a:p>
        </p:txBody>
      </p:sp>
      <p:sp>
        <p:nvSpPr>
          <p:cNvPr id="5" name="Oval 4"/>
          <p:cNvSpPr/>
          <p:nvPr/>
        </p:nvSpPr>
        <p:spPr>
          <a:xfrm>
            <a:off x="3581400" y="2819400"/>
            <a:ext cx="1600200"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rPr>
              <a:t>Acts 2</a:t>
            </a:r>
            <a:endParaRPr lang="en-US" sz="2800" b="1" dirty="0">
              <a:solidFill>
                <a:schemeClr val="bg1"/>
              </a:solidFill>
            </a:endParaRPr>
          </a:p>
        </p:txBody>
      </p:sp>
      <p:sp>
        <p:nvSpPr>
          <p:cNvPr id="6" name="Pentagon 5"/>
          <p:cNvSpPr/>
          <p:nvPr/>
        </p:nvSpPr>
        <p:spPr>
          <a:xfrm>
            <a:off x="5410200" y="2895600"/>
            <a:ext cx="2514600" cy="1295400"/>
          </a:xfrm>
          <a:prstGeom prst="homePlat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b="1" dirty="0" smtClean="0">
                <a:solidFill>
                  <a:schemeClr val="bg1"/>
                </a:solidFill>
              </a:rPr>
              <a:t>The Christian age</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Looking at Pentecost – The book of Acts</a:t>
            </a:r>
          </a:p>
          <a:p>
            <a:pPr>
              <a:buNone/>
            </a:pPr>
            <a:r>
              <a:rPr lang="en-US" sz="3200" b="1" dirty="0" smtClean="0">
                <a:solidFill>
                  <a:schemeClr val="bg1"/>
                </a:solidFill>
              </a:rPr>
              <a:t>“the last days”               </a:t>
            </a:r>
            <a:r>
              <a:rPr lang="en-US" sz="3200" b="1" dirty="0" smtClean="0"/>
              <a:t>Isaiah 2: 2-3</a:t>
            </a:r>
          </a:p>
          <a:p>
            <a:pPr>
              <a:buNone/>
            </a:pPr>
            <a:r>
              <a:rPr lang="en-US" sz="3200" b="1" dirty="0" smtClean="0">
                <a:solidFill>
                  <a:schemeClr val="bg1"/>
                </a:solidFill>
              </a:rPr>
              <a:t>The Lord’s house          </a:t>
            </a:r>
            <a:r>
              <a:rPr lang="en-US" sz="3200" b="1" dirty="0" smtClean="0"/>
              <a:t>1 Timothy 3:15</a:t>
            </a:r>
          </a:p>
          <a:p>
            <a:pPr>
              <a:buNone/>
            </a:pPr>
            <a:r>
              <a:rPr lang="en-US" sz="3200" b="1" dirty="0" smtClean="0">
                <a:solidFill>
                  <a:schemeClr val="bg1"/>
                </a:solidFill>
              </a:rPr>
              <a:t>“the last days”               </a:t>
            </a:r>
            <a:r>
              <a:rPr lang="en-US" sz="3200" b="1" dirty="0" smtClean="0"/>
              <a:t>Acts 2: 16-17</a:t>
            </a:r>
          </a:p>
          <a:p>
            <a:pPr>
              <a:buNone/>
            </a:pPr>
            <a:endParaRPr lang="en-US" sz="3200" b="1" dirty="0" smtClean="0">
              <a:solidFill>
                <a:schemeClr val="bg1"/>
              </a:solidFill>
            </a:endParaRPr>
          </a:p>
          <a:p>
            <a:pPr>
              <a:buNone/>
            </a:pPr>
            <a:endParaRPr lang="en-US" sz="3200" b="1" dirty="0" smtClean="0">
              <a:solidFill>
                <a:schemeClr val="bg1"/>
              </a:solidFill>
            </a:endParaRPr>
          </a:p>
          <a:p>
            <a:pPr>
              <a:buNone/>
            </a:pPr>
            <a:r>
              <a:rPr lang="en-US" sz="2000" b="1" dirty="0" smtClean="0">
                <a:solidFill>
                  <a:schemeClr val="bg1"/>
                </a:solidFill>
              </a:rPr>
              <a:t>                                                                      </a:t>
            </a:r>
            <a:endParaRPr lang="en-US" sz="18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sz="4000" b="1" dirty="0" smtClean="0">
                <a:solidFill>
                  <a:schemeClr val="bg1"/>
                </a:solidFill>
              </a:rPr>
              <a:t>Looking at Pentecost – The book of Acts</a:t>
            </a:r>
          </a:p>
          <a:p>
            <a:pPr>
              <a:buNone/>
            </a:pPr>
            <a:r>
              <a:rPr lang="en-US" sz="3600" b="1" dirty="0" smtClean="0">
                <a:solidFill>
                  <a:schemeClr val="bg1"/>
                </a:solidFill>
              </a:rPr>
              <a:t>“repent and be baptized”                          </a:t>
            </a:r>
            <a:r>
              <a:rPr lang="en-US" sz="3600" b="1" dirty="0" smtClean="0"/>
              <a:t>Acts 2: 38</a:t>
            </a:r>
          </a:p>
          <a:p>
            <a:pPr>
              <a:buNone/>
            </a:pPr>
            <a:endParaRPr lang="en-US" b="1" dirty="0" smtClean="0">
              <a:solidFill>
                <a:schemeClr val="bg1"/>
              </a:solidFill>
            </a:endParaRPr>
          </a:p>
          <a:p>
            <a:pPr>
              <a:buNone/>
            </a:pPr>
            <a:r>
              <a:rPr lang="en-US" sz="3600" b="1" dirty="0" smtClean="0">
                <a:solidFill>
                  <a:schemeClr val="bg1"/>
                </a:solidFill>
              </a:rPr>
              <a:t>“ there were added about</a:t>
            </a:r>
          </a:p>
          <a:p>
            <a:pPr>
              <a:buNone/>
            </a:pPr>
            <a:r>
              <a:rPr lang="en-US" sz="3600" b="1" dirty="0" smtClean="0">
                <a:solidFill>
                  <a:schemeClr val="bg1"/>
                </a:solidFill>
              </a:rPr>
              <a:t>   3,000 souls”                                                </a:t>
            </a:r>
            <a:r>
              <a:rPr lang="en-US" sz="3600" b="1" dirty="0" smtClean="0"/>
              <a:t>Acts 2: 41</a:t>
            </a:r>
          </a:p>
          <a:p>
            <a:pPr>
              <a:buNone/>
            </a:pPr>
            <a:endParaRPr lang="en-US" b="1" dirty="0" smtClean="0">
              <a:solidFill>
                <a:schemeClr val="bg1"/>
              </a:solidFill>
            </a:endParaRPr>
          </a:p>
          <a:p>
            <a:pPr>
              <a:buNone/>
            </a:pPr>
            <a:r>
              <a:rPr lang="en-US" sz="3400" b="1" dirty="0" smtClean="0">
                <a:solidFill>
                  <a:schemeClr val="bg1"/>
                </a:solidFill>
              </a:rPr>
              <a:t>“The Lord added daily to </a:t>
            </a:r>
          </a:p>
          <a:p>
            <a:pPr>
              <a:buNone/>
            </a:pPr>
            <a:r>
              <a:rPr lang="en-US" sz="3400" b="1" dirty="0" smtClean="0">
                <a:solidFill>
                  <a:schemeClr val="bg1"/>
                </a:solidFill>
              </a:rPr>
              <a:t>  the church those that were                              </a:t>
            </a:r>
            <a:r>
              <a:rPr lang="en-US" sz="3400" b="1" dirty="0" smtClean="0"/>
              <a:t>Acts 2: 47</a:t>
            </a:r>
          </a:p>
          <a:p>
            <a:pPr>
              <a:buNone/>
            </a:pPr>
            <a:r>
              <a:rPr lang="en-US" sz="3400" b="1" dirty="0" smtClean="0">
                <a:solidFill>
                  <a:schemeClr val="bg1"/>
                </a:solidFill>
              </a:rPr>
              <a:t>  being saved</a:t>
            </a:r>
            <a:r>
              <a:rPr lang="en-US" sz="2600" b="1" dirty="0" smtClean="0">
                <a:solidFill>
                  <a:schemeClr val="bg1"/>
                </a:solidFill>
              </a:rPr>
              <a:t>”</a:t>
            </a:r>
          </a:p>
          <a:p>
            <a:pPr>
              <a:buNone/>
            </a:pPr>
            <a:endParaRPr lang="en-US" sz="2600" b="1" dirty="0" smtClean="0">
              <a:solidFill>
                <a:schemeClr val="bg1"/>
              </a:solidFill>
            </a:endParaRPr>
          </a:p>
          <a:p>
            <a:pPr>
              <a:buNone/>
            </a:pPr>
            <a:r>
              <a:rPr lang="en-US" sz="3800" b="1" dirty="0" smtClean="0">
                <a:solidFill>
                  <a:schemeClr val="bg1"/>
                </a:solidFill>
              </a:rPr>
              <a:t>“born of water and of the Spirit”           </a:t>
            </a:r>
            <a:r>
              <a:rPr lang="en-US" sz="3800" b="1" dirty="0" smtClean="0"/>
              <a:t>John 3:5</a:t>
            </a:r>
          </a:p>
          <a:p>
            <a:pPr>
              <a:buNone/>
            </a:pPr>
            <a:endParaRPr lang="en-US" b="1" dirty="0" smtClean="0"/>
          </a:p>
          <a:p>
            <a:pPr>
              <a:buNone/>
            </a:pPr>
            <a:endParaRPr lang="en-US" sz="3200" b="1" dirty="0" smtClean="0">
              <a:solidFill>
                <a:schemeClr val="bg1"/>
              </a:solidFill>
            </a:endParaRPr>
          </a:p>
          <a:p>
            <a:pPr>
              <a:buNone/>
            </a:pPr>
            <a:endParaRPr lang="en-US" sz="3200" b="1" dirty="0" smtClean="0">
              <a:solidFill>
                <a:schemeClr val="bg1"/>
              </a:solidFill>
            </a:endParaRPr>
          </a:p>
          <a:p>
            <a:pPr>
              <a:buNone/>
            </a:pPr>
            <a:r>
              <a:rPr lang="en-US" sz="2000" b="1" dirty="0" smtClean="0">
                <a:solidFill>
                  <a:schemeClr val="bg1"/>
                </a:solidFill>
              </a:rPr>
              <a:t>                                                                      </a:t>
            </a:r>
            <a:endParaRPr lang="en-US" sz="1800"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the church</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sz="5100" b="1" dirty="0" smtClean="0">
                <a:solidFill>
                  <a:schemeClr val="bg1"/>
                </a:solidFill>
              </a:rPr>
              <a:t>It was foretold that some would see</a:t>
            </a:r>
          </a:p>
          <a:p>
            <a:pPr>
              <a:buNone/>
            </a:pPr>
            <a:r>
              <a:rPr lang="en-US" sz="5100" b="1" dirty="0" smtClean="0">
                <a:solidFill>
                  <a:schemeClr val="bg1"/>
                </a:solidFill>
              </a:rPr>
              <a:t>the kingdom come before they died.</a:t>
            </a:r>
          </a:p>
          <a:p>
            <a:pPr>
              <a:buNone/>
            </a:pPr>
            <a:r>
              <a:rPr lang="en-US" sz="4400" b="1" dirty="0" smtClean="0"/>
              <a:t>“ Assuredly, I say to you</a:t>
            </a:r>
            <a:r>
              <a:rPr lang="en-US" sz="3800" b="1" dirty="0" smtClean="0"/>
              <a:t>, </a:t>
            </a:r>
            <a:r>
              <a:rPr lang="en-US" sz="4400" b="1" dirty="0" smtClean="0"/>
              <a:t>there are some standing here who shall not taste death till they see the Son of Man coming in His kingdom.”</a:t>
            </a:r>
            <a:endParaRPr lang="en-US" sz="3800" b="1" dirty="0" smtClean="0"/>
          </a:p>
          <a:p>
            <a:pPr>
              <a:buNone/>
            </a:pPr>
            <a:r>
              <a:rPr lang="en-US" sz="3800" b="1" dirty="0" smtClean="0">
                <a:solidFill>
                  <a:schemeClr val="bg1"/>
                </a:solidFill>
              </a:rPr>
              <a:t>                                               </a:t>
            </a:r>
            <a:r>
              <a:rPr lang="en-US" sz="4400" b="1" dirty="0" smtClean="0"/>
              <a:t>Matthew 16:28</a:t>
            </a:r>
            <a:endParaRPr lang="en-US" sz="3800" b="1" dirty="0" smtClean="0"/>
          </a:p>
          <a:p>
            <a:pPr>
              <a:buNone/>
            </a:pPr>
            <a:r>
              <a:rPr lang="en-US" sz="3800" b="1" dirty="0" smtClean="0"/>
              <a:t> </a:t>
            </a:r>
            <a:r>
              <a:rPr lang="en-US" sz="4400" b="1" dirty="0" smtClean="0"/>
              <a:t>And He said to them, “ Assuredly , I say to you that there are</a:t>
            </a:r>
          </a:p>
          <a:p>
            <a:pPr>
              <a:buNone/>
            </a:pPr>
            <a:r>
              <a:rPr lang="en-US" sz="4400" b="1" dirty="0" smtClean="0"/>
              <a:t>some standing here who will not taste death till they see the</a:t>
            </a:r>
          </a:p>
          <a:p>
            <a:pPr>
              <a:buNone/>
            </a:pPr>
            <a:r>
              <a:rPr lang="en-US" sz="4200" b="1" dirty="0" smtClean="0"/>
              <a:t>kingdom of God present with power.”</a:t>
            </a:r>
          </a:p>
          <a:p>
            <a:pPr>
              <a:buNone/>
            </a:pPr>
            <a:r>
              <a:rPr lang="en-US" sz="3800" b="1" dirty="0" smtClean="0"/>
              <a:t>                                                    </a:t>
            </a:r>
            <a:r>
              <a:rPr lang="en-US" sz="4200" b="1" dirty="0" smtClean="0"/>
              <a:t>Mark 9:1</a:t>
            </a:r>
            <a:endParaRPr lang="en-US" sz="3800" b="1" dirty="0" smtClean="0"/>
          </a:p>
          <a:p>
            <a:pPr>
              <a:buNone/>
            </a:pPr>
            <a:r>
              <a:rPr lang="en-US" b="1" dirty="0" smtClean="0"/>
              <a:t>   </a:t>
            </a:r>
          </a:p>
          <a:p>
            <a:pPr>
              <a:buNone/>
            </a:pPr>
            <a:endParaRPr lang="en-US" sz="3200" b="1" dirty="0" smtClean="0">
              <a:solidFill>
                <a:schemeClr val="bg1"/>
              </a:solidFill>
            </a:endParaRPr>
          </a:p>
          <a:p>
            <a:pPr>
              <a:buNone/>
            </a:pPr>
            <a:endParaRPr lang="en-US" sz="3200" b="1" dirty="0" smtClean="0">
              <a:solidFill>
                <a:schemeClr val="bg1"/>
              </a:solidFill>
            </a:endParaRPr>
          </a:p>
          <a:p>
            <a:pPr>
              <a:buNone/>
            </a:pPr>
            <a:r>
              <a:rPr lang="en-US" sz="2000" b="1" dirty="0" smtClean="0">
                <a:solidFill>
                  <a:schemeClr val="bg1"/>
                </a:solidFill>
              </a:rPr>
              <a:t>                                                                      </a:t>
            </a:r>
            <a:endParaRPr lang="en-US" sz="18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Coming</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Promise made                </a:t>
            </a:r>
            <a:r>
              <a:rPr lang="en-US" sz="3200" b="1" dirty="0" smtClean="0"/>
              <a:t>John 14:1-3</a:t>
            </a:r>
          </a:p>
          <a:p>
            <a:pPr>
              <a:buNone/>
            </a:pPr>
            <a:endParaRPr lang="en-US" sz="3200" b="1" dirty="0" smtClean="0">
              <a:solidFill>
                <a:schemeClr val="bg1"/>
              </a:solidFill>
            </a:endParaRPr>
          </a:p>
          <a:p>
            <a:pPr>
              <a:buNone/>
            </a:pPr>
            <a:r>
              <a:rPr lang="en-US" sz="3200" b="1" dirty="0" smtClean="0">
                <a:solidFill>
                  <a:schemeClr val="bg1"/>
                </a:solidFill>
              </a:rPr>
              <a:t>He will return               </a:t>
            </a:r>
            <a:r>
              <a:rPr lang="en-US" sz="3200" b="1" dirty="0" smtClean="0"/>
              <a:t>Acts 1: 10-11</a:t>
            </a:r>
          </a:p>
          <a:p>
            <a:pPr>
              <a:buNone/>
            </a:pPr>
            <a:endParaRPr lang="en-US" sz="3200" b="1" dirty="0" smtClean="0">
              <a:solidFill>
                <a:schemeClr val="bg1"/>
              </a:solidFill>
            </a:endParaRPr>
          </a:p>
          <a:p>
            <a:pPr>
              <a:buNone/>
            </a:pPr>
            <a:r>
              <a:rPr lang="en-US" sz="3200" b="1" dirty="0" smtClean="0">
                <a:solidFill>
                  <a:schemeClr val="bg1"/>
                </a:solidFill>
              </a:rPr>
              <a:t>How we should live    </a:t>
            </a:r>
            <a:r>
              <a:rPr lang="en-US" sz="3200" b="1" dirty="0" smtClean="0"/>
              <a:t>Titus 2: 11-14</a:t>
            </a:r>
            <a:endParaRPr lang="en-US" sz="3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pic>
        <p:nvPicPr>
          <p:cNvPr id="4" name="Picture 3" descr="sunshin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1676400" y="2667000"/>
            <a:ext cx="5715000" cy="2523768"/>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bg1">
                    <a:shade val="50000"/>
                  </a:schemeClr>
                </a:solidFill>
              </a:rPr>
              <a:t>Lesson 6</a:t>
            </a:r>
          </a:p>
          <a:p>
            <a:pPr algn="ctr"/>
            <a:r>
              <a:rPr lang="en-US" sz="2800" b="1" dirty="0" smtClean="0">
                <a:ln w="50800"/>
                <a:solidFill>
                  <a:schemeClr val="bg1">
                    <a:shade val="50000"/>
                  </a:schemeClr>
                </a:solidFill>
              </a:rPr>
              <a:t>Heaven </a:t>
            </a:r>
            <a:r>
              <a:rPr lang="en-US" sz="2800" b="1" dirty="0" smtClean="0">
                <a:ln w="50800"/>
                <a:solidFill>
                  <a:schemeClr val="bg1">
                    <a:shade val="50000"/>
                  </a:schemeClr>
                </a:solidFill>
              </a:rPr>
              <a:t>and </a:t>
            </a:r>
            <a:r>
              <a:rPr lang="en-US" sz="2800" b="1" dirty="0" smtClean="0">
                <a:ln w="50800"/>
                <a:solidFill>
                  <a:schemeClr val="bg1">
                    <a:shade val="50000"/>
                  </a:schemeClr>
                </a:solidFill>
              </a:rPr>
              <a:t>t</a:t>
            </a:r>
            <a:r>
              <a:rPr lang="en-US" sz="2800" b="1" dirty="0" smtClean="0">
                <a:ln w="50800"/>
                <a:solidFill>
                  <a:schemeClr val="bg1">
                    <a:shade val="50000"/>
                  </a:schemeClr>
                </a:solidFill>
              </a:rPr>
              <a:t>he </a:t>
            </a:r>
            <a:r>
              <a:rPr lang="en-US" sz="2800" b="1" dirty="0" smtClean="0">
                <a:ln w="50800"/>
                <a:solidFill>
                  <a:schemeClr val="bg1">
                    <a:shade val="50000"/>
                  </a:schemeClr>
                </a:solidFill>
              </a:rPr>
              <a:t>True Nature </a:t>
            </a:r>
            <a:endParaRPr lang="en-US" sz="2800" b="1" dirty="0" smtClean="0">
              <a:ln w="50800"/>
              <a:solidFill>
                <a:schemeClr val="bg1">
                  <a:shade val="50000"/>
                </a:schemeClr>
              </a:solidFill>
            </a:endParaRPr>
          </a:p>
          <a:p>
            <a:pPr algn="ctr"/>
            <a:r>
              <a:rPr lang="en-US" sz="2800" b="1" dirty="0" smtClean="0">
                <a:ln w="50800"/>
                <a:solidFill>
                  <a:schemeClr val="bg1">
                    <a:shade val="50000"/>
                  </a:schemeClr>
                </a:solidFill>
              </a:rPr>
              <a:t>of the </a:t>
            </a:r>
            <a:r>
              <a:rPr lang="en-US" sz="2800" b="1" dirty="0" smtClean="0">
                <a:ln w="50800"/>
                <a:solidFill>
                  <a:schemeClr val="bg1">
                    <a:shade val="50000"/>
                  </a:schemeClr>
                </a:solidFill>
              </a:rPr>
              <a:t>Kingdom</a:t>
            </a:r>
            <a:endParaRPr lang="en-US" sz="1050" b="1" cap="none" spc="0" dirty="0" smtClean="0">
              <a:ln w="50800"/>
              <a:solidFill>
                <a:schemeClr val="bg1">
                  <a:shade val="50000"/>
                </a:schemeClr>
              </a:solidFill>
              <a:effectLst/>
            </a:endParaRPr>
          </a:p>
          <a:p>
            <a:pPr algn="ctr"/>
            <a:endParaRPr lang="en-US" sz="4800" b="1" cap="none" spc="0" dirty="0">
              <a:ln w="50800"/>
              <a:solidFill>
                <a:schemeClr val="bg1">
                  <a:shade val="50000"/>
                </a:schemeClr>
              </a:soli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Coming</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Why look at this…..</a:t>
            </a:r>
          </a:p>
          <a:p>
            <a:pPr>
              <a:buNone/>
            </a:pPr>
            <a:r>
              <a:rPr lang="en-US" sz="3200" b="1" dirty="0" smtClean="0">
                <a:solidFill>
                  <a:schemeClr val="bg1"/>
                </a:solidFill>
              </a:rPr>
              <a:t>“ Then comes the end, when He delivers the kingdom to God the Father, when He puts an end to all rule and authority and power”.</a:t>
            </a:r>
          </a:p>
          <a:p>
            <a:pPr>
              <a:buNone/>
            </a:pPr>
            <a:r>
              <a:rPr lang="en-US" sz="3200" b="1" dirty="0" smtClean="0">
                <a:solidFill>
                  <a:schemeClr val="bg1"/>
                </a:solidFill>
              </a:rPr>
              <a:t>                   </a:t>
            </a:r>
            <a:r>
              <a:rPr lang="en-US" sz="3200" b="1" dirty="0" smtClean="0"/>
              <a:t>1 Corinthians 15:23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Coming</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a:t>
            </a:r>
            <a:r>
              <a:rPr lang="en-US" sz="4800" b="1" dirty="0" smtClean="0">
                <a:solidFill>
                  <a:schemeClr val="bg1"/>
                </a:solidFill>
              </a:rPr>
              <a:t>God</a:t>
            </a:r>
          </a:p>
          <a:p>
            <a:pPr>
              <a:buNone/>
            </a:pPr>
            <a:r>
              <a:rPr lang="en-US" sz="4800" b="1" dirty="0" smtClean="0">
                <a:solidFill>
                  <a:schemeClr val="bg1"/>
                </a:solidFill>
              </a:rPr>
              <a:t>                </a:t>
            </a:r>
          </a:p>
          <a:p>
            <a:pPr>
              <a:buNone/>
            </a:pPr>
            <a:r>
              <a:rPr lang="en-US" sz="4800" b="1" dirty="0" smtClean="0">
                <a:solidFill>
                  <a:schemeClr val="bg1"/>
                </a:solidFill>
              </a:rPr>
              <a:t>                    </a:t>
            </a:r>
            <a:endParaRPr lang="en-US" sz="3200" b="1" dirty="0" smtClean="0">
              <a:solidFill>
                <a:schemeClr val="bg1"/>
              </a:solidFill>
            </a:endParaRPr>
          </a:p>
        </p:txBody>
      </p:sp>
      <p:sp>
        <p:nvSpPr>
          <p:cNvPr id="5" name="Up Arrow Callout 4"/>
          <p:cNvSpPr/>
          <p:nvPr/>
        </p:nvSpPr>
        <p:spPr>
          <a:xfrm>
            <a:off x="1981200" y="2438400"/>
            <a:ext cx="5105400" cy="40386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r>
              <a:rPr lang="en-US" sz="2400" b="1" dirty="0" smtClean="0">
                <a:solidFill>
                  <a:schemeClr val="bg1"/>
                </a:solidFill>
              </a:rPr>
              <a:t>Jesus delivers His church, kingdom,</a:t>
            </a:r>
          </a:p>
          <a:p>
            <a:pPr algn="ctr"/>
            <a:r>
              <a:rPr lang="en-US" sz="2400" b="1" dirty="0" smtClean="0">
                <a:solidFill>
                  <a:schemeClr val="bg1"/>
                </a:solidFill>
              </a:rPr>
              <a:t>church of Christ</a:t>
            </a:r>
            <a:endParaRPr lang="en-US" sz="2400" b="1" dirty="0">
              <a:solidFill>
                <a:schemeClr val="bg1"/>
              </a:solidFill>
            </a:endParaRPr>
          </a:p>
        </p:txBody>
      </p:sp>
      <p:pic>
        <p:nvPicPr>
          <p:cNvPr id="6" name="Picture 5" descr="churchpeople1.jpg"/>
          <p:cNvPicPr>
            <a:picLocks noChangeAspect="1"/>
          </p:cNvPicPr>
          <p:nvPr/>
        </p:nvPicPr>
        <p:blipFill>
          <a:blip r:embed="rId2"/>
          <a:stretch>
            <a:fillRect/>
          </a:stretch>
        </p:blipFill>
        <p:spPr>
          <a:xfrm>
            <a:off x="2514600" y="3886200"/>
            <a:ext cx="4257675" cy="11430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Coming</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a:t>
            </a:r>
            <a:endParaRPr lang="en-US" sz="4800" b="1" dirty="0" smtClean="0">
              <a:solidFill>
                <a:schemeClr val="bg1"/>
              </a:solidFill>
            </a:endParaRPr>
          </a:p>
          <a:p>
            <a:pPr>
              <a:buNone/>
            </a:pPr>
            <a:r>
              <a:rPr lang="en-US" sz="4800" b="1" dirty="0" smtClean="0">
                <a:solidFill>
                  <a:schemeClr val="bg1"/>
                </a:solidFill>
              </a:rPr>
              <a:t>                     </a:t>
            </a:r>
          </a:p>
          <a:p>
            <a:pPr>
              <a:buNone/>
            </a:pPr>
            <a:r>
              <a:rPr lang="en-US" sz="4800" b="1" dirty="0" smtClean="0">
                <a:solidFill>
                  <a:schemeClr val="bg1"/>
                </a:solidFill>
              </a:rPr>
              <a:t>                </a:t>
            </a:r>
          </a:p>
          <a:p>
            <a:pPr>
              <a:buNone/>
            </a:pPr>
            <a:r>
              <a:rPr lang="en-US" sz="4800" b="1" dirty="0" smtClean="0">
                <a:solidFill>
                  <a:schemeClr val="bg1"/>
                </a:solidFill>
              </a:rPr>
              <a:t>                    </a:t>
            </a:r>
            <a:endParaRPr lang="en-US" sz="3200" b="1" dirty="0" smtClean="0">
              <a:solidFill>
                <a:schemeClr val="bg1"/>
              </a:solidFill>
            </a:endParaRPr>
          </a:p>
        </p:txBody>
      </p:sp>
      <p:sp>
        <p:nvSpPr>
          <p:cNvPr id="7" name="Down Arrow Callout 6"/>
          <p:cNvSpPr/>
          <p:nvPr/>
        </p:nvSpPr>
        <p:spPr>
          <a:xfrm>
            <a:off x="2819400" y="2438400"/>
            <a:ext cx="3657600" cy="2438400"/>
          </a:xfrm>
          <a:prstGeom prst="downArrowCallout">
            <a:avLst>
              <a:gd name="adj1" fmla="val 25000"/>
              <a:gd name="adj2" fmla="val 23846"/>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rPr>
              <a:t>Those not in the Lord’s church</a:t>
            </a:r>
            <a:endParaRPr lang="en-US" sz="2400" b="1" dirty="0">
              <a:solidFill>
                <a:schemeClr val="bg1"/>
              </a:solidFill>
            </a:endParaRPr>
          </a:p>
        </p:txBody>
      </p:sp>
      <p:sp>
        <p:nvSpPr>
          <p:cNvPr id="8" name="Rounded Rectangle 7"/>
          <p:cNvSpPr/>
          <p:nvPr/>
        </p:nvSpPr>
        <p:spPr>
          <a:xfrm>
            <a:off x="3048000" y="5029200"/>
            <a:ext cx="3505200" cy="13716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smtClean="0">
                <a:solidFill>
                  <a:schemeClr val="bg1"/>
                </a:solidFill>
              </a:rPr>
              <a:t>Hell, Lake of Fire, Eternal Punishment</a:t>
            </a: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very stern warning</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Jesus gives us a very stern warning.</a:t>
            </a:r>
          </a:p>
          <a:p>
            <a:pPr>
              <a:buNone/>
            </a:pPr>
            <a:r>
              <a:rPr lang="en-US" sz="3200" b="1" dirty="0" smtClean="0"/>
              <a:t>“Not everyone who says to Me, Lord, Lord</a:t>
            </a:r>
          </a:p>
          <a:p>
            <a:pPr>
              <a:buNone/>
            </a:pPr>
            <a:r>
              <a:rPr lang="en-US" sz="3200" b="1" dirty="0" smtClean="0"/>
              <a:t>shall enter the kingdom of heaven, but  he</a:t>
            </a:r>
          </a:p>
          <a:p>
            <a:pPr>
              <a:buNone/>
            </a:pPr>
            <a:r>
              <a:rPr lang="en-US" sz="3200" b="1" dirty="0" smtClean="0"/>
              <a:t>who does the will of My Father in</a:t>
            </a:r>
          </a:p>
          <a:p>
            <a:pPr>
              <a:buNone/>
            </a:pPr>
            <a:r>
              <a:rPr lang="en-US" sz="3200" b="1" dirty="0" smtClean="0"/>
              <a:t>heaven.”</a:t>
            </a:r>
          </a:p>
          <a:p>
            <a:pPr>
              <a:buNone/>
            </a:pPr>
            <a:r>
              <a:rPr lang="en-US" sz="3200" b="1" dirty="0" smtClean="0"/>
              <a:t>                       Matthew 7:21</a:t>
            </a:r>
            <a:endParaRPr lang="en-US" sz="32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the kingdom</a:t>
            </a:r>
            <a:endParaRPr lang="en-US" dirty="0"/>
          </a:p>
        </p:txBody>
      </p:sp>
      <p:sp>
        <p:nvSpPr>
          <p:cNvPr id="3" name="Content Placeholder 2"/>
          <p:cNvSpPr>
            <a:spLocks noGrp="1"/>
          </p:cNvSpPr>
          <p:nvPr>
            <p:ph idx="1"/>
          </p:nvPr>
        </p:nvSpPr>
        <p:spPr/>
        <p:txBody>
          <a:bodyPr>
            <a:normAutofit/>
          </a:bodyPr>
          <a:lstStyle/>
          <a:p>
            <a:pPr>
              <a:buNone/>
            </a:pPr>
            <a:r>
              <a:rPr lang="en-US" b="1" dirty="0" smtClean="0">
                <a:solidFill>
                  <a:schemeClr val="bg1"/>
                </a:solidFill>
              </a:rPr>
              <a:t>The Bible contains all we need  </a:t>
            </a:r>
            <a:r>
              <a:rPr lang="en-US" b="1" dirty="0" smtClean="0"/>
              <a:t>2 Tim. 3:16-17</a:t>
            </a:r>
          </a:p>
          <a:p>
            <a:pPr>
              <a:buNone/>
            </a:pPr>
            <a:r>
              <a:rPr lang="en-US" b="1" dirty="0" smtClean="0">
                <a:solidFill>
                  <a:schemeClr val="bg1"/>
                </a:solidFill>
              </a:rPr>
              <a:t>The authority of Jesus   </a:t>
            </a:r>
            <a:r>
              <a:rPr lang="en-US" b="1" dirty="0" smtClean="0"/>
              <a:t>Luke 6:46, Matt. 15:3-9</a:t>
            </a:r>
          </a:p>
          <a:p>
            <a:pPr>
              <a:buNone/>
            </a:pPr>
            <a:r>
              <a:rPr lang="en-US" b="1" dirty="0" smtClean="0">
                <a:solidFill>
                  <a:schemeClr val="bg1"/>
                </a:solidFill>
              </a:rPr>
              <a:t>The Gospel is for all      </a:t>
            </a:r>
            <a:r>
              <a:rPr lang="en-US" b="1" dirty="0" smtClean="0"/>
              <a:t>Galatians 3:26-27</a:t>
            </a:r>
          </a:p>
          <a:p>
            <a:pPr>
              <a:buNone/>
            </a:pPr>
            <a:r>
              <a:rPr lang="en-US" b="1" dirty="0" smtClean="0">
                <a:solidFill>
                  <a:schemeClr val="bg1"/>
                </a:solidFill>
              </a:rPr>
              <a:t>The way we worship      </a:t>
            </a:r>
            <a:r>
              <a:rPr lang="en-US" b="1" dirty="0" smtClean="0"/>
              <a:t>John 4:24</a:t>
            </a:r>
          </a:p>
          <a:p>
            <a:pPr>
              <a:buNone/>
            </a:pPr>
            <a:r>
              <a:rPr lang="en-US" b="1" dirty="0" smtClean="0">
                <a:solidFill>
                  <a:schemeClr val="bg1"/>
                </a:solidFill>
              </a:rPr>
              <a:t>Elders and Deacons        </a:t>
            </a:r>
            <a:r>
              <a:rPr lang="en-US" b="1" dirty="0" smtClean="0"/>
              <a:t>1 Tim 3, Titus 1</a:t>
            </a:r>
          </a:p>
          <a:p>
            <a:pPr>
              <a:buNone/>
            </a:pPr>
            <a:r>
              <a:rPr lang="en-US" b="1" dirty="0" smtClean="0"/>
              <a:t>    </a:t>
            </a:r>
            <a:r>
              <a:rPr lang="en-US" b="1" dirty="0" smtClean="0">
                <a:solidFill>
                  <a:schemeClr val="bg1"/>
                </a:solidFill>
              </a:rPr>
              <a:t>a. Singing                     e. First day of the week</a:t>
            </a:r>
          </a:p>
          <a:p>
            <a:pPr>
              <a:buNone/>
            </a:pPr>
            <a:r>
              <a:rPr lang="en-US" b="1" dirty="0" smtClean="0">
                <a:solidFill>
                  <a:schemeClr val="bg1"/>
                </a:solidFill>
              </a:rPr>
              <a:t>    b. Preaching                 f.  God is the audience        </a:t>
            </a:r>
          </a:p>
          <a:p>
            <a:pPr>
              <a:buNone/>
            </a:pPr>
            <a:r>
              <a:rPr lang="en-US" b="1" dirty="0" smtClean="0">
                <a:solidFill>
                  <a:schemeClr val="bg1"/>
                </a:solidFill>
              </a:rPr>
              <a:t>    c. The Lord’s Supper</a:t>
            </a:r>
          </a:p>
          <a:p>
            <a:pPr>
              <a:buNone/>
            </a:pPr>
            <a:r>
              <a:rPr lang="en-US" b="1" dirty="0" smtClean="0">
                <a:solidFill>
                  <a:schemeClr val="bg1"/>
                </a:solidFill>
              </a:rPr>
              <a:t>    d. Giving                   </a:t>
            </a:r>
          </a:p>
          <a:p>
            <a:pPr>
              <a:buNone/>
            </a:pPr>
            <a:endParaRPr lang="en-US" b="1"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the kingdom</a:t>
            </a:r>
            <a:endParaRPr lang="en-US" dirty="0"/>
          </a:p>
        </p:txBody>
      </p:sp>
      <p:sp>
        <p:nvSpPr>
          <p:cNvPr id="3" name="Content Placeholder 2"/>
          <p:cNvSpPr>
            <a:spLocks noGrp="1"/>
          </p:cNvSpPr>
          <p:nvPr>
            <p:ph idx="1"/>
          </p:nvPr>
        </p:nvSpPr>
        <p:spPr/>
        <p:txBody>
          <a:bodyPr>
            <a:normAutofit/>
          </a:bodyPr>
          <a:lstStyle/>
          <a:p>
            <a:pPr>
              <a:buNone/>
            </a:pPr>
            <a:r>
              <a:rPr lang="en-US" b="1" dirty="0" smtClean="0">
                <a:solidFill>
                  <a:schemeClr val="bg1"/>
                </a:solidFill>
              </a:rPr>
              <a:t>Singing to God.</a:t>
            </a:r>
          </a:p>
          <a:p>
            <a:pPr>
              <a:buNone/>
            </a:pPr>
            <a:r>
              <a:rPr lang="en-US" b="1" dirty="0" smtClean="0">
                <a:solidFill>
                  <a:schemeClr val="bg1"/>
                </a:solidFill>
              </a:rPr>
              <a:t>9 scriptures in the New Testament that teaches</a:t>
            </a:r>
          </a:p>
          <a:p>
            <a:pPr>
              <a:buNone/>
            </a:pPr>
            <a:r>
              <a:rPr lang="en-US" b="1" dirty="0" smtClean="0">
                <a:solidFill>
                  <a:schemeClr val="bg1"/>
                </a:solidFill>
              </a:rPr>
              <a:t>us to sing.   </a:t>
            </a:r>
          </a:p>
          <a:p>
            <a:pPr>
              <a:buNone/>
            </a:pPr>
            <a:r>
              <a:rPr lang="en-US" b="1" dirty="0" smtClean="0">
                <a:solidFill>
                  <a:schemeClr val="bg1"/>
                </a:solidFill>
              </a:rPr>
              <a:t>   Sing – 4</a:t>
            </a:r>
          </a:p>
          <a:p>
            <a:pPr>
              <a:buNone/>
            </a:pPr>
            <a:r>
              <a:rPr lang="en-US" b="1" dirty="0" smtClean="0">
                <a:solidFill>
                  <a:schemeClr val="bg1"/>
                </a:solidFill>
              </a:rPr>
              <a:t>   Sung – 1</a:t>
            </a:r>
          </a:p>
          <a:p>
            <a:pPr>
              <a:buNone/>
            </a:pPr>
            <a:r>
              <a:rPr lang="en-US" b="1" dirty="0" smtClean="0">
                <a:solidFill>
                  <a:schemeClr val="bg1"/>
                </a:solidFill>
              </a:rPr>
              <a:t>   Singing – 3</a:t>
            </a:r>
          </a:p>
          <a:p>
            <a:pPr>
              <a:buNone/>
            </a:pPr>
            <a:r>
              <a:rPr lang="en-US" b="1" dirty="0" smtClean="0">
                <a:solidFill>
                  <a:schemeClr val="bg1"/>
                </a:solidFill>
              </a:rPr>
              <a:t>   The fruit of our lips - 1          </a:t>
            </a:r>
          </a:p>
          <a:p>
            <a:pPr>
              <a:buNone/>
            </a:pPr>
            <a:endParaRPr lang="en-US" b="1" dirty="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the kingdom</a:t>
            </a:r>
            <a:endParaRPr lang="en-US" dirty="0"/>
          </a:p>
        </p:txBody>
      </p:sp>
      <p:sp>
        <p:nvSpPr>
          <p:cNvPr id="3" name="Content Placeholder 2"/>
          <p:cNvSpPr>
            <a:spLocks noGrp="1"/>
          </p:cNvSpPr>
          <p:nvPr>
            <p:ph idx="1"/>
          </p:nvPr>
        </p:nvSpPr>
        <p:spPr/>
        <p:txBody>
          <a:bodyPr>
            <a:normAutofit/>
          </a:bodyPr>
          <a:lstStyle/>
          <a:p>
            <a:pPr>
              <a:buNone/>
            </a:pPr>
            <a:r>
              <a:rPr lang="en-US" b="1" dirty="0" smtClean="0">
                <a:solidFill>
                  <a:schemeClr val="bg1"/>
                </a:solidFill>
              </a:rPr>
              <a:t>Singing to God.</a:t>
            </a:r>
          </a:p>
          <a:p>
            <a:pPr>
              <a:buNone/>
            </a:pPr>
            <a:r>
              <a:rPr lang="en-US" b="1" dirty="0" smtClean="0">
                <a:solidFill>
                  <a:schemeClr val="bg1"/>
                </a:solidFill>
              </a:rPr>
              <a:t>“sung a hymn”</a:t>
            </a:r>
          </a:p>
          <a:p>
            <a:pPr>
              <a:buNone/>
            </a:pPr>
            <a:r>
              <a:rPr lang="en-US" b="1" dirty="0" smtClean="0">
                <a:solidFill>
                  <a:schemeClr val="bg1"/>
                </a:solidFill>
              </a:rPr>
              <a:t>“singing hymns”</a:t>
            </a:r>
          </a:p>
          <a:p>
            <a:pPr>
              <a:buNone/>
            </a:pPr>
            <a:r>
              <a:rPr lang="en-US" b="1" dirty="0" smtClean="0">
                <a:solidFill>
                  <a:schemeClr val="bg1"/>
                </a:solidFill>
              </a:rPr>
              <a:t>“sing to your name”</a:t>
            </a:r>
          </a:p>
          <a:p>
            <a:pPr>
              <a:buNone/>
            </a:pPr>
            <a:r>
              <a:rPr lang="en-US" b="1" dirty="0" smtClean="0">
                <a:solidFill>
                  <a:schemeClr val="bg1"/>
                </a:solidFill>
              </a:rPr>
              <a:t>“sing in the spirit, sing with understanding”</a:t>
            </a:r>
          </a:p>
          <a:p>
            <a:pPr>
              <a:buNone/>
            </a:pPr>
            <a:r>
              <a:rPr lang="en-US" b="1" dirty="0" smtClean="0">
                <a:solidFill>
                  <a:schemeClr val="bg1"/>
                </a:solidFill>
              </a:rPr>
              <a:t>“singing and making melody in your heart”</a:t>
            </a:r>
          </a:p>
          <a:p>
            <a:pPr>
              <a:buNone/>
            </a:pPr>
            <a:r>
              <a:rPr lang="en-US" b="1" dirty="0" smtClean="0">
                <a:solidFill>
                  <a:schemeClr val="bg1"/>
                </a:solidFill>
              </a:rPr>
              <a:t>“singing with grace on your hearts”</a:t>
            </a:r>
          </a:p>
          <a:p>
            <a:pPr>
              <a:buNone/>
            </a:pPr>
            <a:r>
              <a:rPr lang="en-US" b="1" dirty="0" smtClean="0">
                <a:solidFill>
                  <a:schemeClr val="bg1"/>
                </a:solidFill>
              </a:rPr>
              <a:t>“sing praise to you”</a:t>
            </a:r>
          </a:p>
          <a:p>
            <a:pPr>
              <a:buNone/>
            </a:pPr>
            <a:r>
              <a:rPr lang="en-US" b="1" dirty="0" smtClean="0">
                <a:solidFill>
                  <a:schemeClr val="bg1"/>
                </a:solidFill>
              </a:rPr>
              <a:t>“sing psalms”       </a:t>
            </a:r>
          </a:p>
          <a:p>
            <a:pPr>
              <a:buNone/>
            </a:pPr>
            <a:endParaRPr lang="en-US" b="1"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the kingdom</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The Nuts and Bolts of singing</a:t>
            </a:r>
            <a:r>
              <a:rPr lang="en-US" b="1" dirty="0" smtClean="0">
                <a:solidFill>
                  <a:schemeClr val="bg1"/>
                </a:solidFill>
              </a:rPr>
              <a:t>    </a:t>
            </a:r>
          </a:p>
          <a:p>
            <a:pPr>
              <a:buFontTx/>
              <a:buChar char="-"/>
            </a:pPr>
            <a:r>
              <a:rPr lang="en-US" b="1" dirty="0" smtClean="0"/>
              <a:t>Eph. 5:19</a:t>
            </a:r>
            <a:r>
              <a:rPr lang="en-US" b="1" dirty="0" smtClean="0">
                <a:solidFill>
                  <a:schemeClr val="bg1"/>
                </a:solidFill>
              </a:rPr>
              <a:t>   Mechanical music can not do this.</a:t>
            </a:r>
          </a:p>
          <a:p>
            <a:pPr>
              <a:buFontTx/>
              <a:buChar char="-"/>
            </a:pPr>
            <a:r>
              <a:rPr lang="en-US" b="1" dirty="0" smtClean="0"/>
              <a:t>Col. 3:16</a:t>
            </a:r>
            <a:r>
              <a:rPr lang="en-US" b="1" dirty="0" smtClean="0">
                <a:solidFill>
                  <a:schemeClr val="bg1"/>
                </a:solidFill>
              </a:rPr>
              <a:t>    Mechanical music can not do this.</a:t>
            </a:r>
          </a:p>
          <a:p>
            <a:pPr>
              <a:buFontTx/>
              <a:buChar char="-"/>
            </a:pPr>
            <a:r>
              <a:rPr lang="en-US" b="1" dirty="0" smtClean="0"/>
              <a:t>1 Cor. 14:15  </a:t>
            </a:r>
            <a:r>
              <a:rPr lang="en-US" sz="2400" b="1" dirty="0" smtClean="0">
                <a:solidFill>
                  <a:schemeClr val="bg1"/>
                </a:solidFill>
              </a:rPr>
              <a:t>Mechanical music can not do this.</a:t>
            </a:r>
          </a:p>
          <a:p>
            <a:pPr>
              <a:buFontTx/>
              <a:buChar char="-"/>
            </a:pPr>
            <a:endParaRPr lang="en-US" b="1" dirty="0" smtClean="0">
              <a:solidFill>
                <a:schemeClr val="bg1"/>
              </a:solidFill>
            </a:endParaRPr>
          </a:p>
          <a:p>
            <a:pPr>
              <a:buNone/>
            </a:pPr>
            <a:endParaRPr lang="en-US" b="1"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the kingdom</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            The Nuts and Bolts of singing</a:t>
            </a:r>
            <a:r>
              <a:rPr lang="en-US" b="1" dirty="0" smtClean="0">
                <a:solidFill>
                  <a:schemeClr val="bg1"/>
                </a:solidFill>
              </a:rPr>
              <a:t>    </a:t>
            </a:r>
          </a:p>
          <a:p>
            <a:pPr>
              <a:buNone/>
            </a:pPr>
            <a:r>
              <a:rPr lang="en-US" b="1" dirty="0" err="1" smtClean="0">
                <a:solidFill>
                  <a:schemeClr val="bg1"/>
                </a:solidFill>
              </a:rPr>
              <a:t>Psallo</a:t>
            </a:r>
            <a:r>
              <a:rPr lang="en-US" b="1" dirty="0" smtClean="0">
                <a:solidFill>
                  <a:schemeClr val="bg1"/>
                </a:solidFill>
              </a:rPr>
              <a:t>-   “to sing a hymn”, “to sing praises”</a:t>
            </a:r>
          </a:p>
          <a:p>
            <a:pPr>
              <a:buNone/>
            </a:pPr>
            <a:endParaRPr lang="en-US" b="1" dirty="0" smtClean="0">
              <a:solidFill>
                <a:schemeClr val="bg1"/>
              </a:solidFill>
            </a:endParaRPr>
          </a:p>
          <a:p>
            <a:pPr>
              <a:buNone/>
            </a:pPr>
            <a:r>
              <a:rPr lang="en-US" b="1" dirty="0" err="1" smtClean="0">
                <a:solidFill>
                  <a:schemeClr val="bg1"/>
                </a:solidFill>
              </a:rPr>
              <a:t>Psalmos</a:t>
            </a:r>
            <a:r>
              <a:rPr lang="en-US" b="1" dirty="0" smtClean="0">
                <a:solidFill>
                  <a:schemeClr val="bg1"/>
                </a:solidFill>
              </a:rPr>
              <a:t>-  “ a psalm” or  “a hymn”</a:t>
            </a:r>
          </a:p>
          <a:p>
            <a:pPr>
              <a:buNone/>
            </a:pPr>
            <a:r>
              <a:rPr lang="en-US" b="1" dirty="0" smtClean="0">
                <a:solidFill>
                  <a:schemeClr val="bg1"/>
                </a:solidFill>
              </a:rPr>
              <a:t>   Greek language at the writing of the</a:t>
            </a:r>
          </a:p>
          <a:p>
            <a:pPr>
              <a:buNone/>
            </a:pPr>
            <a:r>
              <a:rPr lang="en-US" b="1" dirty="0" smtClean="0">
                <a:solidFill>
                  <a:schemeClr val="bg1"/>
                </a:solidFill>
              </a:rPr>
              <a:t>   New Testament.</a:t>
            </a:r>
          </a:p>
          <a:p>
            <a:pPr>
              <a:buNone/>
            </a:pPr>
            <a:endParaRPr lang="en-US" b="1" dirty="0" smtClean="0">
              <a:solidFill>
                <a:schemeClr val="bg1"/>
              </a:solidFill>
            </a:endParaRPr>
          </a:p>
          <a:p>
            <a:pPr>
              <a:buFontTx/>
              <a:buChar char="-"/>
            </a:pPr>
            <a:endParaRPr lang="en-US" b="1" dirty="0" smtClean="0">
              <a:solidFill>
                <a:schemeClr val="bg1"/>
              </a:solidFill>
            </a:endParaRPr>
          </a:p>
          <a:p>
            <a:pPr>
              <a:buNone/>
            </a:pPr>
            <a:endParaRPr lang="en-US" b="1"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Awesome discussion questions and interesting remarks</a:t>
            </a:r>
            <a:endParaRPr lang="en-US" dirty="0"/>
          </a:p>
        </p:txBody>
      </p:sp>
      <p:sp>
        <p:nvSpPr>
          <p:cNvPr id="3" name="Content Placeholder 2"/>
          <p:cNvSpPr>
            <a:spLocks noGrp="1"/>
          </p:cNvSpPr>
          <p:nvPr>
            <p:ph idx="1"/>
          </p:nvPr>
        </p:nvSpPr>
        <p:spPr/>
        <p:txBody>
          <a:bodyPr/>
          <a:lstStyle/>
          <a:p>
            <a:pPr marL="651510" indent="-514350">
              <a:buAutoNum type="arabicPeriod"/>
            </a:pPr>
            <a:r>
              <a:rPr lang="en-US" b="1" dirty="0" smtClean="0">
                <a:solidFill>
                  <a:schemeClr val="bg1"/>
                </a:solidFill>
              </a:rPr>
              <a:t>If someone is an unfaithful Christian,</a:t>
            </a:r>
          </a:p>
          <a:p>
            <a:pPr marL="651510" indent="-514350">
              <a:buNone/>
            </a:pPr>
            <a:r>
              <a:rPr lang="en-US" b="1" dirty="0" smtClean="0">
                <a:solidFill>
                  <a:schemeClr val="bg1"/>
                </a:solidFill>
              </a:rPr>
              <a:t>      what is their fate?</a:t>
            </a:r>
          </a:p>
          <a:p>
            <a:pPr marL="651510" indent="-514350">
              <a:buAutoNum type="arabicPeriod" startAt="2"/>
            </a:pPr>
            <a:r>
              <a:rPr lang="en-US" b="1" dirty="0" smtClean="0">
                <a:solidFill>
                  <a:schemeClr val="bg1"/>
                </a:solidFill>
              </a:rPr>
              <a:t>Who is the head of the church?</a:t>
            </a:r>
          </a:p>
          <a:p>
            <a:pPr marL="651510" indent="-514350">
              <a:buAutoNum type="arabicPeriod" startAt="2"/>
            </a:pPr>
            <a:r>
              <a:rPr lang="en-US" b="1" dirty="0" smtClean="0">
                <a:solidFill>
                  <a:schemeClr val="bg1"/>
                </a:solidFill>
              </a:rPr>
              <a:t>Whose authority should we follow?</a:t>
            </a:r>
          </a:p>
          <a:p>
            <a:pPr marL="651510" indent="-514350">
              <a:buAutoNum type="arabicPeriod" startAt="2"/>
            </a:pPr>
            <a:r>
              <a:rPr lang="en-US" b="1" dirty="0" smtClean="0">
                <a:solidFill>
                  <a:schemeClr val="bg1"/>
                </a:solidFill>
              </a:rPr>
              <a:t>Can we use clapping?</a:t>
            </a:r>
          </a:p>
          <a:p>
            <a:pPr marL="651510" indent="-514350">
              <a:buAutoNum type="arabicPeriod" startAt="2"/>
            </a:pPr>
            <a:r>
              <a:rPr lang="en-US" b="1" dirty="0" smtClean="0">
                <a:solidFill>
                  <a:schemeClr val="bg1"/>
                </a:solidFill>
              </a:rPr>
              <a:t>What’s wrong with a choir directed by</a:t>
            </a:r>
          </a:p>
          <a:p>
            <a:pPr marL="651510" indent="-514350">
              <a:buNone/>
            </a:pPr>
            <a:r>
              <a:rPr lang="en-US" b="1" dirty="0" smtClean="0">
                <a:solidFill>
                  <a:schemeClr val="bg1"/>
                </a:solidFill>
              </a:rPr>
              <a:t>      Traci </a:t>
            </a:r>
            <a:r>
              <a:rPr lang="en-US" b="1" dirty="0" err="1" smtClean="0">
                <a:solidFill>
                  <a:schemeClr val="bg1"/>
                </a:solidFill>
              </a:rPr>
              <a:t>Sproule</a:t>
            </a:r>
            <a:r>
              <a:rPr lang="en-US" b="1" dirty="0" smtClean="0">
                <a:solidFill>
                  <a:schemeClr val="bg1"/>
                </a:solidFill>
              </a:rPr>
              <a:t>? </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have learned</a:t>
            </a:r>
            <a:endParaRPr lang="en-US" dirty="0"/>
          </a:p>
        </p:txBody>
      </p:sp>
      <p:sp>
        <p:nvSpPr>
          <p:cNvPr id="3" name="Content Placeholder 2"/>
          <p:cNvSpPr>
            <a:spLocks noGrp="1"/>
          </p:cNvSpPr>
          <p:nvPr>
            <p:ph idx="1"/>
          </p:nvPr>
        </p:nvSpPr>
        <p:spPr/>
        <p:txBody>
          <a:bodyPr/>
          <a:lstStyle/>
          <a:p>
            <a:pPr>
              <a:buNone/>
            </a:pPr>
            <a:r>
              <a:rPr lang="en-US" b="1" dirty="0" smtClean="0">
                <a:solidFill>
                  <a:schemeClr val="bg1"/>
                </a:solidFill>
              </a:rPr>
              <a:t>The thief on the cross was forgiven</a:t>
            </a:r>
          </a:p>
          <a:p>
            <a:pPr>
              <a:buNone/>
            </a:pPr>
            <a:r>
              <a:rPr lang="en-US" b="1" dirty="0" smtClean="0">
                <a:solidFill>
                  <a:schemeClr val="bg1"/>
                </a:solidFill>
              </a:rPr>
              <a:t>Jesus has the power to forgive</a:t>
            </a:r>
          </a:p>
          <a:p>
            <a:pPr>
              <a:buNone/>
            </a:pPr>
            <a:r>
              <a:rPr lang="en-US" b="1" dirty="0" smtClean="0">
                <a:solidFill>
                  <a:schemeClr val="bg1"/>
                </a:solidFill>
              </a:rPr>
              <a:t>There is a waiting place called Hades.</a:t>
            </a:r>
          </a:p>
          <a:p>
            <a:pPr>
              <a:buNone/>
            </a:pPr>
            <a:r>
              <a:rPr lang="en-US" b="1" dirty="0" smtClean="0">
                <a:solidFill>
                  <a:schemeClr val="bg1"/>
                </a:solidFill>
              </a:rPr>
              <a:t>The English word, </a:t>
            </a:r>
            <a:r>
              <a:rPr lang="en-US" b="1" i="1" dirty="0" smtClean="0">
                <a:solidFill>
                  <a:schemeClr val="bg1"/>
                </a:solidFill>
              </a:rPr>
              <a:t>Hell</a:t>
            </a:r>
            <a:r>
              <a:rPr lang="en-US" b="1" dirty="0" smtClean="0">
                <a:solidFill>
                  <a:schemeClr val="bg1"/>
                </a:solidFill>
              </a:rPr>
              <a:t>, can be confusing.</a:t>
            </a:r>
          </a:p>
          <a:p>
            <a:pPr>
              <a:buNone/>
            </a:pPr>
            <a:r>
              <a:rPr lang="en-US" b="1" dirty="0" smtClean="0">
                <a:solidFill>
                  <a:schemeClr val="bg1"/>
                </a:solidFill>
              </a:rPr>
              <a:t>Our citizenship is in heaven.</a:t>
            </a:r>
          </a:p>
          <a:p>
            <a:pPr>
              <a:buNone/>
            </a:pPr>
            <a:r>
              <a:rPr lang="en-US" b="1" dirty="0" smtClean="0">
                <a:solidFill>
                  <a:schemeClr val="bg1"/>
                </a:solidFill>
              </a:rPr>
              <a:t>Jesus said we are not of this world.</a:t>
            </a:r>
          </a:p>
          <a:p>
            <a:pPr>
              <a:buNone/>
            </a:pPr>
            <a:r>
              <a:rPr lang="en-US" b="1" dirty="0" smtClean="0">
                <a:solidFill>
                  <a:schemeClr val="bg1"/>
                </a:solidFill>
              </a:rPr>
              <a:t>We will in some way know each other.</a:t>
            </a:r>
          </a:p>
          <a:p>
            <a:pPr>
              <a:buNone/>
            </a:pPr>
            <a:r>
              <a:rPr lang="en-US" b="1" dirty="0" smtClean="0">
                <a:solidFill>
                  <a:schemeClr val="bg1"/>
                </a:solidFill>
              </a:rPr>
              <a:t>We will not be married in heaven.</a:t>
            </a:r>
          </a:p>
          <a:p>
            <a:pPr>
              <a:buNone/>
            </a:pPr>
            <a:r>
              <a:rPr lang="en-US" b="1" dirty="0" smtClean="0">
                <a:solidFill>
                  <a:schemeClr val="bg1"/>
                </a:solidFill>
              </a:rPr>
              <a:t>Little children will be in heaven.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have learned</a:t>
            </a:r>
            <a:endParaRPr lang="en-US" dirty="0"/>
          </a:p>
        </p:txBody>
      </p:sp>
      <p:sp>
        <p:nvSpPr>
          <p:cNvPr id="3" name="Content Placeholder 2"/>
          <p:cNvSpPr>
            <a:spLocks noGrp="1"/>
          </p:cNvSpPr>
          <p:nvPr>
            <p:ph idx="1"/>
          </p:nvPr>
        </p:nvSpPr>
        <p:spPr/>
        <p:txBody>
          <a:bodyPr/>
          <a:lstStyle/>
          <a:p>
            <a:pPr>
              <a:buNone/>
            </a:pPr>
            <a:r>
              <a:rPr lang="en-US" b="1" dirty="0" smtClean="0">
                <a:solidFill>
                  <a:schemeClr val="bg1"/>
                </a:solidFill>
              </a:rPr>
              <a:t>             </a:t>
            </a:r>
            <a:r>
              <a:rPr lang="en-US" sz="3200" b="1" dirty="0" smtClean="0">
                <a:solidFill>
                  <a:schemeClr val="bg1"/>
                </a:solidFill>
              </a:rPr>
              <a:t>More on the thief on the cross</a:t>
            </a:r>
          </a:p>
          <a:p>
            <a:pPr>
              <a:buNone/>
            </a:pPr>
            <a:r>
              <a:rPr lang="en-US" sz="3200" b="1" dirty="0" smtClean="0"/>
              <a:t>Matthew 3:11     “unto repentance”</a:t>
            </a:r>
          </a:p>
          <a:p>
            <a:pPr>
              <a:buNone/>
            </a:pPr>
            <a:r>
              <a:rPr lang="en-US" sz="3200" b="1" dirty="0" smtClean="0"/>
              <a:t>Luke 3: 3             “for the remission of sins”</a:t>
            </a:r>
          </a:p>
          <a:p>
            <a:pPr>
              <a:buNone/>
            </a:pPr>
            <a:r>
              <a:rPr lang="en-US" sz="3200" b="1" dirty="0" smtClean="0"/>
              <a:t>Mark 1: 4           “for the remission of sins”</a:t>
            </a:r>
          </a:p>
          <a:p>
            <a:pPr>
              <a:buNone/>
            </a:pPr>
            <a:endParaRPr lang="en-US" sz="3200" b="1" dirty="0" smtClean="0"/>
          </a:p>
          <a:p>
            <a:pPr>
              <a:buNone/>
            </a:pPr>
            <a:endParaRPr lang="en-US" sz="3200" b="1" dirty="0" smtClean="0"/>
          </a:p>
          <a:p>
            <a:pPr>
              <a:buNone/>
            </a:pPr>
            <a:endParaRPr lang="en-US" sz="3200" b="1" dirty="0" smtClean="0"/>
          </a:p>
          <a:p>
            <a:pPr>
              <a:buNone/>
            </a:pPr>
            <a:endParaRPr lang="en-US" sz="3200" b="1" dirty="0" smtClean="0"/>
          </a:p>
          <a:p>
            <a:pPr>
              <a:buNone/>
            </a:pPr>
            <a:endParaRPr lang="en-US" sz="3200" b="1" dirty="0" smtClean="0">
              <a:solidFill>
                <a:schemeClr val="bg1"/>
              </a:solidFill>
            </a:endParaRPr>
          </a:p>
          <a:p>
            <a:pPr>
              <a:buNone/>
            </a:pP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Kingdom</a:t>
            </a:r>
            <a:endParaRPr lang="en-US" dirty="0"/>
          </a:p>
        </p:txBody>
      </p:sp>
      <p:sp>
        <p:nvSpPr>
          <p:cNvPr id="3" name="Content Placeholder 2"/>
          <p:cNvSpPr>
            <a:spLocks noGrp="1"/>
          </p:cNvSpPr>
          <p:nvPr>
            <p:ph idx="1"/>
          </p:nvPr>
        </p:nvSpPr>
        <p:spPr/>
        <p:txBody>
          <a:bodyPr/>
          <a:lstStyle/>
          <a:p>
            <a:pPr>
              <a:buNone/>
            </a:pPr>
            <a:r>
              <a:rPr lang="en-US" b="1" dirty="0" smtClean="0">
                <a:solidFill>
                  <a:schemeClr val="bg1"/>
                </a:solidFill>
              </a:rPr>
              <a:t>What does the word “kingdom” bring </a:t>
            </a:r>
          </a:p>
          <a:p>
            <a:pPr>
              <a:buNone/>
            </a:pPr>
            <a:r>
              <a:rPr lang="en-US" b="1" dirty="0" smtClean="0">
                <a:solidFill>
                  <a:schemeClr val="bg1"/>
                </a:solidFill>
              </a:rPr>
              <a:t>into mind?</a:t>
            </a:r>
          </a:p>
          <a:p>
            <a:pPr>
              <a:buFontTx/>
              <a:buChar char="-"/>
            </a:pPr>
            <a:r>
              <a:rPr lang="en-US" b="1" dirty="0" smtClean="0">
                <a:solidFill>
                  <a:schemeClr val="bg1"/>
                </a:solidFill>
              </a:rPr>
              <a:t>A place. Like Saudi Arabia is a kingdom.</a:t>
            </a:r>
          </a:p>
          <a:p>
            <a:pPr>
              <a:buFontTx/>
              <a:buChar char="-"/>
            </a:pPr>
            <a:r>
              <a:rPr lang="en-US" b="1" dirty="0" smtClean="0">
                <a:solidFill>
                  <a:schemeClr val="bg1"/>
                </a:solidFill>
              </a:rPr>
              <a:t>Some kind of hierarchy. Like a king or queen</a:t>
            </a:r>
          </a:p>
          <a:p>
            <a:pPr>
              <a:buFontTx/>
              <a:buChar char="-"/>
            </a:pPr>
            <a:r>
              <a:rPr lang="en-US" b="1" dirty="0" smtClean="0">
                <a:solidFill>
                  <a:schemeClr val="bg1"/>
                </a:solidFill>
              </a:rPr>
              <a:t>A place for a king to live. A palace or castle</a:t>
            </a:r>
          </a:p>
          <a:p>
            <a:pPr>
              <a:buFontTx/>
              <a:buChar char="-"/>
            </a:pPr>
            <a:r>
              <a:rPr lang="en-US" b="1" dirty="0" smtClean="0">
                <a:solidFill>
                  <a:schemeClr val="bg1"/>
                </a:solidFill>
              </a:rPr>
              <a:t>Laws , decrees, and rules</a:t>
            </a:r>
          </a:p>
          <a:p>
            <a:pPr>
              <a:buFontTx/>
              <a:buChar char="-"/>
            </a:pPr>
            <a:r>
              <a:rPr lang="en-US" b="1" dirty="0" smtClean="0">
                <a:solidFill>
                  <a:schemeClr val="bg1"/>
                </a:solidFill>
              </a:rPr>
              <a:t>Judgments</a:t>
            </a:r>
          </a:p>
          <a:p>
            <a:pPr>
              <a:buFontTx/>
              <a:buChar char="-"/>
            </a:pPr>
            <a:r>
              <a:rPr lang="en-US" b="1" dirty="0" smtClean="0">
                <a:solidFill>
                  <a:schemeClr val="bg1"/>
                </a:solidFill>
              </a:rPr>
              <a:t>Protection from enemies</a:t>
            </a:r>
          </a:p>
          <a:p>
            <a:pPr>
              <a:buFontTx/>
              <a:buChar char="-"/>
            </a:pPr>
            <a:endParaRPr lang="en-US" b="1"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a:t>
            </a:r>
            <a:endParaRPr lang="en-US" dirty="0"/>
          </a:p>
        </p:txBody>
      </p:sp>
      <p:sp>
        <p:nvSpPr>
          <p:cNvPr id="3" name="Content Placeholder 2"/>
          <p:cNvSpPr>
            <a:spLocks noGrp="1"/>
          </p:cNvSpPr>
          <p:nvPr>
            <p:ph idx="1"/>
          </p:nvPr>
        </p:nvSpPr>
        <p:spPr/>
        <p:txBody>
          <a:bodyPr>
            <a:normAutofit/>
          </a:bodyPr>
          <a:lstStyle/>
          <a:p>
            <a:pPr>
              <a:buNone/>
            </a:pPr>
            <a:r>
              <a:rPr lang="en-US" sz="4000" b="1" dirty="0" smtClean="0">
                <a:solidFill>
                  <a:schemeClr val="bg1"/>
                </a:solidFill>
              </a:rPr>
              <a:t>“ Repent, for the kingdom of heaven i</a:t>
            </a:r>
            <a:r>
              <a:rPr lang="en-US" sz="4400" b="1" dirty="0" smtClean="0">
                <a:solidFill>
                  <a:schemeClr val="bg1"/>
                </a:solidFill>
              </a:rPr>
              <a:t>s at hand”</a:t>
            </a:r>
          </a:p>
          <a:p>
            <a:pPr>
              <a:buNone/>
            </a:pPr>
            <a:r>
              <a:rPr lang="en-US" sz="4400" b="1" dirty="0" smtClean="0">
                <a:solidFill>
                  <a:schemeClr val="bg1"/>
                </a:solidFill>
              </a:rPr>
              <a:t>            - John the Baptist</a:t>
            </a:r>
          </a:p>
          <a:p>
            <a:pPr>
              <a:buNone/>
            </a:pPr>
            <a:r>
              <a:rPr lang="en-US" sz="4000" b="1" dirty="0" smtClean="0">
                <a:solidFill>
                  <a:schemeClr val="bg1"/>
                </a:solidFill>
              </a:rPr>
              <a:t>“Repent, for the kingdom of heaven is at hand” </a:t>
            </a:r>
          </a:p>
          <a:p>
            <a:pPr>
              <a:buNone/>
            </a:pPr>
            <a:r>
              <a:rPr lang="en-US" sz="4000" b="1" dirty="0" smtClean="0">
                <a:solidFill>
                  <a:schemeClr val="bg1"/>
                </a:solidFill>
              </a:rPr>
              <a:t>             </a:t>
            </a:r>
            <a:r>
              <a:rPr lang="en-US" sz="4400" b="1" dirty="0" smtClean="0">
                <a:solidFill>
                  <a:schemeClr val="bg1"/>
                </a:solidFill>
              </a:rPr>
              <a:t>- Jesus Christ</a:t>
            </a:r>
            <a:endParaRPr lang="en-US" sz="3600"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Misconceptions</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solidFill>
                  <a:schemeClr val="bg1"/>
                </a:solidFill>
              </a:rPr>
              <a:t>The Jewish people could of thought of</a:t>
            </a:r>
          </a:p>
          <a:p>
            <a:pPr>
              <a:buNone/>
            </a:pPr>
            <a:r>
              <a:rPr lang="en-US" sz="3200" b="1" dirty="0" smtClean="0">
                <a:solidFill>
                  <a:schemeClr val="bg1"/>
                </a:solidFill>
              </a:rPr>
              <a:t>a conquering messiah.</a:t>
            </a:r>
          </a:p>
          <a:p>
            <a:pPr>
              <a:buNone/>
            </a:pPr>
            <a:endParaRPr lang="en-US" sz="3200" b="1" dirty="0" smtClean="0">
              <a:solidFill>
                <a:schemeClr val="bg1"/>
              </a:solidFill>
            </a:endParaRPr>
          </a:p>
          <a:p>
            <a:pPr>
              <a:buNone/>
            </a:pPr>
            <a:r>
              <a:rPr lang="en-US" sz="3200" b="1" dirty="0" smtClean="0">
                <a:solidFill>
                  <a:schemeClr val="bg1"/>
                </a:solidFill>
              </a:rPr>
              <a:t>The 21</a:t>
            </a:r>
            <a:r>
              <a:rPr lang="en-US" sz="3200" b="1" baseline="30000" dirty="0" smtClean="0">
                <a:solidFill>
                  <a:schemeClr val="bg1"/>
                </a:solidFill>
              </a:rPr>
              <a:t>st</a:t>
            </a:r>
            <a:r>
              <a:rPr lang="en-US" sz="3200" b="1" dirty="0" smtClean="0">
                <a:solidFill>
                  <a:schemeClr val="bg1"/>
                </a:solidFill>
              </a:rPr>
              <a:t> century person could be thinking </a:t>
            </a:r>
          </a:p>
          <a:p>
            <a:pPr>
              <a:buNone/>
            </a:pPr>
            <a:r>
              <a:rPr lang="en-US" sz="3200" b="1" dirty="0" smtClean="0">
                <a:solidFill>
                  <a:schemeClr val="bg1"/>
                </a:solidFill>
              </a:rPr>
              <a:t>of a conquering messiah setting up a</a:t>
            </a:r>
          </a:p>
          <a:p>
            <a:pPr>
              <a:buNone/>
            </a:pPr>
            <a:r>
              <a:rPr lang="en-US" sz="3200" b="1" dirty="0" smtClean="0">
                <a:solidFill>
                  <a:schemeClr val="bg1"/>
                </a:solidFill>
              </a:rPr>
              <a:t>physical kingdom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Misconceptions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sz="3200" dirty="0" smtClean="0"/>
              <a:t>Before He establishes His kingdom on earth, Jesus will come for His Church, an event commonly referred to as the “Rapture.” At that time the dead in Christ will be raised and living Christians will be caught up to meet the Lord in the air and be with Him forever.</a:t>
            </a:r>
            <a:r>
              <a:rPr lang="en-US" sz="3200" baseline="30000" dirty="0" smtClean="0"/>
              <a:t>2</a:t>
            </a:r>
            <a:r>
              <a:rPr lang="en-US" sz="3200" dirty="0" smtClean="0"/>
              <a:t> In this resurrection, those who have died in Christ will have their redeemed souls and spirits united with a body similar to Christ’s glorified body. Christians living at the time of this event will not die, but will be changed to be like Christ.</a:t>
            </a:r>
            <a:r>
              <a:rPr lang="en-US" sz="3200" baseline="30000" dirty="0" smtClean="0"/>
              <a:t>3</a:t>
            </a:r>
            <a:r>
              <a:rPr lang="en-US" sz="3200" dirty="0" smtClean="0"/>
              <a:t> This expectation is a motivation for holy living, as well as a source of comfort.</a:t>
            </a:r>
            <a:r>
              <a:rPr lang="en-US" sz="3200" baseline="30000" dirty="0" smtClean="0"/>
              <a:t>4</a:t>
            </a:r>
            <a:r>
              <a:rPr lang="en-US" sz="3200" dirty="0" smtClean="0"/>
              <a:t> No man knows the day or the hour when this will take place.</a:t>
            </a:r>
            <a:r>
              <a:rPr lang="en-US" sz="3200" baseline="30000" dirty="0" smtClean="0"/>
              <a:t>5</a:t>
            </a:r>
            <a:endParaRPr lang="en-US" sz="3200" b="1" dirty="0" smtClean="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Misconcetions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At the end of the Tribulation, Jesus Christ will return with the hosts of heaven as well as the Church to establish the Messianic Kingdom on earth.</a:t>
            </a:r>
            <a:r>
              <a:rPr lang="en-US" baseline="30000" dirty="0" smtClean="0"/>
              <a:t>10</a:t>
            </a:r>
            <a:r>
              <a:rPr lang="en-US" dirty="0" smtClean="0"/>
              <a:t> His Kingdom will last for a thousand years.</a:t>
            </a:r>
            <a:r>
              <a:rPr lang="en-US" baseline="30000" dirty="0" smtClean="0"/>
              <a:t>11</a:t>
            </a:r>
            <a:r>
              <a:rPr lang="en-US" dirty="0" smtClean="0"/>
              <a:t> At this Second Coming, the Antichrist will be cast into the Lake of Fire and Satan will be bound for a thousand years.</a:t>
            </a:r>
            <a:r>
              <a:rPr lang="en-US" baseline="30000" dirty="0" smtClean="0"/>
              <a:t>12</a:t>
            </a:r>
            <a:r>
              <a:rPr lang="en-US" dirty="0" smtClean="0"/>
              <a:t> The nations and their representatives will be judged.</a:t>
            </a:r>
            <a:r>
              <a:rPr lang="en-US" baseline="30000" dirty="0" smtClean="0"/>
              <a:t>13</a:t>
            </a:r>
            <a:r>
              <a:rPr lang="en-US" dirty="0" smtClean="0"/>
              <a:t> Israel will be restored to her land, never more to be removed.</a:t>
            </a:r>
            <a:r>
              <a:rPr lang="en-US" baseline="30000" dirty="0" smtClean="0"/>
              <a:t>14</a:t>
            </a:r>
            <a:r>
              <a:rPr lang="en-US" dirty="0" smtClean="0"/>
              <a:t> Christ will reign with firmness and equity.</a:t>
            </a:r>
            <a:r>
              <a:rPr lang="en-US" baseline="30000" dirty="0" smtClean="0"/>
              <a:t>15</a:t>
            </a:r>
            <a:r>
              <a:rPr lang="en-US" dirty="0" smtClean="0"/>
              <a:t> His kingdom will be marked by material and spiritual blessing, since the curse upon the earth will be removed.</a:t>
            </a:r>
            <a:r>
              <a:rPr lang="en-US" baseline="30000" dirty="0" smtClean="0"/>
              <a:t>16</a:t>
            </a:r>
          </a:p>
          <a:p>
            <a:pPr>
              <a:buNone/>
            </a:pPr>
            <a:r>
              <a:rPr lang="en-US" baseline="30000" dirty="0" smtClean="0"/>
              <a:t> </a:t>
            </a:r>
            <a:r>
              <a:rPr lang="en-US" dirty="0" smtClean="0"/>
              <a:t>                           </a:t>
            </a:r>
            <a:r>
              <a:rPr lang="en-US" sz="3500" dirty="0" smtClean="0">
                <a:solidFill>
                  <a:schemeClr val="bg1"/>
                </a:solidFill>
              </a:rPr>
              <a:t>moodyminstries.net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1549</TotalTime>
  <Words>1372</Words>
  <Application>Microsoft Office PowerPoint</Application>
  <PresentationFormat>On-screen Show (4:3)</PresentationFormat>
  <Paragraphs>214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Apex</vt:lpstr>
      <vt:lpstr> </vt:lpstr>
      <vt:lpstr> </vt:lpstr>
      <vt:lpstr>What we have learned</vt:lpstr>
      <vt:lpstr>What we have learned</vt:lpstr>
      <vt:lpstr>God’s Kingdom</vt:lpstr>
      <vt:lpstr>The Kingdom</vt:lpstr>
      <vt:lpstr>Misconceptions</vt:lpstr>
      <vt:lpstr>Misconceptions</vt:lpstr>
      <vt:lpstr>Misconcetions</vt:lpstr>
      <vt:lpstr>Misconceptions</vt:lpstr>
      <vt:lpstr>The Kingdom, the church</vt:lpstr>
      <vt:lpstr>The Kingdom, the church</vt:lpstr>
      <vt:lpstr>The Kingdom, the church</vt:lpstr>
      <vt:lpstr>The Kingdom, the church</vt:lpstr>
      <vt:lpstr>The Kingdom, the church</vt:lpstr>
      <vt:lpstr>The Kingdom, the church</vt:lpstr>
      <vt:lpstr>The Kingdom, the church</vt:lpstr>
      <vt:lpstr>The Kingdom, the church</vt:lpstr>
      <vt:lpstr>The Second Coming</vt:lpstr>
      <vt:lpstr>The Second Coming</vt:lpstr>
      <vt:lpstr>The Second Coming</vt:lpstr>
      <vt:lpstr>The Second Coming</vt:lpstr>
      <vt:lpstr>A very stern warning</vt:lpstr>
      <vt:lpstr>The nature of the kingdom</vt:lpstr>
      <vt:lpstr>The nature of the kingdom</vt:lpstr>
      <vt:lpstr>The nature of the kingdom</vt:lpstr>
      <vt:lpstr>The nature of the kingdom</vt:lpstr>
      <vt:lpstr>The nature of the kingdom</vt:lpstr>
      <vt:lpstr>Awesome discussion questions and interesting remarks</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fuller</dc:creator>
  <cp:lastModifiedBy>Cindy Nelson</cp:lastModifiedBy>
  <cp:revision>209</cp:revision>
  <dcterms:created xsi:type="dcterms:W3CDTF">2013-11-10T09:48:33Z</dcterms:created>
  <dcterms:modified xsi:type="dcterms:W3CDTF">2014-01-14T14:15:13Z</dcterms:modified>
</cp:coreProperties>
</file>