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71" r:id="rId3"/>
    <p:sldId id="272" r:id="rId4"/>
    <p:sldId id="274" r:id="rId5"/>
    <p:sldId id="273" r:id="rId6"/>
    <p:sldId id="275" r:id="rId7"/>
    <p:sldId id="279" r:id="rId8"/>
    <p:sldId id="277" r:id="rId9"/>
    <p:sldId id="276" r:id="rId10"/>
    <p:sldId id="278" r:id="rId11"/>
    <p:sldId id="282" r:id="rId12"/>
    <p:sldId id="294" r:id="rId13"/>
    <p:sldId id="280" r:id="rId14"/>
    <p:sldId id="281" r:id="rId15"/>
    <p:sldId id="283" r:id="rId16"/>
    <p:sldId id="284" r:id="rId17"/>
    <p:sldId id="291" r:id="rId18"/>
    <p:sldId id="295" r:id="rId19"/>
    <p:sldId id="285" r:id="rId20"/>
    <p:sldId id="286" r:id="rId21"/>
    <p:sldId id="287" r:id="rId22"/>
    <p:sldId id="288" r:id="rId23"/>
    <p:sldId id="289" r:id="rId24"/>
    <p:sldId id="290" r:id="rId25"/>
    <p:sldId id="292" r:id="rId26"/>
    <p:sldId id="29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1470"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6692E2-1FF0-467D-A17A-21E68409C964}" type="datetimeFigureOut">
              <a:rPr lang="en-US" smtClean="0"/>
              <a:pPr/>
              <a:t>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F0B96-0F26-45CF-AFBE-FD6AC315DB07}" type="slidenum">
              <a:rPr lang="en-US" smtClean="0"/>
              <a:pPr/>
              <a:t>‹#›</a:t>
            </a:fld>
            <a:endParaRPr lang="en-US"/>
          </a:p>
        </p:txBody>
      </p:sp>
    </p:spTree>
    <p:extLst>
      <p:ext uri="{BB962C8B-B14F-4D97-AF65-F5344CB8AC3E}">
        <p14:creationId xmlns:p14="http://schemas.microsoft.com/office/powerpoint/2010/main" val="958722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7F0B96-0F26-45CF-AFBE-FD6AC315DB07}"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7F0B96-0F26-45CF-AFBE-FD6AC315DB07}"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227F0B96-0F26-45CF-AFBE-FD6AC315DB07}" type="slidenum">
              <a:rPr lang="en-US" smtClean="0"/>
              <a:pPr/>
              <a:t>23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227F0B96-0F26-45CF-AFBE-FD6AC315DB07}" type="slidenum">
              <a:rPr lang="en-US" smtClean="0"/>
              <a:pPr/>
              <a:t>24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227F0B96-0F26-45CF-AFBE-FD6AC315DB07}"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F7E879A-A493-432A-8219-3E2BFAF5397D}" type="datetimeFigureOut">
              <a:rPr lang="en-US" smtClean="0"/>
              <a:pPr/>
              <a:t>1/8/2014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34C9C30-ADA7-4EEA-B873-F533D54B096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7E879A-A493-432A-8219-3E2BFAF5397D}"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34C9C30-ADA7-4EEA-B873-F533D54B09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7E879A-A493-432A-8219-3E2BFAF5397D}" type="datetimeFigureOut">
              <a:rPr lang="en-US" smtClean="0"/>
              <a:pPr/>
              <a:t>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7E879A-A493-432A-8219-3E2BFAF5397D}" type="datetimeFigureOut">
              <a:rPr lang="en-US" smtClean="0"/>
              <a:pPr/>
              <a:t>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E879A-A493-432A-8219-3E2BFAF5397D}" type="datetimeFigureOut">
              <a:rPr lang="en-US" smtClean="0"/>
              <a:pPr/>
              <a:t>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7E879A-A493-432A-8219-3E2BFAF5397D}"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F7E879A-A493-432A-8219-3E2BFAF5397D}" type="datetimeFigureOut">
              <a:rPr lang="en-US" smtClean="0"/>
              <a:pPr/>
              <a:t>1/8/2014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34C9C30-ADA7-4EEA-B873-F533D54B096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3267797" y="2667000"/>
            <a:ext cx="2608407" cy="289310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Heaven</a:t>
            </a:r>
          </a:p>
          <a:p>
            <a:pPr algn="ctr"/>
            <a:r>
              <a:rPr lang="en-US" sz="2000" b="1" dirty="0" smtClean="0">
                <a:ln w="50800"/>
                <a:solidFill>
                  <a:schemeClr val="bg1">
                    <a:shade val="50000"/>
                  </a:schemeClr>
                </a:solidFill>
              </a:rPr>
              <a:t>Wednesday Night Bible Study</a:t>
            </a:r>
          </a:p>
          <a:p>
            <a:pPr algn="ctr"/>
            <a:r>
              <a:rPr lang="en-US" sz="2000" b="1" cap="none" spc="0" dirty="0" smtClean="0">
                <a:ln w="50800"/>
                <a:solidFill>
                  <a:schemeClr val="bg1">
                    <a:shade val="50000"/>
                  </a:schemeClr>
                </a:solidFill>
                <a:effectLst/>
              </a:rPr>
              <a:t>Palm Beach Lakes church of Christ</a:t>
            </a: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Hades</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a:t>
            </a:r>
            <a:r>
              <a:rPr lang="en-US" sz="3200" b="1" dirty="0" smtClean="0"/>
              <a:t>        </a:t>
            </a:r>
          </a:p>
        </p:txBody>
      </p:sp>
      <p:sp>
        <p:nvSpPr>
          <p:cNvPr id="4" name="Rounded Rectangle 3"/>
          <p:cNvSpPr/>
          <p:nvPr/>
        </p:nvSpPr>
        <p:spPr>
          <a:xfrm>
            <a:off x="3581400" y="1524000"/>
            <a:ext cx="20574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Paradise</a:t>
            </a:r>
          </a:p>
        </p:txBody>
      </p:sp>
      <p:sp>
        <p:nvSpPr>
          <p:cNvPr id="5" name="Rounded Rectangle 4"/>
          <p:cNvSpPr/>
          <p:nvPr/>
        </p:nvSpPr>
        <p:spPr>
          <a:xfrm>
            <a:off x="3657600" y="3962400"/>
            <a:ext cx="19812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rPr>
              <a:t>Rich man</a:t>
            </a:r>
          </a:p>
          <a:p>
            <a:pPr algn="ctr"/>
            <a:r>
              <a:rPr lang="en-US" sz="2800" b="1" dirty="0" smtClean="0">
                <a:solidFill>
                  <a:schemeClr val="bg1"/>
                </a:solidFill>
              </a:rPr>
              <a:t>Torment</a:t>
            </a:r>
            <a:endParaRPr lang="en-US" sz="2800" b="1" dirty="0">
              <a:solidFill>
                <a:schemeClr val="bg1"/>
              </a:solidFill>
            </a:endParaRPr>
          </a:p>
        </p:txBody>
      </p:sp>
      <p:sp>
        <p:nvSpPr>
          <p:cNvPr id="6" name="Rounded Rectangle 5"/>
          <p:cNvSpPr/>
          <p:nvPr/>
        </p:nvSpPr>
        <p:spPr>
          <a:xfrm>
            <a:off x="3581400" y="3048000"/>
            <a:ext cx="2057400"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b="1" dirty="0" smtClean="0">
                <a:solidFill>
                  <a:schemeClr val="bg1"/>
                </a:solidFill>
              </a:rPr>
              <a:t>Fixed Gulf</a:t>
            </a:r>
            <a:endParaRPr lang="en-US" sz="2400" b="1" dirty="0">
              <a:solidFill>
                <a:schemeClr val="bg1"/>
              </a:solidFill>
            </a:endParaRPr>
          </a:p>
        </p:txBody>
      </p:sp>
      <p:sp>
        <p:nvSpPr>
          <p:cNvPr id="9" name="Left Arrow 8"/>
          <p:cNvSpPr/>
          <p:nvPr/>
        </p:nvSpPr>
        <p:spPr>
          <a:xfrm>
            <a:off x="2743200" y="2209800"/>
            <a:ext cx="8382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Oval 9"/>
          <p:cNvSpPr/>
          <p:nvPr/>
        </p:nvSpPr>
        <p:spPr>
          <a:xfrm>
            <a:off x="685800" y="1447800"/>
            <a:ext cx="1981200" cy="2133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b="1" dirty="0" smtClean="0">
                <a:solidFill>
                  <a:schemeClr val="bg1"/>
                </a:solidFill>
              </a:rPr>
              <a:t>Heaven:</a:t>
            </a:r>
          </a:p>
          <a:p>
            <a:pPr algn="ctr"/>
            <a:r>
              <a:rPr lang="en-US" sz="2400" b="1" dirty="0" smtClean="0">
                <a:solidFill>
                  <a:schemeClr val="bg1"/>
                </a:solidFill>
              </a:rPr>
              <a:t>Eternity with God</a:t>
            </a:r>
            <a:endParaRPr lang="en-US" sz="2400" b="1" dirty="0">
              <a:solidFill>
                <a:schemeClr val="bg1"/>
              </a:solidFill>
            </a:endParaRPr>
          </a:p>
        </p:txBody>
      </p:sp>
      <p:sp>
        <p:nvSpPr>
          <p:cNvPr id="11" name="Right Arrow 10"/>
          <p:cNvSpPr/>
          <p:nvPr/>
        </p:nvSpPr>
        <p:spPr>
          <a:xfrm>
            <a:off x="5715000" y="4419600"/>
            <a:ext cx="7620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705600" y="4267200"/>
            <a:ext cx="2209800" cy="2133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err="1" smtClean="0"/>
              <a:t>Gehenna</a:t>
            </a:r>
            <a:endParaRPr lang="en-US" sz="2000" dirty="0" smtClean="0"/>
          </a:p>
          <a:p>
            <a:pPr algn="ctr"/>
            <a:r>
              <a:rPr lang="en-US" sz="2000" dirty="0" smtClean="0"/>
              <a:t>Lake of Fire</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 sends you to Hell</a:t>
            </a:r>
            <a:endParaRPr lang="en-US" dirty="0"/>
          </a:p>
        </p:txBody>
      </p:sp>
      <p:sp>
        <p:nvSpPr>
          <p:cNvPr id="3" name="Content Placeholder 2"/>
          <p:cNvSpPr>
            <a:spLocks noGrp="1"/>
          </p:cNvSpPr>
          <p:nvPr>
            <p:ph idx="1"/>
          </p:nvPr>
        </p:nvSpPr>
        <p:spPr/>
        <p:txBody>
          <a:bodyPr>
            <a:normAutofit/>
          </a:bodyPr>
          <a:lstStyle/>
          <a:p>
            <a:pPr>
              <a:buNone/>
            </a:pPr>
            <a:r>
              <a:rPr lang="en-US" b="1" dirty="0" smtClean="0">
                <a:solidFill>
                  <a:schemeClr val="bg1"/>
                </a:solidFill>
              </a:rPr>
              <a:t>Idolatry                                        Fornication   </a:t>
            </a:r>
          </a:p>
          <a:p>
            <a:pPr>
              <a:buNone/>
            </a:pPr>
            <a:r>
              <a:rPr lang="en-US" b="1" dirty="0" smtClean="0">
                <a:solidFill>
                  <a:schemeClr val="bg1"/>
                </a:solidFill>
              </a:rPr>
              <a:t>Blasphemy                                  Lasciviousness</a:t>
            </a:r>
          </a:p>
          <a:p>
            <a:pPr>
              <a:buNone/>
            </a:pPr>
            <a:r>
              <a:rPr lang="en-US" b="1" dirty="0" smtClean="0">
                <a:solidFill>
                  <a:schemeClr val="bg1"/>
                </a:solidFill>
              </a:rPr>
              <a:t>False teaching                             Deceit , Lying</a:t>
            </a:r>
          </a:p>
          <a:p>
            <a:pPr>
              <a:buNone/>
            </a:pPr>
            <a:r>
              <a:rPr lang="en-US" b="1" dirty="0" smtClean="0">
                <a:solidFill>
                  <a:schemeClr val="bg1"/>
                </a:solidFill>
              </a:rPr>
              <a:t>Witchcraft                                    Covetousness</a:t>
            </a:r>
          </a:p>
          <a:p>
            <a:pPr>
              <a:buNone/>
            </a:pPr>
            <a:r>
              <a:rPr lang="en-US" b="1" dirty="0" smtClean="0">
                <a:solidFill>
                  <a:schemeClr val="bg1"/>
                </a:solidFill>
              </a:rPr>
              <a:t>Rebellion against parents         Theft</a:t>
            </a:r>
          </a:p>
          <a:p>
            <a:pPr>
              <a:buNone/>
            </a:pPr>
            <a:r>
              <a:rPr lang="en-US" b="1" dirty="0" smtClean="0">
                <a:solidFill>
                  <a:schemeClr val="bg1"/>
                </a:solidFill>
              </a:rPr>
              <a:t>Murder                                          Emulations</a:t>
            </a:r>
          </a:p>
          <a:p>
            <a:pPr>
              <a:buNone/>
            </a:pPr>
            <a:r>
              <a:rPr lang="en-US" b="1" dirty="0" smtClean="0">
                <a:solidFill>
                  <a:schemeClr val="bg1"/>
                </a:solidFill>
              </a:rPr>
              <a:t>Homosexuality                            Wrath</a:t>
            </a:r>
          </a:p>
          <a:p>
            <a:pPr>
              <a:buNone/>
            </a:pPr>
            <a:r>
              <a:rPr lang="en-US" b="1" dirty="0" smtClean="0">
                <a:solidFill>
                  <a:schemeClr val="bg1"/>
                </a:solidFill>
              </a:rPr>
              <a:t>Adultery                                        Envy</a:t>
            </a:r>
          </a:p>
          <a:p>
            <a:pPr>
              <a:buNone/>
            </a:pPr>
            <a:endParaRPr lang="en-US" b="1" dirty="0" smtClean="0">
              <a:solidFill>
                <a:schemeClr val="bg1"/>
              </a:solidFill>
            </a:endParaRPr>
          </a:p>
          <a:p>
            <a:pPr>
              <a:buNone/>
            </a:pPr>
            <a:endParaRPr lang="en-US" b="1" dirty="0" smtClean="0">
              <a:solidFill>
                <a:schemeClr val="bg1"/>
              </a:solidFill>
            </a:endParaRPr>
          </a:p>
          <a:p>
            <a:pPr>
              <a:buNone/>
            </a:pPr>
            <a:endParaRPr lang="en-US" sz="4000" b="1"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a:t>
            </a:r>
            <a:endParaRPr lang="en-US" dirty="0"/>
          </a:p>
        </p:txBody>
      </p:sp>
      <p:sp>
        <p:nvSpPr>
          <p:cNvPr id="3" name="Content Placeholder 2"/>
          <p:cNvSpPr>
            <a:spLocks noGrp="1"/>
          </p:cNvSpPr>
          <p:nvPr>
            <p:ph idx="1"/>
          </p:nvPr>
        </p:nvSpPr>
        <p:spPr/>
        <p:txBody>
          <a:bodyPr>
            <a:normAutofit/>
          </a:bodyPr>
          <a:lstStyle/>
          <a:p>
            <a:pPr>
              <a:buNone/>
            </a:pPr>
            <a:r>
              <a:rPr lang="en-US" sz="4000" b="1" dirty="0" smtClean="0">
                <a:solidFill>
                  <a:schemeClr val="bg1"/>
                </a:solidFill>
              </a:rPr>
              <a:t>“Hell is a place for divided</a:t>
            </a:r>
          </a:p>
          <a:p>
            <a:pPr>
              <a:buNone/>
            </a:pPr>
            <a:r>
              <a:rPr lang="en-US" sz="4000" b="1" dirty="0" smtClean="0">
                <a:solidFill>
                  <a:schemeClr val="bg1"/>
                </a:solidFill>
              </a:rPr>
              <a:t>families”</a:t>
            </a:r>
          </a:p>
          <a:p>
            <a:pPr>
              <a:buNone/>
            </a:pPr>
            <a:r>
              <a:rPr lang="en-US" sz="4000" b="1" dirty="0" smtClean="0">
                <a:solidFill>
                  <a:schemeClr val="bg1"/>
                </a:solidFill>
              </a:rPr>
              <a:t>                PBL Evangelist  </a:t>
            </a:r>
            <a:endParaRPr lang="en-US" sz="4000" b="1"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a:t>
            </a:r>
            <a:endParaRPr lang="en-US" dirty="0"/>
          </a:p>
        </p:txBody>
      </p:sp>
      <p:sp>
        <p:nvSpPr>
          <p:cNvPr id="3" name="Content Placeholder 2"/>
          <p:cNvSpPr>
            <a:spLocks noGrp="1"/>
          </p:cNvSpPr>
          <p:nvPr>
            <p:ph idx="1"/>
          </p:nvPr>
        </p:nvSpPr>
        <p:spPr/>
        <p:txBody>
          <a:bodyPr>
            <a:normAutofit/>
          </a:bodyPr>
          <a:lstStyle/>
          <a:p>
            <a:pPr>
              <a:buNone/>
            </a:pPr>
            <a:r>
              <a:rPr lang="en-US" sz="4000" b="1" dirty="0" smtClean="0">
                <a:solidFill>
                  <a:schemeClr val="bg1"/>
                </a:solidFill>
              </a:rPr>
              <a:t>Another word to add in, is</a:t>
            </a:r>
          </a:p>
          <a:p>
            <a:pPr>
              <a:buNone/>
            </a:pPr>
            <a:r>
              <a:rPr lang="en-US" sz="4000" b="1" i="1" dirty="0" smtClean="0">
                <a:solidFill>
                  <a:schemeClr val="bg1"/>
                </a:solidFill>
              </a:rPr>
              <a:t>“</a:t>
            </a:r>
            <a:r>
              <a:rPr lang="en-US" sz="4000" b="1" i="1" dirty="0" err="1" smtClean="0">
                <a:solidFill>
                  <a:schemeClr val="bg1"/>
                </a:solidFill>
              </a:rPr>
              <a:t>Tartarus</a:t>
            </a:r>
            <a:r>
              <a:rPr lang="en-US" sz="4000" b="1" i="1" dirty="0" smtClean="0">
                <a:solidFill>
                  <a:schemeClr val="bg1"/>
                </a:solidFill>
              </a:rPr>
              <a:t>”</a:t>
            </a:r>
          </a:p>
          <a:p>
            <a:pPr>
              <a:buNone/>
            </a:pPr>
            <a:r>
              <a:rPr lang="en-US" sz="4000" b="1" dirty="0" smtClean="0"/>
              <a:t> 2 Peter 2:4</a:t>
            </a:r>
          </a:p>
          <a:p>
            <a:pPr>
              <a:buNone/>
            </a:pPr>
            <a:r>
              <a:rPr lang="en-US" sz="4000" b="1" dirty="0" smtClean="0">
                <a:solidFill>
                  <a:schemeClr val="bg1"/>
                </a:solidFill>
              </a:rPr>
              <a:t>Another place for confinement.</a:t>
            </a:r>
            <a:endParaRPr lang="en-US" sz="3600" b="1"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where is he?</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Proponents of the “ask Jesus into your</a:t>
            </a:r>
          </a:p>
          <a:p>
            <a:pPr>
              <a:buNone/>
            </a:pPr>
            <a:r>
              <a:rPr lang="en-US" sz="3200" b="1" dirty="0" smtClean="0">
                <a:solidFill>
                  <a:schemeClr val="bg1"/>
                </a:solidFill>
              </a:rPr>
              <a:t>heart” doctrine, look to the thief as proof</a:t>
            </a:r>
          </a:p>
          <a:p>
            <a:pPr>
              <a:buNone/>
            </a:pPr>
            <a:r>
              <a:rPr lang="en-US" sz="3200" b="1" dirty="0" smtClean="0">
                <a:solidFill>
                  <a:schemeClr val="bg1"/>
                </a:solidFill>
              </a:rPr>
              <a:t>that baptism is not necessary for</a:t>
            </a:r>
          </a:p>
          <a:p>
            <a:pPr>
              <a:buNone/>
            </a:pPr>
            <a:r>
              <a:rPr lang="en-US" sz="3200" b="1" dirty="0" smtClean="0">
                <a:solidFill>
                  <a:schemeClr val="bg1"/>
                </a:solidFill>
              </a:rPr>
              <a:t>salvation.</a:t>
            </a:r>
          </a:p>
          <a:p>
            <a:pPr>
              <a:buNone/>
            </a:pPr>
            <a:r>
              <a:rPr lang="en-US" sz="3200" b="1" dirty="0" smtClean="0">
                <a:solidFill>
                  <a:schemeClr val="bg1"/>
                </a:solidFill>
              </a:rPr>
              <a:t>“the most popular thief in the world”</a:t>
            </a:r>
          </a:p>
          <a:p>
            <a:pPr>
              <a:buNone/>
            </a:pPr>
            <a:endParaRPr lang="en-US" sz="32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where is he?</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t>Isaiah 53 </a:t>
            </a:r>
            <a:r>
              <a:rPr lang="en-US" sz="3200" b="1" dirty="0" smtClean="0">
                <a:solidFill>
                  <a:schemeClr val="bg1"/>
                </a:solidFill>
              </a:rPr>
              <a:t>– The death of Jesus was </a:t>
            </a:r>
          </a:p>
          <a:p>
            <a:pPr>
              <a:buNone/>
            </a:pPr>
            <a:r>
              <a:rPr lang="en-US" sz="3200" b="1" dirty="0" smtClean="0">
                <a:solidFill>
                  <a:schemeClr val="bg1"/>
                </a:solidFill>
              </a:rPr>
              <a:t>                     foretold. </a:t>
            </a:r>
          </a:p>
          <a:p>
            <a:pPr>
              <a:buNone/>
            </a:pPr>
            <a:endParaRPr lang="en-US" sz="3200" b="1" dirty="0" smtClean="0">
              <a:solidFill>
                <a:schemeClr val="bg1"/>
              </a:solidFill>
            </a:endParaRPr>
          </a:p>
          <a:p>
            <a:pPr>
              <a:buNone/>
            </a:pPr>
            <a:r>
              <a:rPr lang="en-US" sz="3200" b="1" dirty="0" smtClean="0">
                <a:solidFill>
                  <a:schemeClr val="bg1"/>
                </a:solidFill>
              </a:rPr>
              <a:t>Both thieves were mocking Jesus.</a:t>
            </a:r>
          </a:p>
          <a:p>
            <a:pPr>
              <a:buNone/>
            </a:pPr>
            <a:r>
              <a:rPr lang="en-US" sz="3200" b="1" dirty="0" smtClean="0"/>
              <a:t>Matthew 27: 44</a:t>
            </a:r>
          </a:p>
          <a:p>
            <a:pPr>
              <a:buNone/>
            </a:pPr>
            <a:r>
              <a:rPr lang="en-US" sz="3200" b="1" dirty="0" smtClean="0">
                <a:solidFill>
                  <a:schemeClr val="bg1"/>
                </a:solidFill>
              </a:rPr>
              <a:t>One robber had a change of heart.</a:t>
            </a:r>
          </a:p>
          <a:p>
            <a:pPr>
              <a:buNone/>
            </a:pPr>
            <a:endParaRPr lang="en-US" sz="32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where is he?</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t>Luke 23:43</a:t>
            </a:r>
          </a:p>
          <a:p>
            <a:pPr>
              <a:buNone/>
            </a:pPr>
            <a:r>
              <a:rPr lang="en-US" sz="3200" b="1" dirty="0" smtClean="0">
                <a:solidFill>
                  <a:schemeClr val="bg1"/>
                </a:solidFill>
              </a:rPr>
              <a:t>And Jesus said to him, "Assuredly , I say</a:t>
            </a:r>
          </a:p>
          <a:p>
            <a:pPr>
              <a:buNone/>
            </a:pPr>
            <a:r>
              <a:rPr lang="en-US" sz="3200" b="1" dirty="0" smtClean="0">
                <a:solidFill>
                  <a:schemeClr val="bg1"/>
                </a:solidFill>
              </a:rPr>
              <a:t>to you, today you will be with Me in</a:t>
            </a:r>
          </a:p>
          <a:p>
            <a:pPr>
              <a:buNone/>
            </a:pPr>
            <a:r>
              <a:rPr lang="en-US" sz="3200" b="1" dirty="0" smtClean="0">
                <a:solidFill>
                  <a:schemeClr val="bg1"/>
                </a:solidFill>
              </a:rPr>
              <a:t>Paradise”. </a:t>
            </a:r>
          </a:p>
          <a:p>
            <a:pPr>
              <a:buNone/>
            </a:pPr>
            <a:r>
              <a:rPr lang="en-US" sz="3200" b="1" dirty="0" smtClean="0">
                <a:solidFill>
                  <a:schemeClr val="bg1"/>
                </a:solidFill>
              </a:rPr>
              <a:t>To go to Paradise, he has to be forgiven. </a:t>
            </a:r>
            <a:endParaRPr lang="en-US" sz="3600" b="1" dirty="0" smtClean="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a:t>
            </a:r>
            <a:r>
              <a:rPr lang="en-US" smtClean="0"/>
              <a:t>the cross</a:t>
            </a:r>
            <a:endParaRPr lang="en-US"/>
          </a:p>
        </p:txBody>
      </p:sp>
      <p:sp>
        <p:nvSpPr>
          <p:cNvPr id="3" name="Content Placeholder 2"/>
          <p:cNvSpPr>
            <a:spLocks noGrp="1"/>
          </p:cNvSpPr>
          <p:nvPr>
            <p:ph idx="1"/>
          </p:nvPr>
        </p:nvSpPr>
        <p:spPr/>
        <p:txBody>
          <a:bodyPr>
            <a:normAutofit/>
          </a:bodyPr>
          <a:lstStyle/>
          <a:p>
            <a:pPr>
              <a:buNone/>
            </a:pPr>
            <a:r>
              <a:rPr lang="en-US" sz="3200" dirty="0" smtClean="0">
                <a:solidFill>
                  <a:schemeClr val="bg1"/>
                </a:solidFill>
              </a:rPr>
              <a:t>             </a:t>
            </a:r>
            <a:r>
              <a:rPr lang="en-US" sz="3200" b="1" dirty="0" smtClean="0">
                <a:solidFill>
                  <a:schemeClr val="bg1"/>
                </a:solidFill>
              </a:rPr>
              <a:t>Wrong ideas are out there</a:t>
            </a:r>
          </a:p>
          <a:p>
            <a:pPr>
              <a:buNone/>
            </a:pPr>
            <a:r>
              <a:rPr lang="en-US" sz="3200" b="1" dirty="0" smtClean="0">
                <a:solidFill>
                  <a:schemeClr val="bg1"/>
                </a:solidFill>
              </a:rPr>
              <a:t>“The repentant (change of mind) thief</a:t>
            </a:r>
          </a:p>
          <a:p>
            <a:pPr>
              <a:buNone/>
            </a:pPr>
            <a:r>
              <a:rPr lang="en-US" sz="3200" b="1" dirty="0" smtClean="0">
                <a:solidFill>
                  <a:schemeClr val="bg1"/>
                </a:solidFill>
              </a:rPr>
              <a:t>on the cross simply believed on Jesus and </a:t>
            </a:r>
          </a:p>
          <a:p>
            <a:pPr>
              <a:buNone/>
            </a:pPr>
            <a:r>
              <a:rPr lang="en-US" sz="3200" b="1" dirty="0" smtClean="0">
                <a:solidFill>
                  <a:schemeClr val="bg1"/>
                </a:solidFill>
              </a:rPr>
              <a:t>was saved immediately. This truth</a:t>
            </a:r>
          </a:p>
          <a:p>
            <a:pPr>
              <a:buNone/>
            </a:pPr>
            <a:r>
              <a:rPr lang="en-US" sz="3200" b="1" dirty="0" smtClean="0">
                <a:solidFill>
                  <a:schemeClr val="bg1"/>
                </a:solidFill>
              </a:rPr>
              <a:t>teaches us irrefutably that water baptism</a:t>
            </a:r>
          </a:p>
          <a:p>
            <a:pPr>
              <a:buNone/>
            </a:pPr>
            <a:r>
              <a:rPr lang="en-US" sz="3200" b="1" dirty="0" smtClean="0">
                <a:solidFill>
                  <a:schemeClr val="bg1"/>
                </a:solidFill>
              </a:rPr>
              <a:t>is NOT a requirement for salvation.”</a:t>
            </a:r>
          </a:p>
          <a:p>
            <a:pPr>
              <a:buNone/>
            </a:pPr>
            <a:r>
              <a:rPr lang="en-US" sz="3200" b="1" dirty="0" smtClean="0">
                <a:solidFill>
                  <a:schemeClr val="bg1"/>
                </a:solidFill>
              </a:rPr>
              <a:t>                    </a:t>
            </a:r>
            <a:r>
              <a:rPr lang="en-US" b="1" dirty="0" smtClean="0">
                <a:solidFill>
                  <a:schemeClr val="bg1"/>
                </a:solidFill>
              </a:rPr>
              <a:t>(godlovespeople.com)</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a:t>
            </a:r>
            <a:r>
              <a:rPr lang="en-US" smtClean="0"/>
              <a:t>the cross</a:t>
            </a:r>
            <a:endParaRPr lang="en-US"/>
          </a:p>
        </p:txBody>
      </p:sp>
      <p:sp>
        <p:nvSpPr>
          <p:cNvPr id="3" name="Content Placeholder 2"/>
          <p:cNvSpPr>
            <a:spLocks noGrp="1"/>
          </p:cNvSpPr>
          <p:nvPr>
            <p:ph idx="1"/>
          </p:nvPr>
        </p:nvSpPr>
        <p:spPr/>
        <p:txBody>
          <a:bodyPr>
            <a:normAutofit/>
          </a:bodyPr>
          <a:lstStyle/>
          <a:p>
            <a:pPr>
              <a:buNone/>
            </a:pPr>
            <a:r>
              <a:rPr lang="en-US" sz="3200" dirty="0" smtClean="0">
                <a:solidFill>
                  <a:schemeClr val="bg1"/>
                </a:solidFill>
              </a:rPr>
              <a:t>             </a:t>
            </a:r>
            <a:r>
              <a:rPr lang="en-US" sz="3200" b="1" dirty="0" smtClean="0">
                <a:solidFill>
                  <a:schemeClr val="bg1"/>
                </a:solidFill>
              </a:rPr>
              <a:t>Wrong ideas are out there</a:t>
            </a:r>
          </a:p>
          <a:p>
            <a:pPr>
              <a:buNone/>
            </a:pPr>
            <a:r>
              <a:rPr lang="en-US" sz="3200" b="1" dirty="0" smtClean="0">
                <a:solidFill>
                  <a:schemeClr val="bg1"/>
                </a:solidFill>
              </a:rPr>
              <a:t>“ The thief on the cross went to heaven without baptism . Since Christ died before the thief died, the thief went to paradise through the shed blood of Christ(Hebrews 9:14-17) If baptism is essential to go to heaven, how did the thief get there without being baptized?”</a:t>
            </a:r>
          </a:p>
          <a:p>
            <a:pPr>
              <a:buNone/>
            </a:pPr>
            <a:r>
              <a:rPr lang="en-US" sz="3200" b="1" dirty="0" smtClean="0">
                <a:solidFill>
                  <a:schemeClr val="bg1"/>
                </a:solidFill>
              </a:rPr>
              <a:t>                         </a:t>
            </a:r>
            <a:r>
              <a:rPr lang="en-US" sz="2400" b="1" dirty="0" smtClean="0">
                <a:solidFill>
                  <a:schemeClr val="bg1"/>
                </a:solidFill>
              </a:rPr>
              <a:t>Dr. Robert Morey</a:t>
            </a:r>
            <a:endParaRPr lang="en-US" sz="3200" b="1" dirty="0" smtClean="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the cross</a:t>
            </a:r>
            <a:endParaRPr lang="en-US" dirty="0"/>
          </a:p>
        </p:txBody>
      </p:sp>
      <p:sp>
        <p:nvSpPr>
          <p:cNvPr id="3" name="Content Placeholder 2"/>
          <p:cNvSpPr>
            <a:spLocks noGrp="1"/>
          </p:cNvSpPr>
          <p:nvPr>
            <p:ph idx="1"/>
          </p:nvPr>
        </p:nvSpPr>
        <p:spPr/>
        <p:txBody>
          <a:bodyPr>
            <a:normAutofit/>
          </a:bodyPr>
          <a:lstStyle/>
          <a:p>
            <a:pPr>
              <a:buNone/>
            </a:pPr>
            <a:r>
              <a:rPr lang="en-US" sz="3600" b="1" dirty="0" smtClean="0">
                <a:solidFill>
                  <a:schemeClr val="bg1"/>
                </a:solidFill>
              </a:rPr>
              <a:t>        The case for true salvation</a:t>
            </a:r>
          </a:p>
          <a:p>
            <a:pPr>
              <a:buFontTx/>
              <a:buChar char="-"/>
            </a:pPr>
            <a:r>
              <a:rPr lang="en-US" sz="3600" b="1" dirty="0" smtClean="0">
                <a:solidFill>
                  <a:schemeClr val="bg1"/>
                </a:solidFill>
              </a:rPr>
              <a:t>No one knows or can prove that the thief was or was not baptized.</a:t>
            </a:r>
          </a:p>
          <a:p>
            <a:pPr>
              <a:buFontTx/>
              <a:buChar char="-"/>
            </a:pPr>
            <a:r>
              <a:rPr lang="en-US" sz="3600" b="1" dirty="0" smtClean="0">
                <a:solidFill>
                  <a:schemeClr val="bg1"/>
                </a:solidFill>
              </a:rPr>
              <a:t>He lived for three years in the midst of widespread teaching, practice ,and acceptance of baptism.</a:t>
            </a:r>
            <a:endParaRPr lang="en-US" sz="36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2886797" y="2667000"/>
            <a:ext cx="3437803" cy="2154436"/>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bg1">
                    <a:shade val="50000"/>
                  </a:schemeClr>
                </a:solidFill>
              </a:rPr>
              <a:t>Lesson 5</a:t>
            </a:r>
          </a:p>
          <a:p>
            <a:pPr algn="ctr"/>
            <a:r>
              <a:rPr lang="en-US" sz="3200" b="1" dirty="0" smtClean="0">
                <a:ln w="50800"/>
                <a:solidFill>
                  <a:schemeClr val="bg1">
                    <a:shade val="50000"/>
                  </a:schemeClr>
                </a:solidFill>
              </a:rPr>
              <a:t>Heaven and Hell</a:t>
            </a:r>
            <a:endParaRPr lang="en-US" sz="1100" b="1" cap="none" spc="0" dirty="0" smtClean="0">
              <a:ln w="50800"/>
              <a:solidFill>
                <a:schemeClr val="bg1">
                  <a:shade val="50000"/>
                </a:schemeClr>
              </a:solidFill>
              <a:effectLst/>
            </a:endParaRP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the cross</a:t>
            </a:r>
            <a:endParaRPr lang="en-US" dirty="0"/>
          </a:p>
        </p:txBody>
      </p:sp>
      <p:sp>
        <p:nvSpPr>
          <p:cNvPr id="3" name="Content Placeholder 2"/>
          <p:cNvSpPr>
            <a:spLocks noGrp="1"/>
          </p:cNvSpPr>
          <p:nvPr>
            <p:ph idx="1"/>
          </p:nvPr>
        </p:nvSpPr>
        <p:spPr/>
        <p:txBody>
          <a:bodyPr>
            <a:normAutofit/>
          </a:bodyPr>
          <a:lstStyle/>
          <a:p>
            <a:pPr>
              <a:buNone/>
            </a:pPr>
            <a:r>
              <a:rPr lang="en-US" sz="3600" b="1" dirty="0" smtClean="0">
                <a:solidFill>
                  <a:schemeClr val="bg1"/>
                </a:solidFill>
              </a:rPr>
              <a:t>        The case for true salvation</a:t>
            </a:r>
          </a:p>
          <a:p>
            <a:pPr>
              <a:buFontTx/>
              <a:buChar char="-"/>
            </a:pPr>
            <a:r>
              <a:rPr lang="en-US" sz="3600" b="1" dirty="0" smtClean="0">
                <a:solidFill>
                  <a:schemeClr val="bg1"/>
                </a:solidFill>
              </a:rPr>
              <a:t>The thief lived and died under the </a:t>
            </a:r>
          </a:p>
          <a:p>
            <a:pPr>
              <a:buNone/>
            </a:pPr>
            <a:r>
              <a:rPr lang="en-US" sz="3600" b="1" dirty="0" smtClean="0">
                <a:solidFill>
                  <a:schemeClr val="bg1"/>
                </a:solidFill>
              </a:rPr>
              <a:t>    Old Testament law.</a:t>
            </a:r>
          </a:p>
          <a:p>
            <a:pPr>
              <a:buFontTx/>
              <a:buChar char="-"/>
            </a:pPr>
            <a:r>
              <a:rPr lang="en-US" sz="3600" b="1" dirty="0" smtClean="0">
                <a:solidFill>
                  <a:schemeClr val="bg1"/>
                </a:solidFill>
              </a:rPr>
              <a:t>Jesus had the authority to forgive sins on the earth. </a:t>
            </a:r>
          </a:p>
          <a:p>
            <a:pPr>
              <a:buNone/>
            </a:pPr>
            <a:r>
              <a:rPr lang="en-US" sz="3200" b="1" dirty="0" smtClean="0"/>
              <a:t>                          Matthew 9:6</a:t>
            </a:r>
            <a:endParaRPr lang="en-US"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the cross</a:t>
            </a:r>
            <a:endParaRPr lang="en-US" dirty="0"/>
          </a:p>
        </p:txBody>
      </p:sp>
      <p:sp>
        <p:nvSpPr>
          <p:cNvPr id="3" name="Content Placeholder 2"/>
          <p:cNvSpPr>
            <a:spLocks noGrp="1"/>
          </p:cNvSpPr>
          <p:nvPr>
            <p:ph idx="1"/>
          </p:nvPr>
        </p:nvSpPr>
        <p:spPr/>
        <p:txBody>
          <a:bodyPr>
            <a:normAutofit/>
          </a:bodyPr>
          <a:lstStyle/>
          <a:p>
            <a:pPr>
              <a:buNone/>
            </a:pPr>
            <a:r>
              <a:rPr lang="en-US" sz="3600" b="1" dirty="0" smtClean="0">
                <a:solidFill>
                  <a:schemeClr val="bg1"/>
                </a:solidFill>
              </a:rPr>
              <a:t>                 Jesus forgave sins</a:t>
            </a:r>
          </a:p>
          <a:p>
            <a:pPr>
              <a:buNone/>
            </a:pPr>
            <a:r>
              <a:rPr lang="en-US" sz="3600" b="1" dirty="0" smtClean="0">
                <a:solidFill>
                  <a:schemeClr val="bg1"/>
                </a:solidFill>
              </a:rPr>
              <a:t>The paralytic            </a:t>
            </a:r>
            <a:r>
              <a:rPr lang="en-US" sz="3600" b="1" dirty="0" smtClean="0"/>
              <a:t>Mark 2:5</a:t>
            </a:r>
          </a:p>
          <a:p>
            <a:pPr>
              <a:buNone/>
            </a:pPr>
            <a:r>
              <a:rPr lang="en-US" sz="3600" b="1" dirty="0" smtClean="0">
                <a:solidFill>
                  <a:schemeClr val="bg1"/>
                </a:solidFill>
              </a:rPr>
              <a:t>The sinful woman   </a:t>
            </a:r>
            <a:r>
              <a:rPr lang="en-US" sz="3600" b="1" dirty="0" smtClean="0"/>
              <a:t>Luke 7:48</a:t>
            </a:r>
          </a:p>
          <a:p>
            <a:pPr>
              <a:buNone/>
            </a:pPr>
            <a:r>
              <a:rPr lang="en-US" sz="3600" b="1" dirty="0" smtClean="0">
                <a:solidFill>
                  <a:schemeClr val="bg1"/>
                </a:solidFill>
              </a:rPr>
              <a:t>The adulteress          </a:t>
            </a:r>
            <a:r>
              <a:rPr lang="en-US" sz="3600" b="1" dirty="0" smtClean="0"/>
              <a:t>John  8:11</a:t>
            </a:r>
          </a:p>
          <a:p>
            <a:pPr>
              <a:buNone/>
            </a:pPr>
            <a:r>
              <a:rPr lang="en-US" sz="3600" b="1" dirty="0" err="1" smtClean="0">
                <a:solidFill>
                  <a:schemeClr val="bg1"/>
                </a:solidFill>
              </a:rPr>
              <a:t>Zacchaeus</a:t>
            </a:r>
            <a:r>
              <a:rPr lang="en-US" sz="3600" b="1" dirty="0" smtClean="0">
                <a:solidFill>
                  <a:schemeClr val="bg1"/>
                </a:solidFill>
              </a:rPr>
              <a:t>                  </a:t>
            </a:r>
            <a:r>
              <a:rPr lang="en-US" sz="3600" b="1" dirty="0" smtClean="0"/>
              <a:t>Luke 19:9</a:t>
            </a:r>
          </a:p>
          <a:p>
            <a:pPr>
              <a:buNone/>
            </a:pPr>
            <a:endParaRPr lang="en-US" sz="3600" b="1" dirty="0" smtClean="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the cross</a:t>
            </a:r>
            <a:endParaRPr lang="en-US" dirty="0"/>
          </a:p>
        </p:txBody>
      </p:sp>
      <p:sp>
        <p:nvSpPr>
          <p:cNvPr id="3" name="Content Placeholder 2"/>
          <p:cNvSpPr>
            <a:spLocks noGrp="1"/>
          </p:cNvSpPr>
          <p:nvPr>
            <p:ph idx="1"/>
          </p:nvPr>
        </p:nvSpPr>
        <p:spPr/>
        <p:txBody>
          <a:bodyPr>
            <a:normAutofit lnSpcReduction="10000"/>
          </a:bodyPr>
          <a:lstStyle/>
          <a:p>
            <a:pPr>
              <a:buNone/>
            </a:pPr>
            <a:r>
              <a:rPr lang="en-US" sz="3600" b="1" dirty="0" smtClean="0">
                <a:solidFill>
                  <a:schemeClr val="bg1"/>
                </a:solidFill>
              </a:rPr>
              <a:t>               We are to follow the </a:t>
            </a:r>
          </a:p>
          <a:p>
            <a:pPr>
              <a:buNone/>
            </a:pPr>
            <a:r>
              <a:rPr lang="en-US" sz="3600" b="1" dirty="0" smtClean="0">
                <a:solidFill>
                  <a:schemeClr val="bg1"/>
                </a:solidFill>
              </a:rPr>
              <a:t>          New Testament scriptures. </a:t>
            </a:r>
          </a:p>
          <a:p>
            <a:pPr>
              <a:buNone/>
            </a:pPr>
            <a:r>
              <a:rPr lang="en-US" sz="3600" b="1" dirty="0" smtClean="0">
                <a:solidFill>
                  <a:schemeClr val="bg1"/>
                </a:solidFill>
              </a:rPr>
              <a:t>            </a:t>
            </a:r>
            <a:r>
              <a:rPr lang="en-US" sz="3200" b="1" dirty="0" smtClean="0">
                <a:solidFill>
                  <a:schemeClr val="bg1"/>
                </a:solidFill>
              </a:rPr>
              <a:t>“The Great Commission”</a:t>
            </a:r>
            <a:endParaRPr lang="en-US" sz="3600" b="1" dirty="0" smtClean="0">
              <a:solidFill>
                <a:schemeClr val="bg1"/>
              </a:solidFill>
            </a:endParaRPr>
          </a:p>
          <a:p>
            <a:pPr>
              <a:buNone/>
            </a:pPr>
            <a:r>
              <a:rPr lang="en-US" b="1" dirty="0" smtClean="0"/>
              <a:t>“Go therefore and make disciples of all the nations, baptizing them in the name of the Father, and of the Son, and of the Holy Spirit, teaching them to observe all things that I have commanded you; and lo, I am with you always, even to the end of the age”.</a:t>
            </a:r>
          </a:p>
          <a:p>
            <a:pPr>
              <a:buNone/>
            </a:pPr>
            <a:r>
              <a:rPr lang="en-US" b="1" dirty="0" smtClean="0"/>
              <a:t>                        </a:t>
            </a:r>
            <a:r>
              <a:rPr lang="en-US" b="1" i="1" dirty="0" smtClean="0"/>
              <a:t>Matthew 28: 19, 20</a:t>
            </a:r>
          </a:p>
          <a:p>
            <a:pPr>
              <a:buNone/>
            </a:pPr>
            <a:endParaRPr lang="en-US" b="1" dirty="0" smtClean="0">
              <a:solidFill>
                <a:schemeClr val="bg1"/>
              </a:solidFill>
            </a:endParaRPr>
          </a:p>
          <a:p>
            <a:pPr>
              <a:buNone/>
            </a:pPr>
            <a:endParaRPr lang="en-US" sz="24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the cross</a:t>
            </a:r>
            <a:endParaRPr lang="en-US" dirty="0"/>
          </a:p>
        </p:txBody>
      </p:sp>
      <p:sp>
        <p:nvSpPr>
          <p:cNvPr id="3" name="Content Placeholder 2"/>
          <p:cNvSpPr>
            <a:spLocks noGrp="1"/>
          </p:cNvSpPr>
          <p:nvPr>
            <p:ph idx="1"/>
          </p:nvPr>
        </p:nvSpPr>
        <p:spPr/>
        <p:txBody>
          <a:bodyPr>
            <a:normAutofit/>
          </a:bodyPr>
          <a:lstStyle/>
          <a:p>
            <a:pPr>
              <a:buNone/>
            </a:pPr>
            <a:r>
              <a:rPr lang="en-US" sz="3600" b="1" dirty="0" smtClean="0">
                <a:solidFill>
                  <a:schemeClr val="bg1"/>
                </a:solidFill>
              </a:rPr>
              <a:t> </a:t>
            </a:r>
            <a:r>
              <a:rPr lang="en-US" sz="3200" b="1" dirty="0" smtClean="0"/>
              <a:t>-</a:t>
            </a:r>
            <a:r>
              <a:rPr lang="en-US" sz="3200" b="1" dirty="0" smtClean="0">
                <a:solidFill>
                  <a:schemeClr val="bg1"/>
                </a:solidFill>
              </a:rPr>
              <a:t> The book of Acts details how the </a:t>
            </a:r>
          </a:p>
          <a:p>
            <a:pPr>
              <a:buNone/>
            </a:pPr>
            <a:r>
              <a:rPr lang="en-US" sz="3200" b="1" dirty="0" smtClean="0">
                <a:solidFill>
                  <a:schemeClr val="bg1"/>
                </a:solidFill>
              </a:rPr>
              <a:t>    “Great Commission” was carried out.</a:t>
            </a:r>
          </a:p>
          <a:p>
            <a:pPr>
              <a:buNone/>
            </a:pPr>
            <a:r>
              <a:rPr lang="en-US" sz="3200" b="1" dirty="0" smtClean="0">
                <a:solidFill>
                  <a:schemeClr val="bg1"/>
                </a:solidFill>
              </a:rPr>
              <a:t> </a:t>
            </a:r>
            <a:r>
              <a:rPr lang="en-US" sz="3200" b="1" dirty="0" smtClean="0"/>
              <a:t>-</a:t>
            </a:r>
            <a:r>
              <a:rPr lang="en-US" sz="3200" b="1" dirty="0" smtClean="0">
                <a:solidFill>
                  <a:schemeClr val="bg1"/>
                </a:solidFill>
              </a:rPr>
              <a:t> In every case of conversion </a:t>
            </a:r>
          </a:p>
          <a:p>
            <a:pPr>
              <a:buNone/>
            </a:pPr>
            <a:r>
              <a:rPr lang="en-US" sz="3200" b="1" dirty="0" smtClean="0">
                <a:solidFill>
                  <a:schemeClr val="bg1"/>
                </a:solidFill>
              </a:rPr>
              <a:t>    (1,000’s of them in Acts) baptism was essential for conversion.</a:t>
            </a:r>
          </a:p>
          <a:p>
            <a:pPr>
              <a:buNone/>
            </a:pPr>
            <a:r>
              <a:rPr lang="en-US" sz="3200" b="1" dirty="0" smtClean="0"/>
              <a:t>- </a:t>
            </a:r>
            <a:r>
              <a:rPr lang="en-US" sz="3200" b="1" dirty="0" smtClean="0">
                <a:solidFill>
                  <a:schemeClr val="bg1"/>
                </a:solidFill>
              </a:rPr>
              <a:t>  All were saved (with out exception) on exactly the same terms- the law of pardon given in the Great Commission.</a:t>
            </a:r>
            <a:endParaRPr lang="en-US" sz="2400" b="1" dirty="0" smtClean="0">
              <a:solidFill>
                <a:schemeClr val="bg1"/>
              </a:solidFill>
            </a:endParaRPr>
          </a:p>
          <a:p>
            <a:pPr>
              <a:buNone/>
            </a:pPr>
            <a:endParaRPr lang="en-US" sz="24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the cross</a:t>
            </a:r>
            <a:endParaRPr lang="en-US" dirty="0"/>
          </a:p>
        </p:txBody>
      </p:sp>
      <p:sp>
        <p:nvSpPr>
          <p:cNvPr id="3" name="Content Placeholder 2"/>
          <p:cNvSpPr>
            <a:spLocks noGrp="1"/>
          </p:cNvSpPr>
          <p:nvPr>
            <p:ph idx="1"/>
          </p:nvPr>
        </p:nvSpPr>
        <p:spPr/>
        <p:txBody>
          <a:bodyPr>
            <a:normAutofit/>
          </a:bodyPr>
          <a:lstStyle/>
          <a:p>
            <a:pPr>
              <a:buNone/>
            </a:pPr>
            <a:r>
              <a:rPr lang="en-US" sz="3600" b="1" dirty="0" smtClean="0">
                <a:solidFill>
                  <a:schemeClr val="bg1"/>
                </a:solidFill>
              </a:rPr>
              <a:t> </a:t>
            </a:r>
            <a:r>
              <a:rPr lang="en-US" sz="3200" b="1" dirty="0" smtClean="0">
                <a:solidFill>
                  <a:schemeClr val="bg1"/>
                </a:solidFill>
              </a:rPr>
              <a:t>                  Simple Conclusions</a:t>
            </a:r>
          </a:p>
          <a:p>
            <a:pPr>
              <a:buNone/>
            </a:pPr>
            <a:r>
              <a:rPr lang="en-US" sz="3200" b="1" dirty="0" smtClean="0"/>
              <a:t> -</a:t>
            </a:r>
            <a:r>
              <a:rPr lang="en-US" sz="3200" b="1" dirty="0" smtClean="0">
                <a:solidFill>
                  <a:schemeClr val="bg1"/>
                </a:solidFill>
              </a:rPr>
              <a:t> Was the thief on the cross allowed to </a:t>
            </a:r>
          </a:p>
          <a:p>
            <a:pPr>
              <a:buNone/>
            </a:pPr>
            <a:r>
              <a:rPr lang="en-US" sz="3200" b="1" dirty="0" smtClean="0">
                <a:solidFill>
                  <a:schemeClr val="bg1"/>
                </a:solidFill>
              </a:rPr>
              <a:t>    go to Paradise with Jesus, yes.</a:t>
            </a:r>
          </a:p>
          <a:p>
            <a:pPr>
              <a:buFontTx/>
              <a:buChar char="-"/>
            </a:pPr>
            <a:r>
              <a:rPr lang="en-US" sz="3200" b="1" dirty="0" smtClean="0">
                <a:solidFill>
                  <a:schemeClr val="bg1"/>
                </a:solidFill>
              </a:rPr>
              <a:t>Was the thief baptized under the law of pardon from the Great Commission, no.</a:t>
            </a:r>
          </a:p>
          <a:p>
            <a:pPr>
              <a:buFontTx/>
              <a:buChar char="-"/>
            </a:pPr>
            <a:r>
              <a:rPr lang="en-US" sz="3200" b="1" dirty="0" smtClean="0">
                <a:solidFill>
                  <a:schemeClr val="bg1"/>
                </a:solidFill>
              </a:rPr>
              <a:t>The Great Commission was not given yet.</a:t>
            </a:r>
            <a:endParaRPr lang="en-US" sz="2400" b="1" dirty="0" smtClean="0">
              <a:solidFill>
                <a:schemeClr val="bg1"/>
              </a:solidFill>
            </a:endParaRPr>
          </a:p>
          <a:p>
            <a:pPr>
              <a:buNone/>
            </a:pPr>
            <a:endParaRPr lang="en-US" sz="2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thief on the cross</a:t>
            </a:r>
            <a:endParaRPr lang="en-US" dirty="0"/>
          </a:p>
        </p:txBody>
      </p:sp>
      <p:sp>
        <p:nvSpPr>
          <p:cNvPr id="3" name="Content Placeholder 2"/>
          <p:cNvSpPr>
            <a:spLocks noGrp="1"/>
          </p:cNvSpPr>
          <p:nvPr>
            <p:ph idx="1"/>
          </p:nvPr>
        </p:nvSpPr>
        <p:spPr/>
        <p:txBody>
          <a:bodyPr>
            <a:normAutofit/>
          </a:bodyPr>
          <a:lstStyle/>
          <a:p>
            <a:pPr>
              <a:buNone/>
            </a:pPr>
            <a:r>
              <a:rPr lang="en-US" sz="3600" b="1" dirty="0" smtClean="0">
                <a:solidFill>
                  <a:schemeClr val="bg1"/>
                </a:solidFill>
              </a:rPr>
              <a:t> </a:t>
            </a:r>
            <a:r>
              <a:rPr lang="en-US" sz="3200" b="1" dirty="0" smtClean="0">
                <a:solidFill>
                  <a:schemeClr val="bg1"/>
                </a:solidFill>
              </a:rPr>
              <a:t>                  Simple Conclusions</a:t>
            </a:r>
          </a:p>
          <a:p>
            <a:pPr>
              <a:buNone/>
            </a:pPr>
            <a:r>
              <a:rPr lang="en-US" sz="3200" b="1" dirty="0" smtClean="0">
                <a:solidFill>
                  <a:schemeClr val="bg1"/>
                </a:solidFill>
              </a:rPr>
              <a:t>The simple fact is , is that the kingdom of</a:t>
            </a:r>
          </a:p>
          <a:p>
            <a:pPr>
              <a:buNone/>
            </a:pPr>
            <a:r>
              <a:rPr lang="en-US" sz="3200" b="1" dirty="0" smtClean="0">
                <a:solidFill>
                  <a:schemeClr val="bg1"/>
                </a:solidFill>
              </a:rPr>
              <a:t>God was not established</a:t>
            </a:r>
            <a:r>
              <a:rPr lang="en-US" sz="2400" b="1" dirty="0" smtClean="0">
                <a:solidFill>
                  <a:schemeClr val="bg1"/>
                </a:solidFill>
              </a:rPr>
              <a:t>  </a:t>
            </a:r>
            <a:r>
              <a:rPr lang="en-US" sz="3200" b="1" dirty="0" smtClean="0">
                <a:solidFill>
                  <a:schemeClr val="bg1"/>
                </a:solidFill>
              </a:rPr>
              <a:t>yet for the</a:t>
            </a:r>
          </a:p>
          <a:p>
            <a:pPr>
              <a:buNone/>
            </a:pPr>
            <a:r>
              <a:rPr lang="en-US" sz="3200" b="1" dirty="0" smtClean="0">
                <a:solidFill>
                  <a:schemeClr val="bg1"/>
                </a:solidFill>
              </a:rPr>
              <a:t> thief to obey the commands of God to</a:t>
            </a:r>
          </a:p>
          <a:p>
            <a:pPr>
              <a:buNone/>
            </a:pPr>
            <a:r>
              <a:rPr lang="en-US" sz="3200" b="1" dirty="0" smtClean="0">
                <a:solidFill>
                  <a:schemeClr val="bg1"/>
                </a:solidFill>
              </a:rPr>
              <a:t>be added to the kingdom. </a:t>
            </a:r>
          </a:p>
          <a:p>
            <a:pPr>
              <a:buNone/>
            </a:pPr>
            <a:r>
              <a:rPr lang="en-US" sz="3200" b="1" dirty="0" smtClean="0">
                <a:solidFill>
                  <a:schemeClr val="bg1"/>
                </a:solidFill>
              </a:rPr>
              <a:t>His crucifixion was before </a:t>
            </a:r>
            <a:r>
              <a:rPr lang="en-US" sz="3200" b="1" dirty="0" smtClean="0"/>
              <a:t>Acts 2</a:t>
            </a:r>
            <a:endParaRPr lang="en-US" sz="2400" b="1" dirty="0" smtClean="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Awesome discussion question and interesting remarks</a:t>
            </a:r>
            <a:endParaRPr lang="en-US" dirty="0"/>
          </a:p>
        </p:txBody>
      </p:sp>
      <p:sp>
        <p:nvSpPr>
          <p:cNvPr id="3" name="Content Placeholder 2"/>
          <p:cNvSpPr>
            <a:spLocks noGrp="1"/>
          </p:cNvSpPr>
          <p:nvPr>
            <p:ph idx="1"/>
          </p:nvPr>
        </p:nvSpPr>
        <p:spPr/>
        <p:txBody>
          <a:bodyPr/>
          <a:lstStyle/>
          <a:p>
            <a:pPr marL="651510" indent="-514350">
              <a:buAutoNum type="arabicPeriod"/>
            </a:pPr>
            <a:r>
              <a:rPr lang="en-US" b="1" dirty="0" smtClean="0">
                <a:solidFill>
                  <a:schemeClr val="bg1"/>
                </a:solidFill>
              </a:rPr>
              <a:t>How does one receive forgiveness now? </a:t>
            </a:r>
          </a:p>
          <a:p>
            <a:pPr marL="651510" indent="-514350">
              <a:buAutoNum type="arabicPeriod"/>
            </a:pPr>
            <a:r>
              <a:rPr lang="en-US" b="1" dirty="0" smtClean="0">
                <a:solidFill>
                  <a:schemeClr val="bg1"/>
                </a:solidFill>
              </a:rPr>
              <a:t>How does the term “Hell is a place for </a:t>
            </a:r>
          </a:p>
          <a:p>
            <a:pPr marL="651510" indent="-514350">
              <a:buNone/>
            </a:pPr>
            <a:r>
              <a:rPr lang="en-US" b="1" dirty="0" smtClean="0">
                <a:solidFill>
                  <a:schemeClr val="bg1"/>
                </a:solidFill>
              </a:rPr>
              <a:t>      divided families” effect you? </a:t>
            </a:r>
          </a:p>
          <a:p>
            <a:pPr marL="651510" indent="-514350">
              <a:buAutoNum type="arabicPeriod" startAt="3"/>
            </a:pPr>
            <a:r>
              <a:rPr lang="en-US" b="1" dirty="0" smtClean="0">
                <a:solidFill>
                  <a:schemeClr val="bg1"/>
                </a:solidFill>
              </a:rPr>
              <a:t>If Hell is a place for division, what is</a:t>
            </a:r>
          </a:p>
          <a:p>
            <a:pPr marL="651510" indent="-514350">
              <a:buNone/>
            </a:pPr>
            <a:r>
              <a:rPr lang="en-US" b="1" dirty="0" smtClean="0">
                <a:solidFill>
                  <a:schemeClr val="bg1"/>
                </a:solidFill>
              </a:rPr>
              <a:t>      Heaven a place for?</a:t>
            </a:r>
          </a:p>
          <a:p>
            <a:pPr marL="651510" indent="-514350">
              <a:buAutoNum type="arabicPeriod" startAt="4"/>
            </a:pPr>
            <a:r>
              <a:rPr lang="en-US" b="1" dirty="0" smtClean="0">
                <a:solidFill>
                  <a:schemeClr val="bg1"/>
                </a:solidFill>
              </a:rPr>
              <a:t>What is your motivation to want to be in</a:t>
            </a:r>
          </a:p>
          <a:p>
            <a:pPr marL="651510" indent="-514350">
              <a:buNone/>
            </a:pPr>
            <a:r>
              <a:rPr lang="en-US" b="1" smtClean="0">
                <a:solidFill>
                  <a:schemeClr val="bg1"/>
                </a:solidFill>
              </a:rPr>
              <a:t>      heaven</a:t>
            </a:r>
            <a:r>
              <a:rPr lang="en-US" b="1" dirty="0" smtClean="0">
                <a:solidFill>
                  <a:schemeClr val="bg1"/>
                </a:solidFill>
              </a:rPr>
              <a:t>?</a:t>
            </a:r>
          </a:p>
          <a:p>
            <a:pPr marL="651510" indent="-514350">
              <a:buAutoNum type="arabicPeriod"/>
            </a:pPr>
            <a:endParaRPr lang="en-US" b="1" dirty="0" smtClean="0">
              <a:solidFill>
                <a:schemeClr val="bg1"/>
              </a:solidFill>
            </a:endParaRPr>
          </a:p>
          <a:p>
            <a:pPr marL="651510" indent="-514350">
              <a:buAutoNum type="arabicPeriod"/>
            </a:pPr>
            <a:endParaRPr lang="en-US"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t>
            </a:r>
            <a:r>
              <a:rPr lang="en-US" dirty="0"/>
              <a:t>W</a:t>
            </a:r>
            <a:r>
              <a:rPr lang="en-US" dirty="0" smtClean="0"/>
              <a:t>e </a:t>
            </a:r>
            <a:r>
              <a:rPr lang="en-US" dirty="0"/>
              <a:t>H</a:t>
            </a:r>
            <a:r>
              <a:rPr lang="en-US" dirty="0" smtClean="0"/>
              <a:t>ave Learned</a:t>
            </a:r>
            <a:endParaRPr lang="en-US" dirty="0"/>
          </a:p>
        </p:txBody>
      </p:sp>
      <p:sp>
        <p:nvSpPr>
          <p:cNvPr id="3" name="Content Placeholder 2"/>
          <p:cNvSpPr>
            <a:spLocks noGrp="1"/>
          </p:cNvSpPr>
          <p:nvPr>
            <p:ph idx="1"/>
          </p:nvPr>
        </p:nvSpPr>
        <p:spPr/>
        <p:txBody>
          <a:bodyPr/>
          <a:lstStyle/>
          <a:p>
            <a:pPr>
              <a:buNone/>
            </a:pPr>
            <a:r>
              <a:rPr lang="en-US" b="1" dirty="0" smtClean="0">
                <a:solidFill>
                  <a:schemeClr val="bg1"/>
                </a:solidFill>
              </a:rPr>
              <a:t>Many cultures have thought about eternity</a:t>
            </a:r>
          </a:p>
          <a:p>
            <a:pPr>
              <a:buNone/>
            </a:pPr>
            <a:r>
              <a:rPr lang="en-US" b="1" dirty="0" smtClean="0">
                <a:solidFill>
                  <a:schemeClr val="bg1"/>
                </a:solidFill>
              </a:rPr>
              <a:t>Our citizenship is in heaven.</a:t>
            </a:r>
          </a:p>
          <a:p>
            <a:pPr>
              <a:buNone/>
            </a:pPr>
            <a:r>
              <a:rPr lang="en-US" b="1" dirty="0" smtClean="0">
                <a:solidFill>
                  <a:schemeClr val="bg1"/>
                </a:solidFill>
              </a:rPr>
              <a:t>Jesus said we are not of this world.</a:t>
            </a:r>
          </a:p>
          <a:p>
            <a:pPr>
              <a:buNone/>
            </a:pPr>
            <a:r>
              <a:rPr lang="en-US" b="1" dirty="0" smtClean="0">
                <a:solidFill>
                  <a:schemeClr val="bg1"/>
                </a:solidFill>
              </a:rPr>
              <a:t>We will in some way know each other.</a:t>
            </a:r>
          </a:p>
          <a:p>
            <a:pPr>
              <a:buNone/>
            </a:pPr>
            <a:r>
              <a:rPr lang="en-US" b="1" dirty="0" smtClean="0">
                <a:solidFill>
                  <a:schemeClr val="bg1"/>
                </a:solidFill>
              </a:rPr>
              <a:t>We will not be married in heaven.</a:t>
            </a:r>
          </a:p>
          <a:p>
            <a:pPr>
              <a:buNone/>
            </a:pPr>
            <a:r>
              <a:rPr lang="en-US" b="1" dirty="0" smtClean="0">
                <a:solidFill>
                  <a:schemeClr val="bg1"/>
                </a:solidFill>
              </a:rPr>
              <a:t>Little children will be in heaven.</a:t>
            </a:r>
          </a:p>
          <a:p>
            <a:pPr>
              <a:buNone/>
            </a:pPr>
            <a:r>
              <a:rPr lang="en-US" b="1" dirty="0" smtClean="0">
                <a:solidFill>
                  <a:schemeClr val="bg1"/>
                </a:solidFill>
              </a:rPr>
              <a:t>Our identity now is our identity in heaven</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Heaven is real, Hell is real</a:t>
            </a:r>
            <a:endParaRPr lang="en-US" dirty="0"/>
          </a:p>
        </p:txBody>
      </p:sp>
      <p:sp>
        <p:nvSpPr>
          <p:cNvPr id="3" name="Content Placeholder 2"/>
          <p:cNvSpPr>
            <a:spLocks noGrp="1"/>
          </p:cNvSpPr>
          <p:nvPr>
            <p:ph idx="1"/>
          </p:nvPr>
        </p:nvSpPr>
        <p:spPr/>
        <p:txBody>
          <a:bodyPr>
            <a:normAutofit/>
          </a:bodyPr>
          <a:lstStyle/>
          <a:p>
            <a:pPr>
              <a:buNone/>
            </a:pPr>
            <a:r>
              <a:rPr lang="en-US" sz="4000" b="1" dirty="0" smtClean="0"/>
              <a:t>The only truth about Hell we</a:t>
            </a:r>
          </a:p>
          <a:p>
            <a:pPr>
              <a:buNone/>
            </a:pPr>
            <a:r>
              <a:rPr lang="en-US" sz="4000" b="1" dirty="0" smtClean="0"/>
              <a:t>can be sure of comes from the </a:t>
            </a:r>
          </a:p>
          <a:p>
            <a:pPr>
              <a:buNone/>
            </a:pPr>
            <a:r>
              <a:rPr lang="en-US" sz="4000" b="1" dirty="0" smtClean="0"/>
              <a:t>word of God. Everything else is</a:t>
            </a:r>
          </a:p>
          <a:p>
            <a:pPr>
              <a:buNone/>
            </a:pPr>
            <a:r>
              <a:rPr lang="en-US" sz="4000" b="1" dirty="0" smtClean="0"/>
              <a:t>just speculation.</a:t>
            </a:r>
            <a:endParaRPr lang="en-US" sz="4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Heaven is real, Hell is real</a:t>
            </a:r>
            <a:endParaRPr lang="en-US" dirty="0"/>
          </a:p>
        </p:txBody>
      </p:sp>
      <p:sp>
        <p:nvSpPr>
          <p:cNvPr id="3" name="Content Placeholder 2"/>
          <p:cNvSpPr>
            <a:spLocks noGrp="1"/>
          </p:cNvSpPr>
          <p:nvPr>
            <p:ph idx="1"/>
          </p:nvPr>
        </p:nvSpPr>
        <p:spPr/>
        <p:txBody>
          <a:bodyPr>
            <a:normAutofit/>
          </a:bodyPr>
          <a:lstStyle/>
          <a:p>
            <a:pPr>
              <a:buNone/>
            </a:pPr>
            <a:r>
              <a:rPr lang="en-US" b="1" dirty="0" smtClean="0">
                <a:solidFill>
                  <a:schemeClr val="bg1"/>
                </a:solidFill>
              </a:rPr>
              <a:t>           What ever heaven is, hell is not.</a:t>
            </a:r>
          </a:p>
          <a:p>
            <a:pPr>
              <a:buFontTx/>
              <a:buChar char="-"/>
            </a:pPr>
            <a:r>
              <a:rPr lang="en-US" b="1" dirty="0" smtClean="0">
                <a:solidFill>
                  <a:schemeClr val="bg1"/>
                </a:solidFill>
              </a:rPr>
              <a:t>Heaven has love                 Hell has hate</a:t>
            </a:r>
          </a:p>
          <a:p>
            <a:pPr>
              <a:buFontTx/>
              <a:buChar char="-"/>
            </a:pPr>
            <a:r>
              <a:rPr lang="en-US" b="1" dirty="0" smtClean="0">
                <a:solidFill>
                  <a:schemeClr val="bg1"/>
                </a:solidFill>
              </a:rPr>
              <a:t>Heaven, no separation      Hell, separation</a:t>
            </a:r>
          </a:p>
          <a:p>
            <a:pPr>
              <a:buFontTx/>
              <a:buChar char="-"/>
            </a:pPr>
            <a:r>
              <a:rPr lang="en-US" b="1" dirty="0" smtClean="0">
                <a:solidFill>
                  <a:schemeClr val="bg1"/>
                </a:solidFill>
              </a:rPr>
              <a:t>Heaven, righteousness      Hell, evil</a:t>
            </a:r>
          </a:p>
          <a:p>
            <a:pPr>
              <a:buFontTx/>
              <a:buChar char="-"/>
            </a:pPr>
            <a:r>
              <a:rPr lang="en-US" b="1" dirty="0" smtClean="0">
                <a:solidFill>
                  <a:schemeClr val="bg1"/>
                </a:solidFill>
              </a:rPr>
              <a:t>In heaven we find God.    Hell, Satan</a:t>
            </a:r>
          </a:p>
          <a:p>
            <a:pPr>
              <a:buFontTx/>
              <a:buChar char="-"/>
            </a:pPr>
            <a:r>
              <a:rPr lang="en-US" b="1" dirty="0" smtClean="0">
                <a:solidFill>
                  <a:schemeClr val="bg1"/>
                </a:solidFill>
              </a:rPr>
              <a:t>Heaven, eternal delight     Hell, fire</a:t>
            </a:r>
          </a:p>
          <a:p>
            <a:pPr>
              <a:buFontTx/>
              <a:buChar char="-"/>
            </a:pPr>
            <a:r>
              <a:rPr lang="en-US" b="1" dirty="0" smtClean="0">
                <a:solidFill>
                  <a:schemeClr val="bg1"/>
                </a:solidFill>
              </a:rPr>
              <a:t>Heaven sense of reward    Hell, punishment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In the Hebrew scriptures the realm of the</a:t>
            </a:r>
          </a:p>
          <a:p>
            <a:pPr>
              <a:buNone/>
            </a:pPr>
            <a:r>
              <a:rPr lang="en-US" sz="3200" b="1" dirty="0" smtClean="0">
                <a:solidFill>
                  <a:schemeClr val="bg1"/>
                </a:solidFill>
              </a:rPr>
              <a:t>dead is the word</a:t>
            </a:r>
            <a:r>
              <a:rPr lang="en-US" sz="3200" dirty="0" smtClean="0">
                <a:solidFill>
                  <a:schemeClr val="bg1"/>
                </a:solidFill>
              </a:rPr>
              <a:t> </a:t>
            </a:r>
            <a:r>
              <a:rPr lang="en-US" sz="3200" b="1" i="1" dirty="0" err="1" smtClean="0">
                <a:solidFill>
                  <a:schemeClr val="bg1"/>
                </a:solidFill>
              </a:rPr>
              <a:t>Sheol</a:t>
            </a:r>
            <a:r>
              <a:rPr lang="en-US" sz="3200" b="1" i="1" dirty="0" smtClean="0">
                <a:solidFill>
                  <a:schemeClr val="bg1"/>
                </a:solidFill>
              </a:rPr>
              <a:t>. </a:t>
            </a:r>
            <a:r>
              <a:rPr lang="en-US" sz="3200" b="1" dirty="0" smtClean="0">
                <a:solidFill>
                  <a:schemeClr val="bg1"/>
                </a:solidFill>
              </a:rPr>
              <a:t>Also known as the</a:t>
            </a:r>
          </a:p>
          <a:p>
            <a:pPr>
              <a:buNone/>
            </a:pPr>
            <a:r>
              <a:rPr lang="en-US" sz="3200" b="1" dirty="0" smtClean="0">
                <a:solidFill>
                  <a:schemeClr val="bg1"/>
                </a:solidFill>
              </a:rPr>
              <a:t>“place of the dead” or the “place of</a:t>
            </a:r>
          </a:p>
          <a:p>
            <a:pPr>
              <a:buNone/>
            </a:pPr>
            <a:r>
              <a:rPr lang="en-US" sz="3200" b="1" dirty="0" smtClean="0">
                <a:solidFill>
                  <a:schemeClr val="bg1"/>
                </a:solidFill>
              </a:rPr>
              <a:t>departed souls.”  </a:t>
            </a:r>
          </a:p>
          <a:p>
            <a:pPr>
              <a:buNone/>
            </a:pPr>
            <a:r>
              <a:rPr lang="en-US" sz="3200" b="1" dirty="0" smtClean="0">
                <a:solidFill>
                  <a:schemeClr val="bg1"/>
                </a:solidFill>
              </a:rPr>
              <a:t>New Testament equivalent is</a:t>
            </a:r>
            <a:r>
              <a:rPr lang="en-US" sz="3200" b="1" i="1" dirty="0" smtClean="0">
                <a:solidFill>
                  <a:schemeClr val="bg1"/>
                </a:solidFill>
              </a:rPr>
              <a:t> </a:t>
            </a:r>
            <a:r>
              <a:rPr lang="en-US" sz="3200" b="1" dirty="0" smtClean="0">
                <a:solidFill>
                  <a:schemeClr val="bg1"/>
                </a:solidFill>
              </a:rPr>
              <a:t>the Greek</a:t>
            </a:r>
          </a:p>
          <a:p>
            <a:pPr>
              <a:buNone/>
            </a:pPr>
            <a:r>
              <a:rPr lang="en-US" sz="3200" b="1" dirty="0" smtClean="0">
                <a:solidFill>
                  <a:schemeClr val="bg1"/>
                </a:solidFill>
              </a:rPr>
              <a:t>word</a:t>
            </a:r>
            <a:r>
              <a:rPr lang="en-US" sz="3200" b="1" i="1" dirty="0" smtClean="0">
                <a:solidFill>
                  <a:schemeClr val="bg1"/>
                </a:solidFill>
              </a:rPr>
              <a:t> Hades.</a:t>
            </a:r>
          </a:p>
          <a:p>
            <a:pPr>
              <a:buNone/>
            </a:pPr>
            <a:r>
              <a:rPr lang="en-US" sz="3200" b="1" i="1" dirty="0" smtClean="0">
                <a:solidFill>
                  <a:schemeClr val="bg1"/>
                </a:solidFill>
              </a:rPr>
              <a:t>                           </a:t>
            </a:r>
            <a:r>
              <a:rPr lang="en-US" sz="3200" b="1" i="1" dirty="0" smtClean="0"/>
              <a:t>Psalm 16: 10</a:t>
            </a:r>
            <a:endParaRPr lang="en-US" sz="3200" b="1"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The word </a:t>
            </a:r>
            <a:r>
              <a:rPr lang="en-US" sz="3200" b="1" i="1" dirty="0" smtClean="0">
                <a:solidFill>
                  <a:schemeClr val="bg1"/>
                </a:solidFill>
              </a:rPr>
              <a:t>Hades</a:t>
            </a:r>
            <a:r>
              <a:rPr lang="en-US" sz="3200" b="1" dirty="0" smtClean="0">
                <a:solidFill>
                  <a:schemeClr val="bg1"/>
                </a:solidFill>
              </a:rPr>
              <a:t> is used 12 times </a:t>
            </a:r>
          </a:p>
          <a:p>
            <a:pPr>
              <a:buNone/>
            </a:pPr>
            <a:endParaRPr lang="en-US" sz="3200" b="1" dirty="0" smtClean="0">
              <a:solidFill>
                <a:schemeClr val="bg1"/>
              </a:solidFill>
            </a:endParaRPr>
          </a:p>
          <a:p>
            <a:pPr>
              <a:buNone/>
            </a:pPr>
            <a:r>
              <a:rPr lang="en-US" sz="3200" b="1" dirty="0" smtClean="0">
                <a:solidFill>
                  <a:schemeClr val="bg1"/>
                </a:solidFill>
              </a:rPr>
              <a:t>11 times translated </a:t>
            </a:r>
            <a:r>
              <a:rPr lang="en-US" sz="3200" b="1" i="1" dirty="0" smtClean="0">
                <a:solidFill>
                  <a:schemeClr val="bg1"/>
                </a:solidFill>
              </a:rPr>
              <a:t>Hell</a:t>
            </a:r>
          </a:p>
          <a:p>
            <a:pPr>
              <a:buNone/>
            </a:pPr>
            <a:endParaRPr lang="en-US" sz="3200" b="1" dirty="0" smtClean="0">
              <a:solidFill>
                <a:schemeClr val="bg1"/>
              </a:solidFill>
            </a:endParaRPr>
          </a:p>
          <a:p>
            <a:pPr>
              <a:buNone/>
            </a:pPr>
            <a:r>
              <a:rPr lang="en-US" sz="3200" b="1" dirty="0" smtClean="0">
                <a:solidFill>
                  <a:schemeClr val="bg1"/>
                </a:solidFill>
              </a:rPr>
              <a:t>1 time translated  </a:t>
            </a:r>
            <a:r>
              <a:rPr lang="en-US" sz="3200" b="1" i="1" dirty="0" smtClean="0">
                <a:solidFill>
                  <a:schemeClr val="bg1"/>
                </a:solidFill>
              </a:rPr>
              <a:t>Grave</a:t>
            </a:r>
          </a:p>
          <a:p>
            <a:pPr>
              <a:buNone/>
            </a:pPr>
            <a:endParaRPr lang="en-US" sz="3200" b="1" dirty="0" smtClean="0">
              <a:solidFill>
                <a:schemeClr val="bg1"/>
              </a:solidFill>
            </a:endParaRPr>
          </a:p>
          <a:p>
            <a:pPr>
              <a:buNone/>
            </a:pPr>
            <a:endParaRPr lang="en-US" sz="3200" b="1" dirty="0"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a:t>
            </a:r>
            <a:endParaRPr lang="en-US" dirty="0"/>
          </a:p>
        </p:txBody>
      </p:sp>
      <p:sp>
        <p:nvSpPr>
          <p:cNvPr id="3" name="Content Placeholder 2"/>
          <p:cNvSpPr>
            <a:spLocks noGrp="1"/>
          </p:cNvSpPr>
          <p:nvPr>
            <p:ph idx="1"/>
          </p:nvPr>
        </p:nvSpPr>
        <p:spPr/>
        <p:txBody>
          <a:bodyPr>
            <a:normAutofit/>
          </a:bodyPr>
          <a:lstStyle/>
          <a:p>
            <a:pPr>
              <a:buNone/>
            </a:pPr>
            <a:r>
              <a:rPr lang="en-US" sz="3600" b="1" i="1" dirty="0" err="1" smtClean="0">
                <a:solidFill>
                  <a:schemeClr val="bg1"/>
                </a:solidFill>
              </a:rPr>
              <a:t>Gehenna</a:t>
            </a:r>
            <a:r>
              <a:rPr lang="en-US" sz="3600" b="1" dirty="0" smtClean="0">
                <a:solidFill>
                  <a:schemeClr val="bg1"/>
                </a:solidFill>
              </a:rPr>
              <a:t> is the place described as </a:t>
            </a:r>
          </a:p>
          <a:p>
            <a:pPr>
              <a:buNone/>
            </a:pPr>
            <a:r>
              <a:rPr lang="en-US" sz="3600" b="1" dirty="0" smtClean="0">
                <a:solidFill>
                  <a:schemeClr val="bg1"/>
                </a:solidFill>
              </a:rPr>
              <a:t>“a lake of fire.”</a:t>
            </a:r>
          </a:p>
          <a:p>
            <a:pPr>
              <a:buNone/>
            </a:pPr>
            <a:r>
              <a:rPr lang="en-US" b="1" dirty="0" smtClean="0"/>
              <a:t>Matthew 5: 22, 29, 30      Mark  9:43, 45, 47</a:t>
            </a:r>
          </a:p>
          <a:p>
            <a:pPr>
              <a:buNone/>
            </a:pPr>
            <a:r>
              <a:rPr lang="en-US" b="1" dirty="0" smtClean="0"/>
              <a:t>Matthew  10: 28                Luke 12: 5</a:t>
            </a:r>
          </a:p>
          <a:p>
            <a:pPr>
              <a:buNone/>
            </a:pPr>
            <a:r>
              <a:rPr lang="en-US" b="1" dirty="0" smtClean="0"/>
              <a:t>Matthew  18: 9                  James 3: 6</a:t>
            </a:r>
          </a:p>
          <a:p>
            <a:pPr>
              <a:buNone/>
            </a:pPr>
            <a:r>
              <a:rPr lang="en-US" b="1" dirty="0" smtClean="0"/>
              <a:t>Matthew 23: 15, 33</a:t>
            </a:r>
          </a:p>
          <a:p>
            <a:pPr>
              <a:buNone/>
            </a:pPr>
            <a:endParaRPr lang="en-US" sz="3200" b="1" dirty="0" smtClean="0">
              <a:solidFill>
                <a:schemeClr val="bg1"/>
              </a:solidFill>
            </a:endParaRPr>
          </a:p>
          <a:p>
            <a:pPr>
              <a:buNone/>
            </a:pPr>
            <a:endParaRPr lang="en-US" sz="36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Hades</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a:t>
            </a:r>
            <a:r>
              <a:rPr lang="en-US" sz="3200" b="1" dirty="0" smtClean="0"/>
              <a:t>        </a:t>
            </a:r>
          </a:p>
        </p:txBody>
      </p:sp>
      <p:sp>
        <p:nvSpPr>
          <p:cNvPr id="4" name="Rounded Rectangle 3"/>
          <p:cNvSpPr/>
          <p:nvPr/>
        </p:nvSpPr>
        <p:spPr>
          <a:xfrm>
            <a:off x="3581400" y="1524000"/>
            <a:ext cx="20574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Paradise</a:t>
            </a:r>
          </a:p>
        </p:txBody>
      </p:sp>
      <p:sp>
        <p:nvSpPr>
          <p:cNvPr id="5" name="Rounded Rectangle 4"/>
          <p:cNvSpPr/>
          <p:nvPr/>
        </p:nvSpPr>
        <p:spPr>
          <a:xfrm>
            <a:off x="3657600" y="3962400"/>
            <a:ext cx="19812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rPr>
              <a:t>Rich man</a:t>
            </a:r>
          </a:p>
          <a:p>
            <a:pPr algn="ctr"/>
            <a:r>
              <a:rPr lang="en-US" sz="2800" b="1" dirty="0" smtClean="0">
                <a:solidFill>
                  <a:schemeClr val="bg1"/>
                </a:solidFill>
              </a:rPr>
              <a:t>Torment</a:t>
            </a:r>
            <a:endParaRPr lang="en-US" sz="2800" b="1" dirty="0">
              <a:solidFill>
                <a:schemeClr val="bg1"/>
              </a:solidFill>
            </a:endParaRPr>
          </a:p>
        </p:txBody>
      </p:sp>
      <p:sp>
        <p:nvSpPr>
          <p:cNvPr id="6" name="Rounded Rectangle 5"/>
          <p:cNvSpPr/>
          <p:nvPr/>
        </p:nvSpPr>
        <p:spPr>
          <a:xfrm>
            <a:off x="3581400" y="3048000"/>
            <a:ext cx="2057400"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b="1" dirty="0" smtClean="0">
                <a:solidFill>
                  <a:schemeClr val="bg1"/>
                </a:solidFill>
              </a:rPr>
              <a:t>Fixed Gulf</a:t>
            </a:r>
            <a:endParaRPr lang="en-US" sz="2400" b="1" dirty="0">
              <a:solidFill>
                <a:schemeClr val="bg1"/>
              </a:solidFill>
            </a:endParaRPr>
          </a:p>
        </p:txBody>
      </p:sp>
      <p:sp>
        <p:nvSpPr>
          <p:cNvPr id="13" name="Rounded Rectangle 12"/>
          <p:cNvSpPr/>
          <p:nvPr/>
        </p:nvSpPr>
        <p:spPr>
          <a:xfrm>
            <a:off x="381000" y="1676400"/>
            <a:ext cx="2514600" cy="3962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smtClean="0"/>
              <a:t>The place for departed souls</a:t>
            </a:r>
            <a:endParaRPr lang="en-US" sz="2800" b="1" dirty="0"/>
          </a:p>
        </p:txBody>
      </p:sp>
      <p:sp>
        <p:nvSpPr>
          <p:cNvPr id="14" name="Right Arrow 13"/>
          <p:cNvSpPr/>
          <p:nvPr/>
        </p:nvSpPr>
        <p:spPr>
          <a:xfrm>
            <a:off x="2895600" y="2286000"/>
            <a:ext cx="609600" cy="3810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ight Arrow 14"/>
          <p:cNvSpPr/>
          <p:nvPr/>
        </p:nvSpPr>
        <p:spPr>
          <a:xfrm>
            <a:off x="2895600" y="4724400"/>
            <a:ext cx="609600" cy="3810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6400800" y="2057400"/>
            <a:ext cx="2286000" cy="2743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smtClean="0"/>
              <a:t>Luke 16: 19-31</a:t>
            </a:r>
          </a:p>
          <a:p>
            <a:pPr algn="ctr"/>
            <a:r>
              <a:rPr lang="en-US" sz="2400" b="1" smtClean="0"/>
              <a:t>Luke 23:43</a:t>
            </a:r>
            <a:endParaRPr lang="en-US" sz="2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1145</TotalTime>
  <Words>1038</Words>
  <Application>Microsoft Office PowerPoint</Application>
  <PresentationFormat>On-screen Show (4:3)</PresentationFormat>
  <Paragraphs>175</Paragraphs>
  <Slides>26</Slides>
  <Notes>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Apex</vt:lpstr>
      <vt:lpstr> </vt:lpstr>
      <vt:lpstr> </vt:lpstr>
      <vt:lpstr>What We Have Learned</vt:lpstr>
      <vt:lpstr>If Heaven is real, Hell is real</vt:lpstr>
      <vt:lpstr>If Heaven is real, Hell is real</vt:lpstr>
      <vt:lpstr>Hell</vt:lpstr>
      <vt:lpstr>Hell</vt:lpstr>
      <vt:lpstr>Hell</vt:lpstr>
      <vt:lpstr>Hades</vt:lpstr>
      <vt:lpstr>Hades</vt:lpstr>
      <vt:lpstr>Sin sends you to Hell</vt:lpstr>
      <vt:lpstr>Hell</vt:lpstr>
      <vt:lpstr>Hell</vt:lpstr>
      <vt:lpstr>The thief, where is he?</vt:lpstr>
      <vt:lpstr>The thief, where is he?</vt:lpstr>
      <vt:lpstr>The thief, where is he?</vt:lpstr>
      <vt:lpstr>The thief on the cross</vt:lpstr>
      <vt:lpstr>The thief on the cross</vt:lpstr>
      <vt:lpstr>The thief on the cross</vt:lpstr>
      <vt:lpstr>The thief on the cross</vt:lpstr>
      <vt:lpstr>The thief on the cross</vt:lpstr>
      <vt:lpstr>The thief on the cross</vt:lpstr>
      <vt:lpstr>The thief on the cross</vt:lpstr>
      <vt:lpstr>The thief on the cross</vt:lpstr>
      <vt:lpstr>The thief on the cross</vt:lpstr>
      <vt:lpstr>Awesome discussion question and interesting remarks</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fuller</dc:creator>
  <cp:lastModifiedBy>Cindy Nelson</cp:lastModifiedBy>
  <cp:revision>157</cp:revision>
  <dcterms:created xsi:type="dcterms:W3CDTF">2013-11-10T09:48:33Z</dcterms:created>
  <dcterms:modified xsi:type="dcterms:W3CDTF">2014-01-08T19:17:26Z</dcterms:modified>
</cp:coreProperties>
</file>