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0" r:id="rId4"/>
    <p:sldId id="257" r:id="rId5"/>
    <p:sldId id="258" r:id="rId6"/>
    <p:sldId id="288" r:id="rId7"/>
    <p:sldId id="289" r:id="rId8"/>
    <p:sldId id="259" r:id="rId9"/>
    <p:sldId id="261" r:id="rId10"/>
    <p:sldId id="262" r:id="rId11"/>
    <p:sldId id="263" r:id="rId12"/>
    <p:sldId id="264" r:id="rId13"/>
    <p:sldId id="265" r:id="rId14"/>
    <p:sldId id="270" r:id="rId15"/>
    <p:sldId id="266" r:id="rId16"/>
    <p:sldId id="267" r:id="rId17"/>
    <p:sldId id="268" r:id="rId18"/>
    <p:sldId id="269" r:id="rId19"/>
    <p:sldId id="275" r:id="rId20"/>
    <p:sldId id="292" r:id="rId21"/>
    <p:sldId id="280" r:id="rId22"/>
    <p:sldId id="291" r:id="rId23"/>
    <p:sldId id="281" r:id="rId24"/>
    <p:sldId id="282" r:id="rId25"/>
    <p:sldId id="284" r:id="rId26"/>
    <p:sldId id="287" r:id="rId27"/>
    <p:sldId id="285" r:id="rId28"/>
    <p:sldId id="290" r:id="rId29"/>
    <p:sldId id="283" r:id="rId30"/>
    <p:sldId id="272" r:id="rId31"/>
    <p:sldId id="273" r:id="rId32"/>
    <p:sldId id="274" r:id="rId33"/>
    <p:sldId id="276" r:id="rId34"/>
    <p:sldId id="277" r:id="rId35"/>
    <p:sldId id="278" r:id="rId36"/>
    <p:sldId id="279"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14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F7E879A-A493-432A-8219-3E2BFAF5397D}" type="datetimeFigureOut">
              <a:rPr lang="en-US" smtClean="0"/>
              <a:pPr/>
              <a:t>12/2/2013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34C9C30-ADA7-4EEA-B873-F533D54B096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E879A-A493-432A-8219-3E2BFAF5397D}"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7E879A-A493-432A-8219-3E2BFAF5397D}" type="datetimeFigureOut">
              <a:rPr lang="en-US" smtClean="0"/>
              <a:pPr/>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34C9C30-ADA7-4EEA-B873-F533D54B096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F7E879A-A493-432A-8219-3E2BFAF5397D}" type="datetimeFigureOut">
              <a:rPr lang="en-US" smtClean="0"/>
              <a:pPr/>
              <a:t>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F7E879A-A493-432A-8219-3E2BFAF5397D}" type="datetimeFigureOut">
              <a:rPr lang="en-US" smtClean="0"/>
              <a:pPr/>
              <a:t>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E879A-A493-432A-8219-3E2BFAF5397D}" type="datetimeFigureOut">
              <a:rPr lang="en-US" smtClean="0"/>
              <a:pPr/>
              <a:t>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E879A-A493-432A-8219-3E2BFAF5397D}"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7E879A-A493-432A-8219-3E2BFAF5397D}" type="datetimeFigureOut">
              <a:rPr lang="en-US" smtClean="0"/>
              <a:pPr/>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4C9C30-ADA7-4EEA-B873-F533D54B096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F7E879A-A493-432A-8219-3E2BFAF5397D}" type="datetimeFigureOut">
              <a:rPr lang="en-US" smtClean="0"/>
              <a:pPr/>
              <a:t>12/2/2013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34C9C30-ADA7-4EEA-B873-F533D54B096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3267796" y="2667000"/>
            <a:ext cx="2608407" cy="2893100"/>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cap="none" spc="0" dirty="0" smtClean="0">
                <a:ln w="50800"/>
                <a:solidFill>
                  <a:schemeClr val="bg1">
                    <a:shade val="50000"/>
                  </a:schemeClr>
                </a:solidFill>
                <a:effectLst/>
              </a:rPr>
              <a:t>Heaven</a:t>
            </a:r>
            <a:endParaRPr lang="en-US" sz="5400" b="1" cap="none" spc="0" dirty="0" smtClean="0">
              <a:ln w="50800"/>
              <a:solidFill>
                <a:schemeClr val="bg1">
                  <a:shade val="50000"/>
                </a:schemeClr>
              </a:solidFill>
              <a:effectLst/>
            </a:endParaRPr>
          </a:p>
          <a:p>
            <a:pPr algn="ctr"/>
            <a:r>
              <a:rPr lang="en-US" sz="2000" b="1" dirty="0" smtClean="0">
                <a:ln w="50800"/>
                <a:solidFill>
                  <a:schemeClr val="bg1">
                    <a:shade val="50000"/>
                  </a:schemeClr>
                </a:solidFill>
              </a:rPr>
              <a:t>Wednesday Night Bible Study</a:t>
            </a:r>
          </a:p>
          <a:p>
            <a:pPr algn="ctr"/>
            <a:r>
              <a:rPr lang="en-US" sz="2000" b="1" cap="none" spc="0" dirty="0" smtClean="0">
                <a:ln w="50800"/>
                <a:solidFill>
                  <a:schemeClr val="bg1">
                    <a:shade val="50000"/>
                  </a:schemeClr>
                </a:solidFill>
                <a:effectLst/>
              </a:rPr>
              <a:t>Palm Beach Lakes church of Christ</a:t>
            </a: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Look At Ancient Cultures</a:t>
            </a:r>
            <a:endParaRPr lang="en-US" dirty="0"/>
          </a:p>
        </p:txBody>
      </p:sp>
      <p:sp>
        <p:nvSpPr>
          <p:cNvPr id="3" name="Content Placeholder 2"/>
          <p:cNvSpPr>
            <a:spLocks noGrp="1"/>
          </p:cNvSpPr>
          <p:nvPr>
            <p:ph idx="1"/>
          </p:nvPr>
        </p:nvSpPr>
        <p:spPr/>
        <p:txBody>
          <a:bodyPr/>
          <a:lstStyle/>
          <a:p>
            <a:pPr>
              <a:buNone/>
            </a:pPr>
            <a:r>
              <a:rPr lang="en-US" dirty="0" smtClean="0">
                <a:solidFill>
                  <a:srgbClr val="FFFF00"/>
                </a:solidFill>
              </a:rPr>
              <a:t>Hindu-  </a:t>
            </a:r>
            <a:r>
              <a:rPr lang="en-US" dirty="0" smtClean="0">
                <a:solidFill>
                  <a:schemeClr val="bg1"/>
                </a:solidFill>
              </a:rPr>
              <a:t>The </a:t>
            </a:r>
            <a:r>
              <a:rPr lang="en-US" dirty="0" err="1" smtClean="0">
                <a:solidFill>
                  <a:schemeClr val="bg1"/>
                </a:solidFill>
              </a:rPr>
              <a:t>Bhagavad</a:t>
            </a:r>
            <a:r>
              <a:rPr lang="en-US" dirty="0" smtClean="0">
                <a:solidFill>
                  <a:schemeClr val="bg1"/>
                </a:solidFill>
              </a:rPr>
              <a:t>- </a:t>
            </a:r>
            <a:r>
              <a:rPr lang="en-US" dirty="0" err="1" smtClean="0">
                <a:solidFill>
                  <a:schemeClr val="bg1"/>
                </a:solidFill>
              </a:rPr>
              <a:t>Gita</a:t>
            </a:r>
            <a:r>
              <a:rPr lang="en-US" dirty="0" smtClean="0">
                <a:solidFill>
                  <a:schemeClr val="bg1"/>
                </a:solidFill>
              </a:rPr>
              <a:t>. Two paths a soul would follow. One path, the soul would go to the Sun and never return. The other path follows the path to the Moon. Where the ancestors are. On this path is where the soul is reincarnated. </a:t>
            </a:r>
          </a:p>
          <a:p>
            <a:pPr>
              <a:buNone/>
            </a:pPr>
            <a:r>
              <a:rPr lang="en-US" dirty="0" smtClean="0">
                <a:solidFill>
                  <a:schemeClr val="bg1"/>
                </a:solidFill>
              </a:rPr>
              <a:t>                           </a:t>
            </a:r>
            <a:r>
              <a:rPr lang="en-US" sz="2000" dirty="0" smtClean="0">
                <a:solidFill>
                  <a:schemeClr val="bg1"/>
                </a:solidFill>
              </a:rPr>
              <a:t>(hinduwebsite.com)</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Look At Ancient Cultures</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FF00"/>
                </a:solidFill>
              </a:rPr>
              <a:t>Islam</a:t>
            </a:r>
            <a:r>
              <a:rPr lang="en-US" sz="2400" dirty="0" smtClean="0">
                <a:solidFill>
                  <a:srgbClr val="FFFF00"/>
                </a:solidFill>
              </a:rPr>
              <a:t>-</a:t>
            </a:r>
            <a:r>
              <a:rPr lang="en-US" sz="2400" dirty="0" smtClean="0">
                <a:solidFill>
                  <a:schemeClr val="bg1"/>
                </a:solidFill>
              </a:rPr>
              <a:t>  “Janna, The Garden”, </a:t>
            </a:r>
          </a:p>
          <a:p>
            <a:pPr>
              <a:buNone/>
            </a:pPr>
            <a:r>
              <a:rPr lang="en-US" sz="2400" dirty="0" smtClean="0">
                <a:solidFill>
                  <a:schemeClr val="bg1"/>
                </a:solidFill>
              </a:rPr>
              <a:t>              “ </a:t>
            </a:r>
            <a:r>
              <a:rPr lang="en-US" sz="2400" dirty="0" err="1" smtClean="0">
                <a:solidFill>
                  <a:schemeClr val="bg1"/>
                </a:solidFill>
              </a:rPr>
              <a:t>Firdaws</a:t>
            </a:r>
            <a:r>
              <a:rPr lang="en-US" sz="2400" dirty="0" smtClean="0">
                <a:solidFill>
                  <a:schemeClr val="bg1"/>
                </a:solidFill>
              </a:rPr>
              <a:t>, Paradise” </a:t>
            </a:r>
          </a:p>
          <a:p>
            <a:pPr>
              <a:buNone/>
            </a:pPr>
            <a:r>
              <a:rPr lang="en-US" sz="2400" dirty="0" smtClean="0">
                <a:solidFill>
                  <a:schemeClr val="bg1"/>
                </a:solidFill>
              </a:rPr>
              <a:t>            Muslims are waiting for The Judgment Day.</a:t>
            </a:r>
          </a:p>
          <a:p>
            <a:pPr>
              <a:buNone/>
            </a:pPr>
            <a:r>
              <a:rPr lang="en-US" sz="2400" dirty="0" smtClean="0">
                <a:solidFill>
                  <a:schemeClr val="bg1"/>
                </a:solidFill>
              </a:rPr>
              <a:t>            The faithful will go to Janna, the rest will go to Hell</a:t>
            </a:r>
          </a:p>
          <a:p>
            <a:pPr>
              <a:buNone/>
            </a:pPr>
            <a:r>
              <a:rPr lang="en-US" sz="2400" dirty="0" smtClean="0">
                <a:solidFill>
                  <a:schemeClr val="bg1"/>
                </a:solidFill>
              </a:rPr>
              <a:t>     Two exceptions to “The Judgment”.</a:t>
            </a:r>
          </a:p>
          <a:p>
            <a:pPr marL="594360" indent="-457200">
              <a:buAutoNum type="arabicPeriod"/>
            </a:pPr>
            <a:r>
              <a:rPr lang="en-US" sz="2400" dirty="0" smtClean="0">
                <a:solidFill>
                  <a:schemeClr val="bg1"/>
                </a:solidFill>
              </a:rPr>
              <a:t>Warriors who died fighting for the cause of Allah.</a:t>
            </a:r>
          </a:p>
          <a:p>
            <a:pPr marL="594360" indent="-457200">
              <a:buAutoNum type="arabicPeriod"/>
            </a:pPr>
            <a:r>
              <a:rPr lang="en-US" sz="2400" dirty="0" smtClean="0">
                <a:solidFill>
                  <a:schemeClr val="bg1"/>
                </a:solidFill>
              </a:rPr>
              <a:t>“Enemies to Islam” are sentenced immediately to Hell.</a:t>
            </a:r>
          </a:p>
          <a:p>
            <a:pPr marL="594360" indent="-457200">
              <a:buNone/>
            </a:pPr>
            <a:r>
              <a:rPr lang="en-US" sz="2000" dirty="0" smtClean="0">
                <a:solidFill>
                  <a:schemeClr val="bg1"/>
                </a:solidFill>
              </a:rPr>
              <a:t>     For more information , see “Islam, The Quran, and Christianity”</a:t>
            </a:r>
          </a:p>
          <a:p>
            <a:pPr marL="594360" indent="-457200">
              <a:buNone/>
            </a:pPr>
            <a:r>
              <a:rPr lang="en-US" sz="2000" dirty="0" smtClean="0">
                <a:solidFill>
                  <a:schemeClr val="bg1"/>
                </a:solidFill>
              </a:rPr>
              <a:t>     by David Miller, Apologetics Press</a:t>
            </a:r>
          </a:p>
          <a:p>
            <a:pPr marL="594360" indent="-457200">
              <a:buNone/>
            </a:pPr>
            <a:endParaRPr lang="en-US" sz="2400"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Look At Ancient Cultures</a:t>
            </a:r>
            <a:endParaRPr lang="en-US" dirty="0"/>
          </a:p>
        </p:txBody>
      </p:sp>
      <p:sp>
        <p:nvSpPr>
          <p:cNvPr id="3" name="Content Placeholder 2"/>
          <p:cNvSpPr>
            <a:spLocks noGrp="1"/>
          </p:cNvSpPr>
          <p:nvPr>
            <p:ph idx="1"/>
          </p:nvPr>
        </p:nvSpPr>
        <p:spPr/>
        <p:txBody>
          <a:bodyPr>
            <a:normAutofit/>
          </a:bodyPr>
          <a:lstStyle/>
          <a:p>
            <a:pPr marL="594360" indent="-457200">
              <a:buNone/>
            </a:pPr>
            <a:r>
              <a:rPr lang="en-US" sz="2400" dirty="0" smtClean="0">
                <a:solidFill>
                  <a:srgbClr val="FFFF00"/>
                </a:solidFill>
              </a:rPr>
              <a:t>The Nordic Tribes , Vikings – </a:t>
            </a:r>
            <a:r>
              <a:rPr lang="en-US" sz="2400" dirty="0" smtClean="0">
                <a:solidFill>
                  <a:schemeClr val="bg1"/>
                </a:solidFill>
              </a:rPr>
              <a:t>Those that lived a good, positive life would go to </a:t>
            </a:r>
            <a:r>
              <a:rPr lang="en-US" sz="2400" dirty="0" err="1" smtClean="0">
                <a:solidFill>
                  <a:schemeClr val="bg1"/>
                </a:solidFill>
              </a:rPr>
              <a:t>Asgard</a:t>
            </a:r>
            <a:r>
              <a:rPr lang="en-US" sz="2400" dirty="0" smtClean="0">
                <a:solidFill>
                  <a:schemeClr val="bg1"/>
                </a:solidFill>
              </a:rPr>
              <a:t>, the home of the gods</a:t>
            </a:r>
          </a:p>
          <a:p>
            <a:pPr marL="594360" indent="-457200">
              <a:buNone/>
            </a:pPr>
            <a:r>
              <a:rPr lang="en-US" sz="2400" dirty="0" smtClean="0">
                <a:solidFill>
                  <a:schemeClr val="bg1"/>
                </a:solidFill>
              </a:rPr>
              <a:t>       Heroes who died in battle would go to </a:t>
            </a:r>
            <a:r>
              <a:rPr lang="en-US" sz="2400" dirty="0" err="1" smtClean="0">
                <a:solidFill>
                  <a:schemeClr val="bg1"/>
                </a:solidFill>
              </a:rPr>
              <a:t>Vanhalla</a:t>
            </a:r>
            <a:r>
              <a:rPr lang="en-US" sz="2400" dirty="0" smtClean="0">
                <a:solidFill>
                  <a:schemeClr val="bg1"/>
                </a:solidFill>
              </a:rPr>
              <a:t> and live with the god Odin, king of the gods.</a:t>
            </a:r>
          </a:p>
          <a:p>
            <a:pPr marL="594360" indent="-457200">
              <a:buNone/>
            </a:pPr>
            <a:r>
              <a:rPr lang="en-US" sz="2000" dirty="0" smtClean="0">
                <a:solidFill>
                  <a:schemeClr val="bg1"/>
                </a:solidFill>
              </a:rPr>
              <a:t>                                           (vikingship.org)</a:t>
            </a:r>
            <a:r>
              <a:rPr lang="en-US" sz="2400" dirty="0" smtClean="0">
                <a:solidFill>
                  <a:srgbClr val="FFFF00"/>
                </a:solidFill>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Look At Ancient Cultures</a:t>
            </a:r>
            <a:endParaRPr lang="en-US" dirty="0"/>
          </a:p>
        </p:txBody>
      </p:sp>
      <p:sp>
        <p:nvSpPr>
          <p:cNvPr id="3" name="Content Placeholder 2"/>
          <p:cNvSpPr>
            <a:spLocks noGrp="1"/>
          </p:cNvSpPr>
          <p:nvPr>
            <p:ph idx="1"/>
          </p:nvPr>
        </p:nvSpPr>
        <p:spPr/>
        <p:txBody>
          <a:bodyPr>
            <a:normAutofit/>
          </a:bodyPr>
          <a:lstStyle/>
          <a:p>
            <a:pPr marL="594360" indent="-457200">
              <a:buNone/>
            </a:pPr>
            <a:r>
              <a:rPr lang="en-US" sz="2400" dirty="0" smtClean="0">
                <a:solidFill>
                  <a:srgbClr val="FFFF00"/>
                </a:solidFill>
              </a:rPr>
              <a:t>The Greeks ( pre-Christian) -</a:t>
            </a:r>
            <a:r>
              <a:rPr lang="en-US" sz="2400" dirty="0" smtClean="0">
                <a:solidFill>
                  <a:schemeClr val="bg1"/>
                </a:solidFill>
              </a:rPr>
              <a:t>  The dead were brought to </a:t>
            </a:r>
          </a:p>
          <a:p>
            <a:pPr marL="594360" indent="-457200">
              <a:buNone/>
            </a:pPr>
            <a:r>
              <a:rPr lang="en-US" sz="2400" dirty="0" smtClean="0">
                <a:solidFill>
                  <a:schemeClr val="bg1"/>
                </a:solidFill>
              </a:rPr>
              <a:t>the underworld, where they crossed the River Styx</a:t>
            </a:r>
          </a:p>
          <a:p>
            <a:pPr marL="594360" indent="-457200">
              <a:buNone/>
            </a:pPr>
            <a:r>
              <a:rPr lang="en-US" sz="2400" dirty="0" smtClean="0">
                <a:solidFill>
                  <a:schemeClr val="bg1"/>
                </a:solidFill>
              </a:rPr>
              <a:t>conducted by the boatman, </a:t>
            </a:r>
            <a:r>
              <a:rPr lang="en-US" sz="2400" dirty="0" err="1" smtClean="0">
                <a:solidFill>
                  <a:schemeClr val="bg1"/>
                </a:solidFill>
              </a:rPr>
              <a:t>Charon</a:t>
            </a:r>
            <a:r>
              <a:rPr lang="en-US" sz="2400" dirty="0" smtClean="0">
                <a:solidFill>
                  <a:schemeClr val="bg1"/>
                </a:solidFill>
              </a:rPr>
              <a:t>. On the other side of</a:t>
            </a:r>
          </a:p>
          <a:p>
            <a:pPr marL="594360" indent="-457200">
              <a:buNone/>
            </a:pPr>
            <a:r>
              <a:rPr lang="en-US" sz="2400" dirty="0" smtClean="0">
                <a:solidFill>
                  <a:schemeClr val="bg1"/>
                </a:solidFill>
              </a:rPr>
              <a:t>the river, they were judged by a court. The guilty were</a:t>
            </a:r>
          </a:p>
          <a:p>
            <a:pPr marL="594360" indent="-457200">
              <a:buNone/>
            </a:pPr>
            <a:r>
              <a:rPr lang="en-US" sz="2400" dirty="0" smtClean="0">
                <a:solidFill>
                  <a:schemeClr val="bg1"/>
                </a:solidFill>
              </a:rPr>
              <a:t>sent to a dark place, </a:t>
            </a:r>
            <a:r>
              <a:rPr lang="en-US" sz="2400" dirty="0" err="1" smtClean="0">
                <a:solidFill>
                  <a:schemeClr val="bg1"/>
                </a:solidFill>
              </a:rPr>
              <a:t>Tartarus</a:t>
            </a:r>
            <a:r>
              <a:rPr lang="en-US" sz="2400" dirty="0" smtClean="0">
                <a:solidFill>
                  <a:schemeClr val="bg1"/>
                </a:solidFill>
              </a:rPr>
              <a:t>, which was a place for</a:t>
            </a:r>
          </a:p>
          <a:p>
            <a:pPr marL="594360" indent="-457200">
              <a:buNone/>
            </a:pPr>
            <a:r>
              <a:rPr lang="en-US" sz="2400" dirty="0" smtClean="0">
                <a:solidFill>
                  <a:schemeClr val="bg1"/>
                </a:solidFill>
              </a:rPr>
              <a:t>punishment. The pious were sent to Elysian Field, place</a:t>
            </a:r>
          </a:p>
          <a:p>
            <a:pPr marL="594360" indent="-457200">
              <a:buNone/>
            </a:pPr>
            <a:r>
              <a:rPr lang="en-US" sz="2400" dirty="0" smtClean="0">
                <a:solidFill>
                  <a:schemeClr val="bg1"/>
                </a:solidFill>
              </a:rPr>
              <a:t>where all is bright and beautiful. </a:t>
            </a: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smtClean="0"/>
              <a:t>Look At Ancient Cultures</a:t>
            </a:r>
            <a:endParaRPr lang="en-US" dirty="0"/>
          </a:p>
        </p:txBody>
      </p:sp>
      <p:sp>
        <p:nvSpPr>
          <p:cNvPr id="3" name="Content Placeholder 2"/>
          <p:cNvSpPr>
            <a:spLocks noGrp="1"/>
          </p:cNvSpPr>
          <p:nvPr>
            <p:ph idx="1"/>
          </p:nvPr>
        </p:nvSpPr>
        <p:spPr/>
        <p:txBody>
          <a:bodyPr>
            <a:normAutofit/>
          </a:bodyPr>
          <a:lstStyle/>
          <a:p>
            <a:pPr marL="594360" indent="-457200">
              <a:buNone/>
            </a:pPr>
            <a:r>
              <a:rPr lang="en-US" sz="3200" dirty="0" smtClean="0">
                <a:solidFill>
                  <a:schemeClr val="bg1"/>
                </a:solidFill>
              </a:rPr>
              <a:t>It is as if humans have a natural desire to</a:t>
            </a:r>
          </a:p>
          <a:p>
            <a:pPr marL="594360" indent="-457200">
              <a:buNone/>
            </a:pPr>
            <a:r>
              <a:rPr lang="en-US" sz="3200" dirty="0" smtClean="0">
                <a:solidFill>
                  <a:schemeClr val="bg1"/>
                </a:solidFill>
              </a:rPr>
              <a:t>seek eternity and live with their creator.</a:t>
            </a:r>
          </a:p>
          <a:p>
            <a:pPr marL="594360" indent="-457200">
              <a:buNone/>
            </a:pPr>
            <a:endParaRPr lang="en-US" sz="3200" dirty="0" smtClean="0">
              <a:solidFill>
                <a:schemeClr val="bg1"/>
              </a:solidFill>
            </a:endParaRPr>
          </a:p>
          <a:p>
            <a:pPr marL="594360" indent="-457200">
              <a:buNone/>
            </a:pPr>
            <a:r>
              <a:rPr lang="en-US" sz="3200" dirty="0" smtClean="0">
                <a:solidFill>
                  <a:schemeClr val="bg1"/>
                </a:solidFill>
              </a:rPr>
              <a:t>  Ecclesiastes  3: 9- 11</a:t>
            </a:r>
          </a:p>
          <a:p>
            <a:pPr marL="594360" indent="-457200">
              <a:buNone/>
            </a:pPr>
            <a:endParaRPr lang="en-US" sz="2000" dirty="0" smtClean="0">
              <a:solidFill>
                <a:srgbClr val="FFFF00"/>
              </a:solidFill>
            </a:endParaRPr>
          </a:p>
          <a:p>
            <a:pPr marL="594360" indent="-457200">
              <a:buNone/>
            </a:pPr>
            <a:endParaRPr lang="en-US" sz="2400" dirty="0" smtClean="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a:t>
            </a:r>
            <a:r>
              <a:rPr lang="en-US" dirty="0" smtClean="0"/>
              <a:t>Views </a:t>
            </a:r>
            <a:r>
              <a:rPr lang="en-US" dirty="0" smtClean="0"/>
              <a:t>of Heaven</a:t>
            </a:r>
            <a:endParaRPr lang="en-US" dirty="0"/>
          </a:p>
        </p:txBody>
      </p:sp>
      <p:sp>
        <p:nvSpPr>
          <p:cNvPr id="3" name="Content Placeholder 2"/>
          <p:cNvSpPr>
            <a:spLocks noGrp="1"/>
          </p:cNvSpPr>
          <p:nvPr>
            <p:ph idx="1"/>
          </p:nvPr>
        </p:nvSpPr>
        <p:spPr/>
        <p:txBody>
          <a:bodyPr/>
          <a:lstStyle/>
          <a:p>
            <a:pPr>
              <a:buNone/>
            </a:pPr>
            <a:r>
              <a:rPr lang="en-US" sz="3200" dirty="0" smtClean="0">
                <a:solidFill>
                  <a:srgbClr val="FFFF00"/>
                </a:solidFill>
              </a:rPr>
              <a:t>Postmodernist- </a:t>
            </a:r>
            <a:r>
              <a:rPr lang="en-US" dirty="0" smtClean="0">
                <a:solidFill>
                  <a:schemeClr val="bg1"/>
                </a:solidFill>
              </a:rPr>
              <a:t>No distinct view of heaven  because all views are correct.   </a:t>
            </a:r>
          </a:p>
          <a:p>
            <a:pPr>
              <a:buNone/>
            </a:pPr>
            <a:r>
              <a:rPr lang="en-US" sz="3200" dirty="0" smtClean="0">
                <a:solidFill>
                  <a:schemeClr val="bg1"/>
                </a:solidFill>
              </a:rPr>
              <a:t>    </a:t>
            </a:r>
            <a:r>
              <a:rPr lang="en-US" dirty="0" smtClean="0">
                <a:solidFill>
                  <a:schemeClr val="bg1"/>
                </a:solidFill>
              </a:rPr>
              <a:t>Postmodernism preaches tolerance as the highest virtue.  Therefore there is no</a:t>
            </a:r>
          </a:p>
          <a:p>
            <a:pPr>
              <a:buNone/>
            </a:pPr>
            <a:r>
              <a:rPr lang="en-US" dirty="0" smtClean="0">
                <a:solidFill>
                  <a:schemeClr val="bg1"/>
                </a:solidFill>
              </a:rPr>
              <a:t>     one objective way to go to heaven.</a:t>
            </a:r>
          </a:p>
          <a:p>
            <a:pPr>
              <a:buNone/>
            </a:pPr>
            <a:r>
              <a:rPr lang="en-US" dirty="0" smtClean="0">
                <a:solidFill>
                  <a:schemeClr val="bg1"/>
                </a:solidFill>
              </a:rPr>
              <a:t>                              </a:t>
            </a:r>
            <a:r>
              <a:rPr lang="en-US" sz="2000" dirty="0" smtClean="0">
                <a:solidFill>
                  <a:schemeClr val="bg1"/>
                </a:solidFill>
              </a:rPr>
              <a:t>(studyjesus.com)</a:t>
            </a:r>
            <a:endParaRPr lang="en-US" dirty="0" smtClean="0">
              <a:solidFill>
                <a:schemeClr val="bg1"/>
              </a:solidFill>
            </a:endParaRP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lstStyle/>
          <a:p>
            <a:pPr>
              <a:buNone/>
            </a:pPr>
            <a:r>
              <a:rPr lang="en-US" sz="3200" dirty="0" smtClean="0">
                <a:solidFill>
                  <a:srgbClr val="FFFF00"/>
                </a:solidFill>
              </a:rPr>
              <a:t>                        Postmodernism</a:t>
            </a:r>
          </a:p>
          <a:p>
            <a:pPr>
              <a:buFontTx/>
              <a:buChar char="-"/>
            </a:pPr>
            <a:r>
              <a:rPr lang="en-US" sz="2400" dirty="0" smtClean="0">
                <a:solidFill>
                  <a:schemeClr val="bg1"/>
                </a:solidFill>
              </a:rPr>
              <a:t>Truth is manufactured , not revealed.</a:t>
            </a:r>
          </a:p>
          <a:p>
            <a:pPr>
              <a:buFontTx/>
              <a:buChar char="-"/>
            </a:pPr>
            <a:r>
              <a:rPr lang="en-US" sz="2400" dirty="0" smtClean="0">
                <a:solidFill>
                  <a:schemeClr val="bg1"/>
                </a:solidFill>
              </a:rPr>
              <a:t>Denies the reality of absolute truth.</a:t>
            </a:r>
          </a:p>
          <a:p>
            <a:pPr>
              <a:buFontTx/>
              <a:buChar char="-"/>
            </a:pPr>
            <a:r>
              <a:rPr lang="en-US" sz="2400" dirty="0" smtClean="0">
                <a:solidFill>
                  <a:schemeClr val="bg1"/>
                </a:solidFill>
              </a:rPr>
              <a:t>Delights in the seed of doubt.</a:t>
            </a:r>
          </a:p>
          <a:p>
            <a:pPr>
              <a:buFontTx/>
              <a:buChar char="-"/>
            </a:pPr>
            <a:r>
              <a:rPr lang="en-US" sz="2400" dirty="0" smtClean="0">
                <a:solidFill>
                  <a:schemeClr val="bg1"/>
                </a:solidFill>
              </a:rPr>
              <a:t>Loves the “cultural argument”</a:t>
            </a:r>
          </a:p>
          <a:p>
            <a:pPr>
              <a:buFontTx/>
              <a:buChar char="-"/>
            </a:pPr>
            <a:r>
              <a:rPr lang="en-US" sz="2400" dirty="0" smtClean="0">
                <a:solidFill>
                  <a:schemeClr val="bg1"/>
                </a:solidFill>
              </a:rPr>
              <a:t>All truths are relative and subjective. No truth can claim to superior or exclusive.</a:t>
            </a:r>
          </a:p>
          <a:p>
            <a:pPr>
              <a:buFontTx/>
              <a:buChar char="-"/>
            </a:pPr>
            <a:r>
              <a:rPr lang="en-US" sz="2400" dirty="0" smtClean="0">
                <a:solidFill>
                  <a:schemeClr val="bg1"/>
                </a:solidFill>
              </a:rPr>
              <a:t>Christianity is viewed as an enemy.</a:t>
            </a:r>
          </a:p>
          <a:p>
            <a:pPr>
              <a:buFontTx/>
              <a:buChar char="-"/>
            </a:pPr>
            <a:r>
              <a:rPr lang="en-US" sz="2400" dirty="0" smtClean="0">
                <a:solidFill>
                  <a:schemeClr val="bg1"/>
                </a:solidFill>
              </a:rPr>
              <a:t>The only real sin is being controlling, exclusive, </a:t>
            </a:r>
          </a:p>
          <a:p>
            <a:pPr>
              <a:buNone/>
            </a:pPr>
            <a:r>
              <a:rPr lang="en-US" sz="2400" dirty="0" smtClean="0">
                <a:solidFill>
                  <a:schemeClr val="bg1"/>
                </a:solidFill>
              </a:rPr>
              <a:t> or judgmental. </a:t>
            </a:r>
            <a:endParaRPr lang="en-US" dirty="0" smtClean="0">
              <a:solidFill>
                <a:schemeClr val="bg1"/>
              </a:solidFill>
            </a:endParaRP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lnSpcReduction="10000"/>
          </a:bodyPr>
          <a:lstStyle/>
          <a:p>
            <a:pPr>
              <a:buNone/>
            </a:pPr>
            <a:r>
              <a:rPr lang="en-US" sz="3200" dirty="0" smtClean="0">
                <a:solidFill>
                  <a:srgbClr val="FFFF00"/>
                </a:solidFill>
              </a:rPr>
              <a:t>                        Postmodernism</a:t>
            </a:r>
          </a:p>
          <a:p>
            <a:pPr>
              <a:buNone/>
            </a:pPr>
            <a:r>
              <a:rPr lang="en-US" dirty="0" smtClean="0">
                <a:solidFill>
                  <a:schemeClr val="bg1"/>
                </a:solidFill>
              </a:rPr>
              <a:t>  </a:t>
            </a:r>
            <a:r>
              <a:rPr lang="en-US" sz="2400" dirty="0" smtClean="0">
                <a:solidFill>
                  <a:schemeClr val="bg1"/>
                </a:solidFill>
              </a:rPr>
              <a:t>Christianity claims to be exclusive.  John 14:6,  Acts 4:12</a:t>
            </a:r>
            <a:endParaRPr lang="en-US" sz="3200" dirty="0" smtClean="0">
              <a:solidFill>
                <a:schemeClr val="bg1"/>
              </a:solidFill>
            </a:endParaRPr>
          </a:p>
          <a:p>
            <a:pPr>
              <a:buNone/>
            </a:pPr>
            <a:r>
              <a:rPr lang="en-US" sz="3200" dirty="0" smtClean="0"/>
              <a:t>  </a:t>
            </a:r>
            <a:r>
              <a:rPr lang="en-US" sz="2400" dirty="0" smtClean="0"/>
              <a:t>There is a broad and narrow way. Matt. 7: 13-14</a:t>
            </a:r>
          </a:p>
          <a:p>
            <a:pPr>
              <a:buNone/>
            </a:pPr>
            <a:r>
              <a:rPr lang="en-US" sz="2400" dirty="0" smtClean="0"/>
              <a:t>   Wise and foolish man.  Matt. 7:24- 27</a:t>
            </a:r>
          </a:p>
          <a:p>
            <a:pPr>
              <a:buNone/>
            </a:pPr>
            <a:r>
              <a:rPr lang="en-US" sz="2400" dirty="0" smtClean="0"/>
              <a:t>   Belief in Jesus as the Messiah.  John 8:24</a:t>
            </a:r>
          </a:p>
          <a:p>
            <a:pPr>
              <a:buNone/>
            </a:pPr>
            <a:r>
              <a:rPr lang="en-US" sz="2400" dirty="0" smtClean="0"/>
              <a:t>   Repentance and perishing      Luke 13: 3,  Acts 17:30</a:t>
            </a:r>
          </a:p>
          <a:p>
            <a:pPr>
              <a:buNone/>
            </a:pPr>
            <a:r>
              <a:rPr lang="en-US" sz="2400" dirty="0" smtClean="0"/>
              <a:t>   One true Gospel.        Galatians 1: 6-9</a:t>
            </a:r>
          </a:p>
          <a:p>
            <a:pPr>
              <a:buNone/>
            </a:pPr>
            <a:r>
              <a:rPr lang="en-US" sz="2400" dirty="0" smtClean="0"/>
              <a:t>   The exclusive statements from Ephesians 4: 4-6 </a:t>
            </a:r>
          </a:p>
          <a:p>
            <a:pPr>
              <a:buNone/>
            </a:pPr>
            <a:r>
              <a:rPr lang="en-US" sz="2400" dirty="0" smtClean="0"/>
              <a:t>       </a:t>
            </a:r>
            <a:r>
              <a:rPr lang="en-US" sz="2000" b="1" dirty="0" smtClean="0">
                <a:solidFill>
                  <a:schemeClr val="bg1"/>
                </a:solidFill>
              </a:rPr>
              <a:t>( Phil Sanders – Affirming The Faith.   Feb. 23, 2008)</a:t>
            </a:r>
            <a:endParaRPr lang="en-US" sz="2400" b="1" dirty="0" smtClean="0">
              <a:solidFill>
                <a:schemeClr val="bg1"/>
              </a:solidFill>
            </a:endParaRPr>
          </a:p>
          <a:p>
            <a:pPr>
              <a:buNone/>
            </a:pPr>
            <a:r>
              <a:rPr lang="en-US" sz="2400" b="1" dirty="0" smtClean="0"/>
              <a:t>   </a:t>
            </a:r>
            <a:endParaRPr lang="en-US" sz="3200"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At The Heart Of David</a:t>
            </a:r>
            <a:endParaRPr lang="en-US" dirty="0"/>
          </a:p>
        </p:txBody>
      </p:sp>
      <p:sp>
        <p:nvSpPr>
          <p:cNvPr id="3" name="Content Placeholder 2"/>
          <p:cNvSpPr>
            <a:spLocks noGrp="1"/>
          </p:cNvSpPr>
          <p:nvPr>
            <p:ph idx="1"/>
          </p:nvPr>
        </p:nvSpPr>
        <p:spPr/>
        <p:txBody>
          <a:bodyPr>
            <a:normAutofit lnSpcReduction="10000"/>
          </a:bodyPr>
          <a:lstStyle/>
          <a:p>
            <a:pPr>
              <a:buNone/>
            </a:pPr>
            <a:r>
              <a:rPr lang="en-US" sz="3200" dirty="0" smtClean="0">
                <a:solidFill>
                  <a:srgbClr val="FFFF00"/>
                </a:solidFill>
              </a:rPr>
              <a:t>                    Psalm 119: 140- 176</a:t>
            </a:r>
          </a:p>
          <a:p>
            <a:pPr>
              <a:buNone/>
            </a:pPr>
            <a:r>
              <a:rPr lang="en-US" sz="3200" dirty="0" smtClean="0">
                <a:solidFill>
                  <a:schemeClr val="bg1"/>
                </a:solidFill>
              </a:rPr>
              <a:t>David uses these </a:t>
            </a:r>
            <a:r>
              <a:rPr lang="en-US" sz="3200" dirty="0" smtClean="0">
                <a:solidFill>
                  <a:schemeClr val="bg1"/>
                </a:solidFill>
              </a:rPr>
              <a:t>terms:</a:t>
            </a:r>
            <a:endParaRPr lang="en-US" sz="3200" dirty="0" smtClean="0">
              <a:solidFill>
                <a:schemeClr val="bg1"/>
              </a:solidFill>
            </a:endParaRPr>
          </a:p>
          <a:p>
            <a:pPr>
              <a:buNone/>
            </a:pPr>
            <a:r>
              <a:rPr lang="en-US" sz="3200" dirty="0" smtClean="0">
                <a:solidFill>
                  <a:schemeClr val="bg1"/>
                </a:solidFill>
              </a:rPr>
              <a:t>Testimonies, commandments, word,</a:t>
            </a:r>
          </a:p>
          <a:p>
            <a:pPr>
              <a:buNone/>
            </a:pPr>
            <a:r>
              <a:rPr lang="en-US" sz="3200" dirty="0" smtClean="0">
                <a:solidFill>
                  <a:schemeClr val="bg1"/>
                </a:solidFill>
              </a:rPr>
              <a:t>statutes, judgments and precepts.     </a:t>
            </a:r>
          </a:p>
          <a:p>
            <a:pPr>
              <a:buNone/>
            </a:pPr>
            <a:endParaRPr lang="en-US" sz="3200" dirty="0" smtClean="0">
              <a:solidFill>
                <a:schemeClr val="bg1"/>
              </a:solidFill>
            </a:endParaRPr>
          </a:p>
          <a:p>
            <a:pPr>
              <a:buNone/>
            </a:pPr>
            <a:r>
              <a:rPr lang="en-US" sz="3200" dirty="0" smtClean="0">
                <a:solidFill>
                  <a:schemeClr val="bg1"/>
                </a:solidFill>
              </a:rPr>
              <a:t>Notice David’s attitude toward God’s</a:t>
            </a:r>
          </a:p>
          <a:p>
            <a:pPr>
              <a:buNone/>
            </a:pPr>
            <a:r>
              <a:rPr lang="en-US" sz="3200" dirty="0" smtClean="0">
                <a:solidFill>
                  <a:schemeClr val="bg1"/>
                </a:solidFill>
              </a:rPr>
              <a:t>word.       </a:t>
            </a:r>
          </a:p>
          <a:p>
            <a:pPr>
              <a:buNone/>
            </a:pPr>
            <a:r>
              <a:rPr lang="en-US" dirty="0" smtClean="0">
                <a:solidFill>
                  <a:schemeClr val="bg1"/>
                </a:solidFill>
              </a:rPr>
              <a:t>  </a:t>
            </a:r>
            <a:endParaRPr lang="en-US" sz="2400" dirty="0" smtClean="0"/>
          </a:p>
          <a:p>
            <a:pPr>
              <a:buNone/>
            </a:pPr>
            <a:r>
              <a:rPr lang="en-US" sz="2400" dirty="0" smtClean="0"/>
              <a:t>   </a:t>
            </a:r>
            <a:endParaRPr lang="en-US" sz="3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sz="5200" dirty="0" smtClean="0">
                <a:solidFill>
                  <a:srgbClr val="FFFF00"/>
                </a:solidFill>
              </a:rPr>
              <a:t>Atheist -  </a:t>
            </a:r>
          </a:p>
          <a:p>
            <a:pPr>
              <a:buNone/>
            </a:pPr>
            <a:r>
              <a:rPr lang="en-US" sz="5200" dirty="0" smtClean="0">
                <a:solidFill>
                  <a:schemeClr val="bg1"/>
                </a:solidFill>
              </a:rPr>
              <a:t>There is no heaven</a:t>
            </a:r>
          </a:p>
          <a:p>
            <a:pPr>
              <a:buNone/>
            </a:pPr>
            <a:r>
              <a:rPr lang="en-US" sz="5200" dirty="0" smtClean="0">
                <a:solidFill>
                  <a:schemeClr val="bg1"/>
                </a:solidFill>
              </a:rPr>
              <a:t>There is no hell</a:t>
            </a:r>
          </a:p>
          <a:p>
            <a:pPr>
              <a:buNone/>
            </a:pPr>
            <a:r>
              <a:rPr lang="en-US" sz="5200" dirty="0" smtClean="0">
                <a:solidFill>
                  <a:schemeClr val="bg1"/>
                </a:solidFill>
              </a:rPr>
              <a:t>There are no gods</a:t>
            </a:r>
          </a:p>
          <a:p>
            <a:pPr>
              <a:buNone/>
            </a:pPr>
            <a:r>
              <a:rPr lang="en-US" sz="3200" dirty="0" smtClean="0">
                <a:solidFill>
                  <a:schemeClr val="bg1"/>
                </a:solidFill>
              </a:rPr>
              <a:t>                           </a:t>
            </a:r>
            <a:r>
              <a:rPr lang="en-US" sz="2400" dirty="0" smtClean="0">
                <a:solidFill>
                  <a:schemeClr val="bg1"/>
                </a:solidFill>
              </a:rPr>
              <a:t>positiveatheism.org</a:t>
            </a:r>
          </a:p>
          <a:p>
            <a:pPr>
              <a:buNone/>
            </a:pPr>
            <a:endParaRPr lang="en-US" sz="2400" dirty="0" smtClean="0">
              <a:solidFill>
                <a:schemeClr val="bg1"/>
              </a:solidFill>
            </a:endParaRPr>
          </a:p>
          <a:p>
            <a:pPr>
              <a:buNone/>
            </a:pPr>
            <a:endParaRPr lang="en-US" sz="3200" dirty="0" smtClean="0">
              <a:solidFill>
                <a:schemeClr val="bg1"/>
              </a:solidFill>
            </a:endParaRPr>
          </a:p>
          <a:p>
            <a:pPr>
              <a:buNone/>
            </a:pPr>
            <a:endParaRPr lang="en-US" sz="3200" dirty="0" smtClean="0">
              <a:solidFill>
                <a:srgbClr val="FFFF00"/>
              </a:solidFill>
            </a:endParaRPr>
          </a:p>
          <a:p>
            <a:pPr>
              <a:buNone/>
            </a:pPr>
            <a:endParaRPr lang="en-US" sz="3200" dirty="0" smtClean="0">
              <a:solidFill>
                <a:schemeClr val="bg1"/>
              </a:solidFill>
            </a:endParaRPr>
          </a:p>
          <a:p>
            <a:pPr>
              <a:buNone/>
            </a:pPr>
            <a:r>
              <a:rPr lang="en-US" dirty="0" smtClean="0">
                <a:solidFill>
                  <a:schemeClr val="bg1"/>
                </a:solidFill>
              </a:rPr>
              <a:t>  </a:t>
            </a:r>
            <a:endParaRPr lang="en-US" sz="2400" dirty="0" smtClean="0"/>
          </a:p>
          <a:p>
            <a:pPr>
              <a:buNone/>
            </a:pPr>
            <a:r>
              <a:rPr lang="en-US" sz="2400" dirty="0" smtClean="0"/>
              <a:t>   </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pic>
        <p:nvPicPr>
          <p:cNvPr id="4" name="Picture 3" descr="sunshine1.jpg"/>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3081698" y="2967334"/>
            <a:ext cx="2980603" cy="2154436"/>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5400" b="1" dirty="0" smtClean="0">
                <a:ln w="50800"/>
                <a:solidFill>
                  <a:schemeClr val="bg1">
                    <a:shade val="50000"/>
                  </a:schemeClr>
                </a:solidFill>
              </a:rPr>
              <a:t>Lesson 1</a:t>
            </a:r>
            <a:endParaRPr lang="en-US" sz="5400" b="1" dirty="0" smtClean="0">
              <a:ln w="50800"/>
              <a:solidFill>
                <a:schemeClr val="bg1">
                  <a:shade val="50000"/>
                </a:schemeClr>
              </a:solidFill>
            </a:endParaRPr>
          </a:p>
          <a:p>
            <a:pPr algn="ctr"/>
            <a:r>
              <a:rPr lang="en-US" sz="3200" b="1" cap="none" spc="0" dirty="0" smtClean="0">
                <a:ln w="50800"/>
                <a:solidFill>
                  <a:schemeClr val="bg1">
                    <a:shade val="50000"/>
                  </a:schemeClr>
                </a:solidFill>
                <a:effectLst/>
              </a:rPr>
              <a:t>Introduction</a:t>
            </a:r>
            <a:endParaRPr lang="en-US" sz="1100" b="1" cap="none" spc="0" dirty="0" smtClean="0">
              <a:ln w="50800"/>
              <a:solidFill>
                <a:schemeClr val="bg1">
                  <a:shade val="50000"/>
                </a:schemeClr>
              </a:solidFill>
              <a:effectLst/>
            </a:endParaRPr>
          </a:p>
          <a:p>
            <a:pPr algn="ctr"/>
            <a:endParaRPr lang="en-US" sz="4800" b="1" cap="none" spc="0" dirty="0">
              <a:ln w="50800"/>
              <a:solidFill>
                <a:schemeClr val="bg1">
                  <a:shade val="50000"/>
                </a:schemeClr>
              </a:solidFill>
              <a:effectLs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sz="6700" dirty="0" smtClean="0">
                <a:solidFill>
                  <a:srgbClr val="FFFF00"/>
                </a:solidFill>
              </a:rPr>
              <a:t>Unitarian Church-</a:t>
            </a:r>
          </a:p>
          <a:p>
            <a:pPr>
              <a:buNone/>
            </a:pPr>
            <a:r>
              <a:rPr lang="en-US" sz="6700" dirty="0" smtClean="0">
                <a:solidFill>
                  <a:schemeClr val="bg1"/>
                </a:solidFill>
              </a:rPr>
              <a:t>Unitarian Universalism considers</a:t>
            </a:r>
          </a:p>
          <a:p>
            <a:pPr>
              <a:buNone/>
            </a:pPr>
            <a:r>
              <a:rPr lang="en-US" sz="6700" dirty="0" smtClean="0">
                <a:solidFill>
                  <a:schemeClr val="bg1"/>
                </a:solidFill>
              </a:rPr>
              <a:t>heaven and hell to be a state of mind,</a:t>
            </a:r>
          </a:p>
          <a:p>
            <a:pPr>
              <a:buNone/>
            </a:pPr>
            <a:r>
              <a:rPr lang="en-US" sz="6700" dirty="0" smtClean="0">
                <a:solidFill>
                  <a:schemeClr val="bg1"/>
                </a:solidFill>
              </a:rPr>
              <a:t>created by individuals and expressed by</a:t>
            </a:r>
          </a:p>
          <a:p>
            <a:pPr>
              <a:buNone/>
            </a:pPr>
            <a:r>
              <a:rPr lang="en-US" sz="6700" dirty="0" smtClean="0">
                <a:solidFill>
                  <a:schemeClr val="bg1"/>
                </a:solidFill>
              </a:rPr>
              <a:t>their actions.</a:t>
            </a:r>
          </a:p>
          <a:p>
            <a:pPr>
              <a:buNone/>
            </a:pPr>
            <a:r>
              <a:rPr lang="en-US" sz="4400" dirty="0" smtClean="0">
                <a:solidFill>
                  <a:schemeClr val="bg1"/>
                </a:solidFill>
              </a:rPr>
              <a:t>                               (christinaity.about.com)</a:t>
            </a:r>
            <a:endParaRPr lang="en-US" sz="1800" dirty="0" smtClean="0">
              <a:solidFill>
                <a:schemeClr val="bg1"/>
              </a:solidFill>
            </a:endParaRPr>
          </a:p>
          <a:p>
            <a:pPr>
              <a:buNone/>
            </a:pPr>
            <a:endParaRPr lang="en-US" sz="2400" dirty="0" smtClean="0">
              <a:solidFill>
                <a:schemeClr val="bg1"/>
              </a:solidFill>
            </a:endParaRPr>
          </a:p>
          <a:p>
            <a:pPr>
              <a:buNone/>
            </a:pPr>
            <a:endParaRPr lang="en-US" sz="3200" dirty="0" smtClean="0">
              <a:solidFill>
                <a:schemeClr val="bg1"/>
              </a:solidFill>
            </a:endParaRPr>
          </a:p>
          <a:p>
            <a:pPr>
              <a:buNone/>
            </a:pPr>
            <a:endParaRPr lang="en-US" sz="3200" dirty="0" smtClean="0">
              <a:solidFill>
                <a:srgbClr val="FFFF00"/>
              </a:solidFill>
            </a:endParaRPr>
          </a:p>
          <a:p>
            <a:pPr>
              <a:buNone/>
            </a:pPr>
            <a:endParaRPr lang="en-US" sz="3200" dirty="0" smtClean="0">
              <a:solidFill>
                <a:schemeClr val="bg1"/>
              </a:solidFill>
            </a:endParaRPr>
          </a:p>
          <a:p>
            <a:pPr>
              <a:buNone/>
            </a:pPr>
            <a:r>
              <a:rPr lang="en-US" dirty="0" smtClean="0">
                <a:solidFill>
                  <a:schemeClr val="bg1"/>
                </a:solidFill>
              </a:rPr>
              <a:t>  </a:t>
            </a:r>
            <a:endParaRPr lang="en-US" sz="2400" dirty="0" smtClean="0"/>
          </a:p>
          <a:p>
            <a:pPr>
              <a:buNone/>
            </a:pPr>
            <a:r>
              <a:rPr lang="en-US" sz="2400" dirty="0" smtClean="0"/>
              <a:t>   </a:t>
            </a:r>
            <a:endParaRPr lang="en-US"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4100" dirty="0" smtClean="0">
                <a:solidFill>
                  <a:srgbClr val="FFFF00"/>
                </a:solidFill>
              </a:rPr>
              <a:t>Baptist-</a:t>
            </a:r>
            <a:r>
              <a:rPr lang="en-US" sz="3600" dirty="0" smtClean="0">
                <a:solidFill>
                  <a:srgbClr val="FFFF00"/>
                </a:solidFill>
              </a:rPr>
              <a:t> </a:t>
            </a:r>
          </a:p>
          <a:p>
            <a:pPr>
              <a:buNone/>
            </a:pPr>
            <a:r>
              <a:rPr lang="en-US" sz="3100" dirty="0" smtClean="0">
                <a:solidFill>
                  <a:srgbClr val="FFFF00"/>
                </a:solidFill>
              </a:rPr>
              <a:t>  </a:t>
            </a:r>
            <a:r>
              <a:rPr lang="en-US" sz="3600" dirty="0" smtClean="0">
                <a:solidFill>
                  <a:schemeClr val="bg1"/>
                </a:solidFill>
              </a:rPr>
              <a:t>“Baptist believe Heaven to be a real place existing in this reality or another reality.  It is where God resides. It is where those that have trusted in in their Savior will go when they die. The belief in the absolute reality of this place is much of the motivation for Baptist.”</a:t>
            </a:r>
            <a:endParaRPr lang="en-US" sz="3100" dirty="0" smtClean="0">
              <a:solidFill>
                <a:schemeClr val="bg1"/>
              </a:solidFill>
            </a:endParaRPr>
          </a:p>
          <a:p>
            <a:pPr>
              <a:buNone/>
            </a:pPr>
            <a:r>
              <a:rPr lang="en-US" sz="3500" dirty="0" smtClean="0">
                <a:solidFill>
                  <a:schemeClr val="bg1"/>
                </a:solidFill>
              </a:rPr>
              <a:t>                        </a:t>
            </a:r>
          </a:p>
          <a:p>
            <a:pPr>
              <a:buNone/>
            </a:pPr>
            <a:r>
              <a:rPr lang="en-US" sz="3200" dirty="0" smtClean="0">
                <a:solidFill>
                  <a:schemeClr val="bg1"/>
                </a:solidFill>
              </a:rPr>
              <a:t>                             </a:t>
            </a:r>
            <a:r>
              <a:rPr lang="en-US" sz="3100" dirty="0" smtClean="0">
                <a:solidFill>
                  <a:schemeClr val="bg1"/>
                </a:solidFill>
              </a:rPr>
              <a:t>(christianbaptist.com)</a:t>
            </a:r>
            <a:endParaRPr lang="en-US" sz="3200" dirty="0" smtClean="0">
              <a:solidFill>
                <a:schemeClr val="bg1"/>
              </a:solidFill>
            </a:endParaRPr>
          </a:p>
          <a:p>
            <a:pPr>
              <a:buNone/>
            </a:pPr>
            <a:endParaRPr lang="en-US" sz="3200" dirty="0" smtClean="0">
              <a:solidFill>
                <a:schemeClr val="bg1"/>
              </a:solidFill>
            </a:endParaRPr>
          </a:p>
          <a:p>
            <a:pPr>
              <a:buNone/>
            </a:pPr>
            <a:r>
              <a:rPr lang="en-US" dirty="0" smtClean="0">
                <a:solidFill>
                  <a:schemeClr val="bg1"/>
                </a:solidFill>
              </a:rPr>
              <a:t>  </a:t>
            </a:r>
            <a:endParaRPr lang="en-US" sz="2400" dirty="0" smtClean="0"/>
          </a:p>
          <a:p>
            <a:pPr>
              <a:buNone/>
            </a:pPr>
            <a:r>
              <a:rPr lang="en-US" sz="2400" dirty="0" smtClean="0"/>
              <a:t>   </a:t>
            </a:r>
            <a:endParaRPr lang="en-US" sz="3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sz="5800" dirty="0" smtClean="0">
                <a:solidFill>
                  <a:srgbClr val="FFFF00"/>
                </a:solidFill>
              </a:rPr>
              <a:t>Pentecostals- </a:t>
            </a:r>
          </a:p>
          <a:p>
            <a:pPr>
              <a:buNone/>
            </a:pPr>
            <a:r>
              <a:rPr lang="en-US" sz="5800" dirty="0" smtClean="0">
                <a:solidFill>
                  <a:schemeClr val="bg1"/>
                </a:solidFill>
              </a:rPr>
              <a:t>Most Pentecostals believe that the</a:t>
            </a:r>
          </a:p>
          <a:p>
            <a:pPr>
              <a:buNone/>
            </a:pPr>
            <a:r>
              <a:rPr lang="en-US" sz="5800" dirty="0" smtClean="0">
                <a:solidFill>
                  <a:schemeClr val="bg1"/>
                </a:solidFill>
              </a:rPr>
              <a:t>descriptions given in the Bible about</a:t>
            </a:r>
          </a:p>
          <a:p>
            <a:pPr>
              <a:buNone/>
            </a:pPr>
            <a:r>
              <a:rPr lang="en-US" sz="5800" dirty="0" smtClean="0">
                <a:solidFill>
                  <a:schemeClr val="bg1"/>
                </a:solidFill>
              </a:rPr>
              <a:t>heaven should be taken literally</a:t>
            </a:r>
          </a:p>
          <a:p>
            <a:pPr>
              <a:buNone/>
            </a:pPr>
            <a:r>
              <a:rPr lang="en-US" sz="5800" dirty="0" smtClean="0">
                <a:solidFill>
                  <a:schemeClr val="bg1"/>
                </a:solidFill>
              </a:rPr>
              <a:t>including streets of gold, and mansions</a:t>
            </a:r>
          </a:p>
          <a:p>
            <a:pPr>
              <a:buNone/>
            </a:pPr>
            <a:r>
              <a:rPr lang="en-US" sz="5800" dirty="0" smtClean="0">
                <a:solidFill>
                  <a:schemeClr val="bg1"/>
                </a:solidFill>
              </a:rPr>
              <a:t>prepared for believers. </a:t>
            </a:r>
          </a:p>
          <a:p>
            <a:pPr>
              <a:buNone/>
            </a:pPr>
            <a:r>
              <a:rPr lang="en-US" sz="4100" dirty="0" smtClean="0">
                <a:solidFill>
                  <a:schemeClr val="bg1"/>
                </a:solidFill>
              </a:rPr>
              <a:t>                     (people.opposingviews.com)</a:t>
            </a:r>
          </a:p>
          <a:p>
            <a:pPr>
              <a:buNone/>
            </a:pPr>
            <a:endParaRPr lang="en-US" sz="3200" dirty="0" smtClean="0">
              <a:solidFill>
                <a:schemeClr val="bg1"/>
              </a:solidFill>
            </a:endParaRPr>
          </a:p>
          <a:p>
            <a:pPr>
              <a:buNone/>
            </a:pPr>
            <a:endParaRPr lang="en-US" sz="3200" dirty="0" smtClean="0">
              <a:solidFill>
                <a:schemeClr val="bg1"/>
              </a:solidFill>
            </a:endParaRPr>
          </a:p>
          <a:p>
            <a:pPr>
              <a:buNone/>
            </a:pPr>
            <a:r>
              <a:rPr lang="en-US" dirty="0" smtClean="0">
                <a:solidFill>
                  <a:schemeClr val="bg1"/>
                </a:solidFill>
              </a:rPr>
              <a:t>  </a:t>
            </a:r>
            <a:endParaRPr lang="en-US" sz="2400" dirty="0" smtClean="0"/>
          </a:p>
          <a:p>
            <a:pPr>
              <a:buNone/>
            </a:pPr>
            <a:r>
              <a:rPr lang="en-US" sz="2400" dirty="0" smtClean="0"/>
              <a:t>   </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fontScale="47500" lnSpcReduction="20000"/>
          </a:bodyPr>
          <a:lstStyle/>
          <a:p>
            <a:pPr>
              <a:buNone/>
            </a:pPr>
            <a:r>
              <a:rPr lang="en-US" sz="5100" dirty="0" smtClean="0">
                <a:solidFill>
                  <a:srgbClr val="FFFF00"/>
                </a:solidFill>
              </a:rPr>
              <a:t>Jehovah’s Witnesses </a:t>
            </a:r>
          </a:p>
          <a:p>
            <a:pPr>
              <a:buNone/>
            </a:pPr>
            <a:r>
              <a:rPr lang="en-US" sz="4400" b="1" dirty="0" smtClean="0">
                <a:solidFill>
                  <a:schemeClr val="bg1"/>
                </a:solidFill>
              </a:rPr>
              <a:t>“No soul remains after death. Soon Jesus Christ will</a:t>
            </a:r>
          </a:p>
          <a:p>
            <a:pPr>
              <a:buNone/>
            </a:pPr>
            <a:r>
              <a:rPr lang="en-US" sz="4400" b="1" dirty="0" smtClean="0">
                <a:solidFill>
                  <a:schemeClr val="bg1"/>
                </a:solidFill>
              </a:rPr>
              <a:t>come to resurrect the dead, restoring soul and</a:t>
            </a:r>
          </a:p>
          <a:p>
            <a:pPr>
              <a:buNone/>
            </a:pPr>
            <a:r>
              <a:rPr lang="en-US" sz="4400" b="1" dirty="0" smtClean="0">
                <a:solidFill>
                  <a:schemeClr val="bg1"/>
                </a:solidFill>
              </a:rPr>
              <a:t>body. Those judged righteous will be given</a:t>
            </a:r>
          </a:p>
          <a:p>
            <a:pPr>
              <a:buNone/>
            </a:pPr>
            <a:r>
              <a:rPr lang="en-US" sz="4400" b="1" dirty="0" smtClean="0">
                <a:solidFill>
                  <a:schemeClr val="bg1"/>
                </a:solidFill>
              </a:rPr>
              <a:t>everlasting paradise on Earth. Those judged</a:t>
            </a:r>
          </a:p>
          <a:p>
            <a:pPr>
              <a:buNone/>
            </a:pPr>
            <a:r>
              <a:rPr lang="en-US" sz="4400" b="1" dirty="0" smtClean="0">
                <a:solidFill>
                  <a:schemeClr val="bg1"/>
                </a:solidFill>
              </a:rPr>
              <a:t>unrighteous will not be tormented, but will die</a:t>
            </a:r>
          </a:p>
          <a:p>
            <a:pPr>
              <a:buNone/>
            </a:pPr>
            <a:r>
              <a:rPr lang="en-US" sz="4400" b="1" dirty="0" smtClean="0">
                <a:solidFill>
                  <a:schemeClr val="bg1"/>
                </a:solidFill>
              </a:rPr>
              <a:t>and cease to exist. “  </a:t>
            </a:r>
          </a:p>
          <a:p>
            <a:pPr>
              <a:buNone/>
            </a:pPr>
            <a:r>
              <a:rPr lang="en-US" sz="4400" b="1" dirty="0" smtClean="0">
                <a:solidFill>
                  <a:schemeClr val="bg1"/>
                </a:solidFill>
              </a:rPr>
              <a:t>“144,000 will be chosen to go to heaven. Most JW’s do not</a:t>
            </a:r>
          </a:p>
          <a:p>
            <a:pPr>
              <a:buNone/>
            </a:pPr>
            <a:r>
              <a:rPr lang="en-US" sz="4400" b="1" dirty="0" smtClean="0">
                <a:solidFill>
                  <a:schemeClr val="bg1"/>
                </a:solidFill>
              </a:rPr>
              <a:t>consider themselves a member of the 144,000 but believe they</a:t>
            </a:r>
          </a:p>
          <a:p>
            <a:pPr>
              <a:buNone/>
            </a:pPr>
            <a:r>
              <a:rPr lang="en-US" sz="4400" b="1" dirty="0" smtClean="0">
                <a:solidFill>
                  <a:schemeClr val="bg1"/>
                </a:solidFill>
              </a:rPr>
              <a:t>are a part of the Great Crowd.”</a:t>
            </a:r>
          </a:p>
          <a:p>
            <a:pPr>
              <a:buNone/>
            </a:pPr>
            <a:r>
              <a:rPr lang="en-US" sz="3200" dirty="0" smtClean="0">
                <a:solidFill>
                  <a:schemeClr val="bg1"/>
                </a:solidFill>
              </a:rPr>
              <a:t>                               (beliefnet.com , jwfacts.com)</a:t>
            </a:r>
          </a:p>
          <a:p>
            <a:pPr>
              <a:buNone/>
            </a:pPr>
            <a:endParaRPr lang="en-US" sz="3200" dirty="0" smtClean="0">
              <a:solidFill>
                <a:schemeClr val="bg1"/>
              </a:solidFill>
            </a:endParaRPr>
          </a:p>
          <a:p>
            <a:pPr>
              <a:buNone/>
            </a:pPr>
            <a:r>
              <a:rPr lang="en-US" dirty="0" smtClean="0">
                <a:solidFill>
                  <a:schemeClr val="bg1"/>
                </a:solidFill>
              </a:rPr>
              <a:t>  </a:t>
            </a:r>
            <a:endParaRPr lang="en-US" sz="2400" dirty="0" smtClean="0"/>
          </a:p>
          <a:p>
            <a:pPr>
              <a:buNone/>
            </a:pPr>
            <a:r>
              <a:rPr lang="en-US" sz="2400" dirty="0" smtClean="0"/>
              <a:t>   </a:t>
            </a:r>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a:bodyPr>
          <a:lstStyle/>
          <a:p>
            <a:pPr>
              <a:buNone/>
            </a:pPr>
            <a:r>
              <a:rPr lang="en-US" sz="3200" dirty="0" smtClean="0">
                <a:solidFill>
                  <a:srgbClr val="FFFF00"/>
                </a:solidFill>
              </a:rPr>
              <a:t>Methodist-</a:t>
            </a:r>
          </a:p>
          <a:p>
            <a:pPr>
              <a:buNone/>
            </a:pPr>
            <a:r>
              <a:rPr lang="en-US" sz="3200" dirty="0" smtClean="0">
                <a:solidFill>
                  <a:schemeClr val="bg1"/>
                </a:solidFill>
              </a:rPr>
              <a:t>“ We believe all persons stand under the righteous judgment of Jesus Christ, both now and in the last day. We believe in the resurrection of the dead; the righteous to life eternal, and the wicked to endless condemnation”</a:t>
            </a:r>
          </a:p>
          <a:p>
            <a:pPr>
              <a:buNone/>
            </a:pPr>
            <a:r>
              <a:rPr lang="en-US" sz="1400" dirty="0" smtClean="0">
                <a:solidFill>
                  <a:schemeClr val="bg1"/>
                </a:solidFill>
              </a:rPr>
              <a:t>                              </a:t>
            </a:r>
            <a:r>
              <a:rPr lang="en-US" sz="1600" dirty="0" smtClean="0">
                <a:solidFill>
                  <a:schemeClr val="bg1"/>
                </a:solidFill>
              </a:rPr>
              <a:t>(Article XII The Confession of Faith , The book of Discipline)</a:t>
            </a:r>
            <a:endParaRPr lang="en-US" sz="14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a:bodyPr>
          <a:lstStyle/>
          <a:p>
            <a:pPr>
              <a:buNone/>
            </a:pPr>
            <a:r>
              <a:rPr lang="en-US" sz="3200" dirty="0" smtClean="0">
                <a:solidFill>
                  <a:srgbClr val="FFFF00"/>
                </a:solidFill>
              </a:rPr>
              <a:t>Presbyterians - </a:t>
            </a:r>
          </a:p>
          <a:p>
            <a:pPr>
              <a:buNone/>
            </a:pPr>
            <a:r>
              <a:rPr lang="en-US" sz="3200" dirty="0" smtClean="0">
                <a:solidFill>
                  <a:schemeClr val="bg1"/>
                </a:solidFill>
              </a:rPr>
              <a:t>Westminster confession:</a:t>
            </a:r>
          </a:p>
          <a:p>
            <a:pPr>
              <a:buNone/>
            </a:pPr>
            <a:r>
              <a:rPr lang="en-US" sz="3200" dirty="0" smtClean="0">
                <a:solidFill>
                  <a:schemeClr val="bg1"/>
                </a:solidFill>
              </a:rPr>
              <a:t>“the bodies of men, after death, return to</a:t>
            </a:r>
          </a:p>
          <a:p>
            <a:pPr>
              <a:buNone/>
            </a:pPr>
            <a:r>
              <a:rPr lang="en-US" sz="3200" dirty="0" smtClean="0">
                <a:solidFill>
                  <a:schemeClr val="bg1"/>
                </a:solidFill>
              </a:rPr>
              <a:t>dust, and see corruption; but their souls</a:t>
            </a:r>
          </a:p>
          <a:p>
            <a:pPr>
              <a:buNone/>
            </a:pPr>
            <a:r>
              <a:rPr lang="en-US" sz="3200" dirty="0" smtClean="0">
                <a:solidFill>
                  <a:schemeClr val="bg1"/>
                </a:solidFill>
              </a:rPr>
              <a:t>(which neither die nor sleep), having an</a:t>
            </a:r>
          </a:p>
          <a:p>
            <a:pPr>
              <a:buNone/>
            </a:pPr>
            <a:r>
              <a:rPr lang="en-US" sz="3200" dirty="0" smtClean="0">
                <a:solidFill>
                  <a:schemeClr val="bg1"/>
                </a:solidFill>
              </a:rPr>
              <a:t>immortal subsistence, return immediately</a:t>
            </a:r>
          </a:p>
          <a:p>
            <a:pPr>
              <a:buNone/>
            </a:pPr>
            <a:r>
              <a:rPr lang="en-US" sz="3200" dirty="0" smtClean="0">
                <a:solidFill>
                  <a:schemeClr val="bg1"/>
                </a:solidFill>
              </a:rPr>
              <a:t>to God”</a:t>
            </a:r>
          </a:p>
          <a:p>
            <a:pPr>
              <a:buNone/>
            </a:pPr>
            <a:r>
              <a:rPr lang="en-US" sz="3200" dirty="0" smtClean="0">
                <a:solidFill>
                  <a:srgbClr val="FFFF00"/>
                </a:solidFill>
              </a:rPr>
              <a:t>                  </a:t>
            </a:r>
            <a:r>
              <a:rPr lang="en-US" sz="2400" dirty="0" smtClean="0">
                <a:solidFill>
                  <a:schemeClr val="bg1"/>
                </a:solidFill>
              </a:rPr>
              <a:t>( presbyterianmission.com)</a:t>
            </a:r>
            <a:endParaRPr lang="en-US" sz="3200" dirty="0" smtClean="0">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200" dirty="0" smtClean="0">
                <a:solidFill>
                  <a:srgbClr val="FFFF00"/>
                </a:solidFill>
              </a:rPr>
              <a:t>Mormons- </a:t>
            </a:r>
          </a:p>
          <a:p>
            <a:pPr>
              <a:buNone/>
            </a:pPr>
            <a:r>
              <a:rPr lang="en-US" sz="3200" dirty="0" smtClean="0">
                <a:solidFill>
                  <a:schemeClr val="bg1"/>
                </a:solidFill>
              </a:rPr>
              <a:t>Sometime after death, the spirit and the</a:t>
            </a:r>
          </a:p>
          <a:p>
            <a:pPr>
              <a:buNone/>
            </a:pPr>
            <a:r>
              <a:rPr lang="en-US" sz="3200" dirty="0" smtClean="0">
                <a:solidFill>
                  <a:schemeClr val="bg1"/>
                </a:solidFill>
              </a:rPr>
              <a:t>body will be reunited.- never to be separated</a:t>
            </a:r>
          </a:p>
          <a:p>
            <a:pPr>
              <a:buNone/>
            </a:pPr>
            <a:r>
              <a:rPr lang="en-US" sz="3200" dirty="0" smtClean="0">
                <a:solidFill>
                  <a:schemeClr val="bg1"/>
                </a:solidFill>
              </a:rPr>
              <a:t>again. This is called the resurrection.</a:t>
            </a:r>
          </a:p>
          <a:p>
            <a:pPr>
              <a:buNone/>
            </a:pPr>
            <a:r>
              <a:rPr lang="en-US" sz="3200" dirty="0" smtClean="0">
                <a:solidFill>
                  <a:schemeClr val="bg1"/>
                </a:solidFill>
              </a:rPr>
              <a:t>Mormons consider eternal life to be a</a:t>
            </a:r>
          </a:p>
          <a:p>
            <a:pPr>
              <a:buNone/>
            </a:pPr>
            <a:r>
              <a:rPr lang="en-US" sz="3200" dirty="0" smtClean="0">
                <a:solidFill>
                  <a:schemeClr val="bg1"/>
                </a:solidFill>
              </a:rPr>
              <a:t>progression and development as we learn</a:t>
            </a:r>
          </a:p>
          <a:p>
            <a:pPr>
              <a:buNone/>
            </a:pPr>
            <a:r>
              <a:rPr lang="en-US" sz="3200" dirty="0" smtClean="0">
                <a:solidFill>
                  <a:schemeClr val="bg1"/>
                </a:solidFill>
              </a:rPr>
              <a:t>to become more and more like our Father in</a:t>
            </a:r>
          </a:p>
          <a:p>
            <a:pPr>
              <a:buNone/>
            </a:pPr>
            <a:r>
              <a:rPr lang="en-US" sz="3200" dirty="0" smtClean="0">
                <a:solidFill>
                  <a:schemeClr val="bg1"/>
                </a:solidFill>
              </a:rPr>
              <a:t>Heaven.</a:t>
            </a:r>
          </a:p>
          <a:p>
            <a:pPr>
              <a:buNone/>
            </a:pPr>
            <a:r>
              <a:rPr lang="en-US" sz="3200" dirty="0" smtClean="0">
                <a:solidFill>
                  <a:schemeClr val="bg1"/>
                </a:solidFill>
              </a:rPr>
              <a:t>                         (</a:t>
            </a:r>
            <a:r>
              <a:rPr lang="en-US" sz="2400" dirty="0" smtClean="0">
                <a:solidFill>
                  <a:schemeClr val="bg1"/>
                </a:solidFill>
              </a:rPr>
              <a:t>mormontopics.org)</a:t>
            </a:r>
            <a:endParaRPr lang="en-US" sz="3200" dirty="0" smtClean="0">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a:bodyPr>
          <a:lstStyle/>
          <a:p>
            <a:pPr>
              <a:buNone/>
            </a:pPr>
            <a:r>
              <a:rPr lang="en-US" sz="3200" dirty="0" smtClean="0">
                <a:solidFill>
                  <a:srgbClr val="FFFF00"/>
                </a:solidFill>
              </a:rPr>
              <a:t>Catholics- </a:t>
            </a:r>
          </a:p>
          <a:p>
            <a:pPr>
              <a:buNone/>
            </a:pPr>
            <a:r>
              <a:rPr lang="en-US" sz="3200" dirty="0" smtClean="0">
                <a:solidFill>
                  <a:schemeClr val="bg1"/>
                </a:solidFill>
              </a:rPr>
              <a:t>Purgatory-  The Catholic Catechism defines purgatory as purification as to achieve the holiness necessary to enter the joy of heaven, which is experienced by those who die in God’s grace and friendship, but still imperfectly purified.</a:t>
            </a:r>
          </a:p>
          <a:p>
            <a:pPr>
              <a:buNone/>
            </a:pPr>
            <a:r>
              <a:rPr lang="en-US" sz="3200" dirty="0" smtClean="0">
                <a:solidFill>
                  <a:schemeClr val="bg1"/>
                </a:solidFill>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3200" dirty="0" smtClean="0">
                <a:solidFill>
                  <a:srgbClr val="FFFF00"/>
                </a:solidFill>
              </a:rPr>
              <a:t>Christian Scientist-</a:t>
            </a:r>
          </a:p>
          <a:p>
            <a:pPr>
              <a:buNone/>
            </a:pPr>
            <a:r>
              <a:rPr lang="en-US" sz="3200" dirty="0" smtClean="0">
                <a:solidFill>
                  <a:schemeClr val="bg1"/>
                </a:solidFill>
              </a:rPr>
              <a:t>Heaven and hell exist not as places or as</a:t>
            </a:r>
          </a:p>
          <a:p>
            <a:pPr>
              <a:buNone/>
            </a:pPr>
            <a:r>
              <a:rPr lang="en-US" sz="3200" dirty="0" smtClean="0">
                <a:solidFill>
                  <a:schemeClr val="bg1"/>
                </a:solidFill>
              </a:rPr>
              <a:t>parts of the afterlife, but states of mind.</a:t>
            </a:r>
          </a:p>
          <a:p>
            <a:pPr>
              <a:buNone/>
            </a:pPr>
            <a:r>
              <a:rPr lang="en-US" sz="3200" dirty="0" smtClean="0">
                <a:solidFill>
                  <a:schemeClr val="bg1"/>
                </a:solidFill>
              </a:rPr>
              <a:t>Mary Baker Eddy taught that sinners make</a:t>
            </a:r>
          </a:p>
          <a:p>
            <a:pPr>
              <a:buNone/>
            </a:pPr>
            <a:r>
              <a:rPr lang="en-US" sz="3200" dirty="0" smtClean="0">
                <a:solidFill>
                  <a:schemeClr val="bg1"/>
                </a:solidFill>
              </a:rPr>
              <a:t>their own hell by doing evil, and saints make</a:t>
            </a:r>
          </a:p>
          <a:p>
            <a:pPr>
              <a:buNone/>
            </a:pPr>
            <a:r>
              <a:rPr lang="en-US" sz="3200" dirty="0" smtClean="0">
                <a:solidFill>
                  <a:schemeClr val="bg1"/>
                </a:solidFill>
              </a:rPr>
              <a:t>their own heaven by doing right.</a:t>
            </a:r>
          </a:p>
          <a:p>
            <a:pPr>
              <a:buNone/>
            </a:pPr>
            <a:r>
              <a:rPr lang="en-US" sz="3200" smtClean="0">
                <a:solidFill>
                  <a:schemeClr val="bg1"/>
                </a:solidFill>
              </a:rPr>
              <a:t>                     </a:t>
            </a:r>
            <a:r>
              <a:rPr lang="en-US" sz="2600" smtClean="0">
                <a:solidFill>
                  <a:schemeClr val="bg1"/>
                </a:solidFill>
              </a:rPr>
              <a:t>(</a:t>
            </a:r>
            <a:r>
              <a:rPr lang="en-US" sz="2600" dirty="0" smtClean="0">
                <a:solidFill>
                  <a:schemeClr val="bg1"/>
                </a:solidFill>
              </a:rPr>
              <a:t>christianity.about.com)</a:t>
            </a:r>
            <a:endParaRPr lang="en-US" sz="3200" dirty="0" smtClean="0">
              <a:solidFill>
                <a:schemeClr val="bg1"/>
              </a:solidFill>
            </a:endParaRPr>
          </a:p>
          <a:p>
            <a:pPr>
              <a:buNone/>
            </a:pPr>
            <a:endParaRPr lang="en-US" sz="3200" dirty="0" smtClean="0">
              <a:solidFill>
                <a:srgbClr val="FFFF00"/>
              </a:solidFill>
            </a:endParaRPr>
          </a:p>
          <a:p>
            <a:pPr>
              <a:buNone/>
            </a:pPr>
            <a:endParaRPr lang="en-US" sz="3200" dirty="0" smtClean="0">
              <a:solidFill>
                <a:schemeClr val="bg1"/>
              </a:solidFill>
            </a:endParaRPr>
          </a:p>
          <a:p>
            <a:pPr>
              <a:buNone/>
            </a:pPr>
            <a:r>
              <a:rPr lang="en-US" sz="3200" dirty="0" smtClean="0">
                <a:solidFill>
                  <a:schemeClr val="bg1"/>
                </a:solidFill>
              </a:rPr>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Modern Views of Heaven</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FF00"/>
                </a:solidFill>
              </a:rPr>
              <a:t>Very Large Community church- </a:t>
            </a:r>
          </a:p>
          <a:p>
            <a:pPr>
              <a:buNone/>
            </a:pPr>
            <a:r>
              <a:rPr lang="en-US" sz="3200" dirty="0" smtClean="0">
                <a:solidFill>
                  <a:schemeClr val="bg1"/>
                </a:solidFill>
              </a:rPr>
              <a:t>“ We believe Jesus is preparing a place for us and that He will literally come back again. We believe Heaven and Hell are real places. We believe those in Christ will live with Him forever and those who reject Christ as savior will be separated from Him forever.”</a:t>
            </a:r>
            <a:endParaRPr lang="en-US" sz="3200"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main goals:</a:t>
            </a:r>
            <a:endParaRPr lang="en-US" dirty="0"/>
          </a:p>
        </p:txBody>
      </p:sp>
      <p:sp>
        <p:nvSpPr>
          <p:cNvPr id="3" name="Content Placeholder 2"/>
          <p:cNvSpPr>
            <a:spLocks noGrp="1"/>
          </p:cNvSpPr>
          <p:nvPr>
            <p:ph idx="1"/>
          </p:nvPr>
        </p:nvSpPr>
        <p:spPr/>
        <p:txBody>
          <a:bodyPr/>
          <a:lstStyle/>
          <a:p>
            <a:r>
              <a:rPr lang="en-US" dirty="0" smtClean="0">
                <a:solidFill>
                  <a:schemeClr val="bg1"/>
                </a:solidFill>
              </a:rPr>
              <a:t>1. To lead us to a greater desire to be in heaven with our God.</a:t>
            </a:r>
          </a:p>
          <a:p>
            <a:endParaRPr lang="en-US" dirty="0" smtClean="0"/>
          </a:p>
          <a:p>
            <a:r>
              <a:rPr lang="en-US" dirty="0" smtClean="0">
                <a:solidFill>
                  <a:schemeClr val="bg1"/>
                </a:solidFill>
              </a:rPr>
              <a:t>2. To gain a true, Biblical understanding of </a:t>
            </a:r>
          </a:p>
          <a:p>
            <a:pPr>
              <a:buNone/>
            </a:pPr>
            <a:r>
              <a:rPr lang="en-US" dirty="0" smtClean="0">
                <a:solidFill>
                  <a:schemeClr val="bg1"/>
                </a:solidFill>
              </a:rPr>
              <a:t>         heaven.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Heaven in the </a:t>
            </a:r>
            <a:r>
              <a:rPr lang="en-US" dirty="0" smtClean="0"/>
              <a:t>Light </a:t>
            </a:r>
            <a:r>
              <a:rPr lang="en-US" dirty="0" smtClean="0"/>
              <a:t>of </a:t>
            </a:r>
            <a:r>
              <a:rPr lang="en-US" dirty="0" smtClean="0"/>
              <a:t>Our Faith</a:t>
            </a:r>
            <a:endParaRPr lang="en-US" dirty="0"/>
          </a:p>
        </p:txBody>
      </p:sp>
      <p:sp>
        <p:nvSpPr>
          <p:cNvPr id="3" name="Content Placeholder 2"/>
          <p:cNvSpPr>
            <a:spLocks noGrp="1"/>
          </p:cNvSpPr>
          <p:nvPr>
            <p:ph idx="1"/>
          </p:nvPr>
        </p:nvSpPr>
        <p:spPr/>
        <p:txBody>
          <a:bodyPr/>
          <a:lstStyle/>
          <a:p>
            <a:pPr>
              <a:buNone/>
            </a:pPr>
            <a:r>
              <a:rPr lang="en-US" dirty="0" smtClean="0">
                <a:solidFill>
                  <a:schemeClr val="bg1"/>
                </a:solidFill>
              </a:rPr>
              <a:t>Poll of a congregation in the Bible belt.</a:t>
            </a:r>
          </a:p>
          <a:p>
            <a:pPr>
              <a:buNone/>
            </a:pPr>
            <a:r>
              <a:rPr lang="en-US" dirty="0" smtClean="0">
                <a:solidFill>
                  <a:schemeClr val="bg1"/>
                </a:solidFill>
              </a:rPr>
              <a:t>“If you died, would you go to heaven?”</a:t>
            </a:r>
          </a:p>
          <a:p>
            <a:pPr>
              <a:buNone/>
            </a:pPr>
            <a:r>
              <a:rPr lang="en-US" dirty="0" smtClean="0">
                <a:solidFill>
                  <a:schemeClr val="bg1"/>
                </a:solidFill>
              </a:rPr>
              <a:t>9% said absolutely not.</a:t>
            </a:r>
          </a:p>
          <a:p>
            <a:pPr>
              <a:buNone/>
            </a:pPr>
            <a:r>
              <a:rPr lang="en-US" dirty="0" smtClean="0">
                <a:solidFill>
                  <a:schemeClr val="bg1"/>
                </a:solidFill>
              </a:rPr>
              <a:t>50% said the are not sure.</a:t>
            </a:r>
          </a:p>
          <a:p>
            <a:pPr>
              <a:buNone/>
            </a:pPr>
            <a:r>
              <a:rPr lang="en-US" dirty="0" smtClean="0">
                <a:solidFill>
                  <a:schemeClr val="bg1"/>
                </a:solidFill>
              </a:rPr>
              <a:t>40% said they would go to heaven.</a:t>
            </a:r>
            <a:endParaRPr lang="en-US" smtClean="0">
              <a:solidFill>
                <a:schemeClr val="bg1"/>
              </a:solidFill>
            </a:endParaRPr>
          </a:p>
          <a:p>
            <a:pPr>
              <a:buNone/>
            </a:pPr>
            <a:endParaRPr lang="en-US" dirty="0" smtClean="0">
              <a:solidFill>
                <a:schemeClr val="bg1"/>
              </a:solidFill>
            </a:endParaRPr>
          </a:p>
          <a:p>
            <a:pPr>
              <a:buNone/>
            </a:pPr>
            <a:r>
              <a:rPr lang="en-US" dirty="0" smtClean="0">
                <a:solidFill>
                  <a:schemeClr val="bg1"/>
                </a:solidFill>
              </a:rPr>
              <a:t>60% knew they were lost, or did not know if they</a:t>
            </a:r>
          </a:p>
          <a:p>
            <a:pPr>
              <a:buNone/>
            </a:pPr>
            <a:r>
              <a:rPr lang="en-US" dirty="0" smtClean="0">
                <a:solidFill>
                  <a:schemeClr val="bg1"/>
                </a:solidFill>
              </a:rPr>
              <a:t>        were saved.</a:t>
            </a: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Heaven in the Light of Our Faith</a:t>
            </a:r>
            <a:endParaRPr lang="en-US" dirty="0"/>
          </a:p>
        </p:txBody>
      </p:sp>
      <p:sp>
        <p:nvSpPr>
          <p:cNvPr id="3" name="Content Placeholder 2"/>
          <p:cNvSpPr>
            <a:spLocks noGrp="1"/>
          </p:cNvSpPr>
          <p:nvPr>
            <p:ph idx="1"/>
          </p:nvPr>
        </p:nvSpPr>
        <p:spPr/>
        <p:txBody>
          <a:bodyPr/>
          <a:lstStyle/>
          <a:p>
            <a:pPr>
              <a:buNone/>
            </a:pPr>
            <a:r>
              <a:rPr lang="en-US" dirty="0" smtClean="0">
                <a:solidFill>
                  <a:schemeClr val="bg1"/>
                </a:solidFill>
              </a:rPr>
              <a:t>1991 poll published by </a:t>
            </a:r>
            <a:r>
              <a:rPr lang="en-US" i="1" dirty="0" smtClean="0">
                <a:solidFill>
                  <a:schemeClr val="bg1"/>
                </a:solidFill>
              </a:rPr>
              <a:t>US News &amp; World Report</a:t>
            </a:r>
          </a:p>
          <a:p>
            <a:pPr>
              <a:buNone/>
            </a:pPr>
            <a:endParaRPr lang="en-US" dirty="0" smtClean="0">
              <a:solidFill>
                <a:schemeClr val="bg1"/>
              </a:solidFill>
            </a:endParaRPr>
          </a:p>
          <a:p>
            <a:pPr>
              <a:buNone/>
            </a:pPr>
            <a:r>
              <a:rPr lang="en-US" dirty="0" smtClean="0">
                <a:solidFill>
                  <a:schemeClr val="bg1"/>
                </a:solidFill>
              </a:rPr>
              <a:t> 78% of Americans believed they were going </a:t>
            </a:r>
          </a:p>
          <a:p>
            <a:pPr>
              <a:buNone/>
            </a:pPr>
            <a:r>
              <a:rPr lang="en-US" dirty="0" smtClean="0">
                <a:solidFill>
                  <a:schemeClr val="bg1"/>
                </a:solidFill>
              </a:rPr>
              <a:t> to heaven.</a:t>
            </a:r>
          </a:p>
          <a:p>
            <a:pPr>
              <a:buNone/>
            </a:pPr>
            <a:r>
              <a:rPr lang="en-US" dirty="0" smtClean="0">
                <a:solidFill>
                  <a:schemeClr val="bg1"/>
                </a:solidFill>
              </a:rPr>
              <a:t>                      </a:t>
            </a:r>
            <a:r>
              <a:rPr lang="en-US" sz="1800" dirty="0" smtClean="0">
                <a:solidFill>
                  <a:schemeClr val="bg1"/>
                </a:solidFill>
              </a:rPr>
              <a:t>Eric Lyons, Apologetics Press, 2001</a:t>
            </a:r>
          </a:p>
          <a:p>
            <a:pPr>
              <a:buNone/>
            </a:pPr>
            <a:endParaRPr lang="en-US" dirty="0" smtClean="0">
              <a:solidFill>
                <a:schemeClr val="bg1"/>
              </a:solidFill>
            </a:endParaRP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Heaven in the Light of Our Faith</a:t>
            </a:r>
            <a:endParaRPr lang="en-US" dirty="0"/>
          </a:p>
        </p:txBody>
      </p:sp>
      <p:sp>
        <p:nvSpPr>
          <p:cNvPr id="3" name="Content Placeholder 2"/>
          <p:cNvSpPr>
            <a:spLocks noGrp="1"/>
          </p:cNvSpPr>
          <p:nvPr>
            <p:ph idx="1"/>
          </p:nvPr>
        </p:nvSpPr>
        <p:spPr/>
        <p:txBody>
          <a:bodyPr/>
          <a:lstStyle/>
          <a:p>
            <a:pPr>
              <a:buNone/>
            </a:pPr>
            <a:r>
              <a:rPr lang="en-US" dirty="0" smtClean="0">
                <a:solidFill>
                  <a:schemeClr val="bg1"/>
                </a:solidFill>
              </a:rPr>
              <a:t>2013 Poll from Debate.org</a:t>
            </a:r>
          </a:p>
          <a:p>
            <a:pPr>
              <a:buNone/>
            </a:pPr>
            <a:r>
              <a:rPr lang="en-US" dirty="0" smtClean="0">
                <a:solidFill>
                  <a:schemeClr val="bg1"/>
                </a:solidFill>
              </a:rPr>
              <a:t>38% I deserve to go to heaven.</a:t>
            </a:r>
          </a:p>
          <a:p>
            <a:pPr>
              <a:buNone/>
            </a:pPr>
            <a:r>
              <a:rPr lang="en-US" dirty="0" smtClean="0">
                <a:solidFill>
                  <a:schemeClr val="bg1"/>
                </a:solidFill>
              </a:rPr>
              <a:t>62% I don’t deserve to go to heaven.</a:t>
            </a:r>
          </a:p>
          <a:p>
            <a:pPr>
              <a:buNone/>
            </a:pPr>
            <a:endParaRPr lang="en-US" dirty="0" smtClean="0">
              <a:solidFill>
                <a:schemeClr val="bg1"/>
              </a:solidFill>
            </a:endParaRPr>
          </a:p>
          <a:p>
            <a:pPr>
              <a:buNone/>
            </a:pPr>
            <a:r>
              <a:rPr lang="en-US" dirty="0" smtClean="0">
                <a:solidFill>
                  <a:schemeClr val="bg1"/>
                </a:solidFill>
              </a:rPr>
              <a:t>1944 Poll from Gallup </a:t>
            </a:r>
          </a:p>
          <a:p>
            <a:pPr>
              <a:buNone/>
            </a:pPr>
            <a:r>
              <a:rPr lang="en-US" dirty="0" smtClean="0">
                <a:solidFill>
                  <a:schemeClr val="bg1"/>
                </a:solidFill>
              </a:rPr>
              <a:t>More than 90% believed there is a heaven.</a:t>
            </a:r>
          </a:p>
          <a:p>
            <a:pPr>
              <a:buNone/>
            </a:pPr>
            <a:r>
              <a:rPr lang="en-US" sz="1800" dirty="0" smtClean="0">
                <a:solidFill>
                  <a:schemeClr val="bg1"/>
                </a:solidFill>
              </a:rPr>
              <a:t>                              </a:t>
            </a:r>
          </a:p>
          <a:p>
            <a:pPr>
              <a:buNone/>
            </a:pPr>
            <a:endParaRPr lang="en-US" dirty="0" smtClean="0">
              <a:solidFill>
                <a:schemeClr val="bg1"/>
              </a:solidFill>
            </a:endParaRP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t>
            </a:r>
            <a:r>
              <a:rPr lang="en-US" dirty="0" smtClean="0"/>
              <a:t>Children </a:t>
            </a:r>
            <a:r>
              <a:rPr lang="en-US" dirty="0" smtClean="0"/>
              <a:t>Sa</a:t>
            </a:r>
            <a:r>
              <a:rPr lang="en-US" dirty="0" smtClean="0"/>
              <a:t>y About Heaven</a:t>
            </a:r>
            <a:endParaRPr lang="en-US" dirty="0"/>
          </a:p>
        </p:txBody>
      </p:sp>
      <p:sp>
        <p:nvSpPr>
          <p:cNvPr id="3" name="Content Placeholder 2"/>
          <p:cNvSpPr>
            <a:spLocks noGrp="1"/>
          </p:cNvSpPr>
          <p:nvPr>
            <p:ph idx="1"/>
          </p:nvPr>
        </p:nvSpPr>
        <p:spPr/>
        <p:txBody>
          <a:bodyPr/>
          <a:lstStyle/>
          <a:p>
            <a:pPr>
              <a:buNone/>
            </a:pPr>
            <a:r>
              <a:rPr lang="en-US" dirty="0" smtClean="0">
                <a:solidFill>
                  <a:schemeClr val="bg1"/>
                </a:solidFill>
              </a:rPr>
              <a:t>-Mom, God’s so neat, and heaven’s suppose to be</a:t>
            </a:r>
          </a:p>
          <a:p>
            <a:pPr>
              <a:buNone/>
            </a:pPr>
            <a:r>
              <a:rPr lang="en-US" dirty="0" smtClean="0">
                <a:solidFill>
                  <a:schemeClr val="bg1"/>
                </a:solidFill>
              </a:rPr>
              <a:t>so great. Could me and Gloria go there Saturday</a:t>
            </a:r>
          </a:p>
          <a:p>
            <a:pPr>
              <a:buNone/>
            </a:pPr>
            <a:r>
              <a:rPr lang="en-US" dirty="0" smtClean="0">
                <a:solidFill>
                  <a:schemeClr val="bg1"/>
                </a:solidFill>
              </a:rPr>
              <a:t>for a sleep-over?</a:t>
            </a:r>
          </a:p>
          <a:p>
            <a:pPr>
              <a:buNone/>
            </a:pPr>
            <a:r>
              <a:rPr lang="en-US" dirty="0" smtClean="0">
                <a:solidFill>
                  <a:schemeClr val="bg1"/>
                </a:solidFill>
              </a:rPr>
              <a:t> - My three year old granddaughter , Morgan, came over one day and looked around the room and asked, “Where’s Grandpa?” I answered, “He’s in heaven” Surprised, she looked at me and said, “Still?”</a:t>
            </a:r>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Children Say About Heaven</a:t>
            </a:r>
            <a:endParaRPr lang="en-US" dirty="0"/>
          </a:p>
        </p:txBody>
      </p:sp>
      <p:sp>
        <p:nvSpPr>
          <p:cNvPr id="3" name="Content Placeholder 2"/>
          <p:cNvSpPr>
            <a:spLocks noGrp="1"/>
          </p:cNvSpPr>
          <p:nvPr>
            <p:ph idx="1"/>
          </p:nvPr>
        </p:nvSpPr>
        <p:spPr/>
        <p:txBody>
          <a:bodyPr/>
          <a:lstStyle/>
          <a:p>
            <a:pPr>
              <a:buFontTx/>
              <a:buChar char="-"/>
            </a:pPr>
            <a:r>
              <a:rPr lang="en-US" dirty="0" smtClean="0">
                <a:solidFill>
                  <a:schemeClr val="bg1"/>
                </a:solidFill>
              </a:rPr>
              <a:t>Our </a:t>
            </a:r>
            <a:r>
              <a:rPr lang="en-US" dirty="0" smtClean="0">
                <a:solidFill>
                  <a:schemeClr val="bg1"/>
                </a:solidFill>
              </a:rPr>
              <a:t>six-year-old </a:t>
            </a:r>
            <a:r>
              <a:rPr lang="en-US" dirty="0" smtClean="0">
                <a:solidFill>
                  <a:schemeClr val="bg1"/>
                </a:solidFill>
              </a:rPr>
              <a:t>, Rachel, prayed, “God, they keep telling us You love us kids. But I’m </a:t>
            </a:r>
            <a:r>
              <a:rPr lang="en-US" dirty="0" smtClean="0">
                <a:solidFill>
                  <a:schemeClr val="bg1"/>
                </a:solidFill>
              </a:rPr>
              <a:t>wondering; </a:t>
            </a:r>
            <a:r>
              <a:rPr lang="en-US" dirty="0" smtClean="0">
                <a:solidFill>
                  <a:schemeClr val="bg1"/>
                </a:solidFill>
              </a:rPr>
              <a:t>If you know my older bother, do You think he will ever go to heaven?”</a:t>
            </a:r>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Children Say About Heaven</a:t>
            </a:r>
            <a:endParaRPr lang="en-US" dirty="0"/>
          </a:p>
        </p:txBody>
      </p:sp>
      <p:sp>
        <p:nvSpPr>
          <p:cNvPr id="3" name="Content Placeholder 2"/>
          <p:cNvSpPr>
            <a:spLocks noGrp="1"/>
          </p:cNvSpPr>
          <p:nvPr>
            <p:ph idx="1"/>
          </p:nvPr>
        </p:nvSpPr>
        <p:spPr/>
        <p:txBody>
          <a:bodyPr/>
          <a:lstStyle/>
          <a:p>
            <a:pPr>
              <a:buNone/>
            </a:pPr>
            <a:r>
              <a:rPr lang="en-US" dirty="0" smtClean="0">
                <a:solidFill>
                  <a:schemeClr val="bg1"/>
                </a:solidFill>
              </a:rPr>
              <a:t>When Jenny was four, she asked, “Does heaven</a:t>
            </a:r>
          </a:p>
          <a:p>
            <a:pPr>
              <a:buNone/>
            </a:pPr>
            <a:r>
              <a:rPr lang="en-US" dirty="0" smtClean="0">
                <a:solidFill>
                  <a:schemeClr val="bg1"/>
                </a:solidFill>
              </a:rPr>
              <a:t>have a floor?” I said, “Well, Jenny, what do you</a:t>
            </a:r>
          </a:p>
          <a:p>
            <a:pPr>
              <a:buNone/>
            </a:pPr>
            <a:r>
              <a:rPr lang="en-US" dirty="0" smtClean="0">
                <a:solidFill>
                  <a:schemeClr val="bg1"/>
                </a:solidFill>
              </a:rPr>
              <a:t>think heaven is like?” She looked up at the sky</a:t>
            </a:r>
          </a:p>
          <a:p>
            <a:pPr>
              <a:buNone/>
            </a:pPr>
            <a:r>
              <a:rPr lang="en-US" dirty="0" smtClean="0">
                <a:solidFill>
                  <a:schemeClr val="bg1"/>
                </a:solidFill>
              </a:rPr>
              <a:t>and clouds and replied, “Well, I can’t see any</a:t>
            </a:r>
          </a:p>
          <a:p>
            <a:pPr>
              <a:buNone/>
            </a:pPr>
            <a:r>
              <a:rPr lang="en-US" dirty="0" smtClean="0">
                <a:solidFill>
                  <a:schemeClr val="bg1"/>
                </a:solidFill>
              </a:rPr>
              <a:t>floor, so I guess people are just up there on coat</a:t>
            </a:r>
          </a:p>
          <a:p>
            <a:pPr>
              <a:buNone/>
            </a:pPr>
            <a:r>
              <a:rPr lang="en-US" dirty="0" smtClean="0">
                <a:solidFill>
                  <a:schemeClr val="bg1"/>
                </a:solidFill>
              </a:rPr>
              <a:t>hangers!”</a:t>
            </a:r>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Children Say About Heaven</a:t>
            </a:r>
            <a:endParaRPr lang="en-US" dirty="0"/>
          </a:p>
        </p:txBody>
      </p:sp>
      <p:sp>
        <p:nvSpPr>
          <p:cNvPr id="3" name="Content Placeholder 2"/>
          <p:cNvSpPr>
            <a:spLocks noGrp="1"/>
          </p:cNvSpPr>
          <p:nvPr>
            <p:ph idx="1"/>
          </p:nvPr>
        </p:nvSpPr>
        <p:spPr/>
        <p:txBody>
          <a:bodyPr/>
          <a:lstStyle/>
          <a:p>
            <a:pPr>
              <a:buNone/>
            </a:pPr>
            <a:r>
              <a:rPr lang="en-US" dirty="0" smtClean="0">
                <a:solidFill>
                  <a:schemeClr val="bg1"/>
                </a:solidFill>
              </a:rPr>
              <a:t>I told my </a:t>
            </a:r>
            <a:r>
              <a:rPr lang="en-US" dirty="0" smtClean="0">
                <a:solidFill>
                  <a:schemeClr val="bg1"/>
                </a:solidFill>
              </a:rPr>
              <a:t>nine-year–old </a:t>
            </a:r>
            <a:r>
              <a:rPr lang="en-US" dirty="0" smtClean="0">
                <a:solidFill>
                  <a:schemeClr val="bg1"/>
                </a:solidFill>
              </a:rPr>
              <a:t>Heather that someday</a:t>
            </a:r>
          </a:p>
          <a:p>
            <a:pPr>
              <a:buNone/>
            </a:pPr>
            <a:r>
              <a:rPr lang="en-US" dirty="0" smtClean="0">
                <a:solidFill>
                  <a:schemeClr val="bg1"/>
                </a:solidFill>
              </a:rPr>
              <a:t>we would have glorified bodies. She asked, “Do</a:t>
            </a:r>
          </a:p>
          <a:p>
            <a:pPr>
              <a:buNone/>
            </a:pPr>
            <a:r>
              <a:rPr lang="en-US" dirty="0" smtClean="0">
                <a:solidFill>
                  <a:schemeClr val="bg1"/>
                </a:solidFill>
              </a:rPr>
              <a:t>you think we’ll look like Barbie?”</a:t>
            </a:r>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smtClean="0">
              <a:solidFill>
                <a:schemeClr val="bg1"/>
              </a:solidFill>
            </a:endParaRPr>
          </a:p>
          <a:p>
            <a:pPr>
              <a:buNone/>
            </a:pPr>
            <a:endParaRPr lang="en-US"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Point </a:t>
            </a:r>
            <a:endParaRPr lang="en-US" dirty="0"/>
          </a:p>
        </p:txBody>
      </p:sp>
      <p:sp>
        <p:nvSpPr>
          <p:cNvPr id="3" name="Content Placeholder 2"/>
          <p:cNvSpPr>
            <a:spLocks noGrp="1"/>
          </p:cNvSpPr>
          <p:nvPr>
            <p:ph idx="1"/>
          </p:nvPr>
        </p:nvSpPr>
        <p:spPr/>
        <p:txBody>
          <a:bodyPr>
            <a:normAutofit/>
          </a:bodyPr>
          <a:lstStyle/>
          <a:p>
            <a:pPr>
              <a:buNone/>
            </a:pPr>
            <a:r>
              <a:rPr lang="en-US" sz="4800" dirty="0" smtClean="0">
                <a:solidFill>
                  <a:schemeClr val="bg1"/>
                </a:solidFill>
              </a:rPr>
              <a:t>There is only one expert on</a:t>
            </a:r>
          </a:p>
          <a:p>
            <a:pPr>
              <a:buNone/>
            </a:pPr>
            <a:r>
              <a:rPr lang="en-US" sz="4800" dirty="0" smtClean="0">
                <a:solidFill>
                  <a:schemeClr val="bg1"/>
                </a:solidFill>
              </a:rPr>
              <a:t>the topic of heaven, and that</a:t>
            </a:r>
          </a:p>
          <a:p>
            <a:pPr>
              <a:buNone/>
            </a:pPr>
            <a:r>
              <a:rPr lang="en-US" sz="4800" dirty="0" smtClean="0">
                <a:solidFill>
                  <a:schemeClr val="bg1"/>
                </a:solidFill>
              </a:rPr>
              <a:t>is God.</a:t>
            </a:r>
            <a:endParaRPr lang="en-US" sz="4800"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Point</a:t>
            </a:r>
            <a:endParaRPr lang="en-US" dirty="0"/>
          </a:p>
        </p:txBody>
      </p:sp>
      <p:sp>
        <p:nvSpPr>
          <p:cNvPr id="3" name="Content Placeholder 2"/>
          <p:cNvSpPr>
            <a:spLocks noGrp="1"/>
          </p:cNvSpPr>
          <p:nvPr>
            <p:ph idx="1"/>
          </p:nvPr>
        </p:nvSpPr>
        <p:spPr/>
        <p:txBody>
          <a:bodyPr>
            <a:normAutofit/>
          </a:bodyPr>
          <a:lstStyle/>
          <a:p>
            <a:pPr>
              <a:buNone/>
            </a:pPr>
            <a:r>
              <a:rPr lang="en-US" sz="4000" dirty="0" smtClean="0">
                <a:solidFill>
                  <a:schemeClr val="bg1"/>
                </a:solidFill>
              </a:rPr>
              <a:t>The only true perception of</a:t>
            </a:r>
          </a:p>
          <a:p>
            <a:pPr>
              <a:buNone/>
            </a:pPr>
            <a:r>
              <a:rPr lang="en-US" sz="4000" dirty="0" smtClean="0">
                <a:solidFill>
                  <a:schemeClr val="bg1"/>
                </a:solidFill>
              </a:rPr>
              <a:t>heaven is what God reveals to us</a:t>
            </a:r>
          </a:p>
          <a:p>
            <a:pPr>
              <a:buNone/>
            </a:pPr>
            <a:r>
              <a:rPr lang="en-US" sz="4000" dirty="0" smtClean="0">
                <a:solidFill>
                  <a:schemeClr val="bg1"/>
                </a:solidFill>
              </a:rPr>
              <a:t>through His Holy word.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Point</a:t>
            </a:r>
            <a:endParaRPr lang="en-US" dirty="0"/>
          </a:p>
        </p:txBody>
      </p:sp>
      <p:sp>
        <p:nvSpPr>
          <p:cNvPr id="3" name="Content Placeholder 2"/>
          <p:cNvSpPr>
            <a:spLocks noGrp="1"/>
          </p:cNvSpPr>
          <p:nvPr>
            <p:ph idx="1"/>
          </p:nvPr>
        </p:nvSpPr>
        <p:spPr/>
        <p:txBody>
          <a:bodyPr>
            <a:normAutofit/>
          </a:bodyPr>
          <a:lstStyle/>
          <a:p>
            <a:pPr>
              <a:buNone/>
            </a:pPr>
            <a:r>
              <a:rPr lang="en-US" sz="4000" dirty="0" smtClean="0">
                <a:solidFill>
                  <a:schemeClr val="bg1"/>
                </a:solidFill>
              </a:rPr>
              <a:t>Let’s stay away from the </a:t>
            </a:r>
          </a:p>
          <a:p>
            <a:pPr>
              <a:buNone/>
            </a:pPr>
            <a:r>
              <a:rPr lang="en-US" sz="4000" dirty="0" smtClean="0">
                <a:solidFill>
                  <a:schemeClr val="bg1"/>
                </a:solidFill>
              </a:rPr>
              <a:t>“I thinks”…..</a:t>
            </a:r>
          </a:p>
          <a:p>
            <a:pPr>
              <a:buNone/>
            </a:pPr>
            <a:r>
              <a:rPr lang="en-US" sz="4000" dirty="0" smtClean="0">
                <a:solidFill>
                  <a:schemeClr val="bg1"/>
                </a:solidFill>
              </a:rPr>
              <a:t>And the “yea, buts”…….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a:t>
            </a:r>
            <a:r>
              <a:rPr lang="en-US" dirty="0" smtClean="0"/>
              <a:t>Heaven</a:t>
            </a:r>
            <a:endParaRPr lang="en-US" dirty="0"/>
          </a:p>
        </p:txBody>
      </p:sp>
      <p:sp>
        <p:nvSpPr>
          <p:cNvPr id="3" name="Content Placeholder 2"/>
          <p:cNvSpPr>
            <a:spLocks noGrp="1"/>
          </p:cNvSpPr>
          <p:nvPr>
            <p:ph idx="1"/>
          </p:nvPr>
        </p:nvSpPr>
        <p:spPr/>
        <p:txBody>
          <a:bodyPr>
            <a:normAutofit lnSpcReduction="10000"/>
          </a:bodyPr>
          <a:lstStyle/>
          <a:p>
            <a:pPr>
              <a:buNone/>
            </a:pPr>
            <a:r>
              <a:rPr lang="en-US" sz="4400" dirty="0" smtClean="0">
                <a:solidFill>
                  <a:schemeClr val="bg1"/>
                </a:solidFill>
              </a:rPr>
              <a:t>“The place where God lives</a:t>
            </a:r>
          </a:p>
          <a:p>
            <a:pPr>
              <a:buNone/>
            </a:pPr>
            <a:r>
              <a:rPr lang="en-US" sz="4400" dirty="0" smtClean="0">
                <a:solidFill>
                  <a:schemeClr val="bg1"/>
                </a:solidFill>
              </a:rPr>
              <a:t>and where good people go after</a:t>
            </a:r>
          </a:p>
          <a:p>
            <a:pPr>
              <a:buNone/>
            </a:pPr>
            <a:r>
              <a:rPr lang="en-US" sz="4400" dirty="0" smtClean="0">
                <a:solidFill>
                  <a:schemeClr val="bg1"/>
                </a:solidFill>
              </a:rPr>
              <a:t>they die according to some </a:t>
            </a:r>
          </a:p>
          <a:p>
            <a:pPr>
              <a:buNone/>
            </a:pPr>
            <a:r>
              <a:rPr lang="en-US" sz="4400" dirty="0" smtClean="0">
                <a:solidFill>
                  <a:schemeClr val="bg1"/>
                </a:solidFill>
              </a:rPr>
              <a:t>religions.”</a:t>
            </a:r>
          </a:p>
          <a:p>
            <a:pPr>
              <a:buNone/>
            </a:pPr>
            <a:r>
              <a:rPr lang="en-US" sz="4400" dirty="0" smtClean="0">
                <a:solidFill>
                  <a:schemeClr val="bg1"/>
                </a:solidFill>
              </a:rPr>
              <a:t>             </a:t>
            </a:r>
            <a:r>
              <a:rPr lang="en-US" sz="2400" dirty="0" smtClean="0">
                <a:solidFill>
                  <a:schemeClr val="bg1"/>
                </a:solidFill>
              </a:rPr>
              <a:t>(</a:t>
            </a:r>
            <a:r>
              <a:rPr lang="en-US" dirty="0" err="1" smtClean="0">
                <a:solidFill>
                  <a:schemeClr val="bg1"/>
                </a:solidFill>
              </a:rPr>
              <a:t>merriam</a:t>
            </a:r>
            <a:r>
              <a:rPr lang="en-US" dirty="0" smtClean="0">
                <a:solidFill>
                  <a:schemeClr val="bg1"/>
                </a:solidFill>
              </a:rPr>
              <a:t>- webster.com)</a:t>
            </a:r>
            <a:endParaRPr lang="en-US" sz="4400" dirty="0" smtClean="0">
              <a:solidFill>
                <a:schemeClr val="bg1"/>
              </a:solidFill>
            </a:endParaRPr>
          </a:p>
          <a:p>
            <a:pPr>
              <a:buNone/>
            </a:pPr>
            <a:r>
              <a:rPr lang="en-US" sz="4400" dirty="0" smtClean="0">
                <a:solidFill>
                  <a:schemeClr val="bg1"/>
                </a:solidFill>
              </a:rPr>
              <a:t>               </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Look At Ancient Cultures</a:t>
            </a:r>
            <a:endParaRPr lang="en-US" dirty="0"/>
          </a:p>
        </p:txBody>
      </p:sp>
      <p:sp>
        <p:nvSpPr>
          <p:cNvPr id="3" name="Content Placeholder 2"/>
          <p:cNvSpPr>
            <a:spLocks noGrp="1"/>
          </p:cNvSpPr>
          <p:nvPr>
            <p:ph idx="1"/>
          </p:nvPr>
        </p:nvSpPr>
        <p:spPr/>
        <p:txBody>
          <a:bodyPr/>
          <a:lstStyle/>
          <a:p>
            <a:pPr>
              <a:buNone/>
            </a:pPr>
            <a:r>
              <a:rPr lang="en-US" dirty="0" smtClean="0">
                <a:solidFill>
                  <a:srgbClr val="FFFF00"/>
                </a:solidFill>
              </a:rPr>
              <a:t>Ancient Egypt-  </a:t>
            </a:r>
            <a:r>
              <a:rPr lang="en-US" dirty="0" smtClean="0">
                <a:solidFill>
                  <a:schemeClr val="bg1"/>
                </a:solidFill>
              </a:rPr>
              <a:t>Paradise , or a place of splendor.</a:t>
            </a:r>
          </a:p>
          <a:p>
            <a:pPr>
              <a:buNone/>
            </a:pPr>
            <a:r>
              <a:rPr lang="en-US" dirty="0" smtClean="0">
                <a:solidFill>
                  <a:schemeClr val="bg1"/>
                </a:solidFill>
              </a:rPr>
              <a:t>               </a:t>
            </a:r>
            <a:r>
              <a:rPr lang="en-US" dirty="0" err="1" smtClean="0">
                <a:solidFill>
                  <a:schemeClr val="bg1"/>
                </a:solidFill>
              </a:rPr>
              <a:t>Tuat</a:t>
            </a:r>
            <a:r>
              <a:rPr lang="en-US" dirty="0" smtClean="0">
                <a:solidFill>
                  <a:schemeClr val="bg1"/>
                </a:solidFill>
              </a:rPr>
              <a:t> was a place of darkness and torment</a:t>
            </a:r>
          </a:p>
          <a:p>
            <a:pPr>
              <a:buNone/>
            </a:pPr>
            <a:r>
              <a:rPr lang="en-US" dirty="0" smtClean="0">
                <a:solidFill>
                  <a:schemeClr val="bg1"/>
                </a:solidFill>
              </a:rPr>
              <a:t>                                     </a:t>
            </a:r>
            <a:r>
              <a:rPr lang="en-US" sz="1600" dirty="0" smtClean="0">
                <a:solidFill>
                  <a:schemeClr val="bg1"/>
                </a:solidFill>
              </a:rPr>
              <a:t>(jou.ufl.edu)</a:t>
            </a:r>
          </a:p>
          <a:p>
            <a:pPr>
              <a:buNone/>
            </a:pPr>
            <a:r>
              <a:rPr lang="en-US" dirty="0" smtClean="0">
                <a:solidFill>
                  <a:srgbClr val="FFFF00"/>
                </a:solidFill>
              </a:rPr>
              <a:t>Babylonians -   </a:t>
            </a:r>
            <a:r>
              <a:rPr lang="en-US" dirty="0" smtClean="0">
                <a:solidFill>
                  <a:schemeClr val="bg1"/>
                </a:solidFill>
              </a:rPr>
              <a:t>A dead person survived in the   underworld in a form of a ghost. (</a:t>
            </a:r>
            <a:r>
              <a:rPr lang="en-US" dirty="0" err="1" smtClean="0">
                <a:solidFill>
                  <a:schemeClr val="bg1"/>
                </a:solidFill>
              </a:rPr>
              <a:t>Gidim</a:t>
            </a:r>
            <a:r>
              <a:rPr lang="en-US" dirty="0" smtClean="0">
                <a:solidFill>
                  <a:schemeClr val="bg1"/>
                </a:solidFill>
              </a:rPr>
              <a:t>)</a:t>
            </a:r>
          </a:p>
          <a:p>
            <a:pPr>
              <a:buNone/>
            </a:pPr>
            <a:r>
              <a:rPr lang="en-US" dirty="0" smtClean="0">
                <a:solidFill>
                  <a:schemeClr val="bg1"/>
                </a:solidFill>
              </a:rPr>
              <a:t>                       </a:t>
            </a:r>
            <a:r>
              <a:rPr lang="en-US" sz="1600" dirty="0" smtClean="0">
                <a:solidFill>
                  <a:schemeClr val="bg1"/>
                </a:solidFill>
              </a:rPr>
              <a:t>(</a:t>
            </a:r>
            <a:r>
              <a:rPr lang="en-US" sz="1800" smtClean="0">
                <a:solidFill>
                  <a:schemeClr val="bg1"/>
                </a:solidFill>
              </a:rPr>
              <a:t>British Museum </a:t>
            </a:r>
            <a:r>
              <a:rPr lang="en-US" sz="1800" dirty="0" smtClean="0">
                <a:solidFill>
                  <a:schemeClr val="bg1"/>
                </a:solidFill>
              </a:rPr>
              <a:t>of the Ancient Near East)</a:t>
            </a:r>
            <a:endParaRPr lang="en-US"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Look At Ancient Cultures</a:t>
            </a:r>
            <a:endParaRPr lang="en-US" dirty="0"/>
          </a:p>
        </p:txBody>
      </p:sp>
      <p:sp>
        <p:nvSpPr>
          <p:cNvPr id="3" name="Content Placeholder 2"/>
          <p:cNvSpPr>
            <a:spLocks noGrp="1"/>
          </p:cNvSpPr>
          <p:nvPr>
            <p:ph idx="1"/>
          </p:nvPr>
        </p:nvSpPr>
        <p:spPr/>
        <p:txBody>
          <a:bodyPr/>
          <a:lstStyle/>
          <a:p>
            <a:pPr>
              <a:buNone/>
            </a:pPr>
            <a:r>
              <a:rPr lang="en-US" dirty="0" smtClean="0">
                <a:solidFill>
                  <a:srgbClr val="FFFF00"/>
                </a:solidFill>
              </a:rPr>
              <a:t>American Indians- </a:t>
            </a:r>
            <a:r>
              <a:rPr lang="en-US" dirty="0" smtClean="0">
                <a:solidFill>
                  <a:schemeClr val="bg1"/>
                </a:solidFill>
              </a:rPr>
              <a:t>   Some kind of after life. Dead would be buried with personal materials. </a:t>
            </a:r>
          </a:p>
          <a:p>
            <a:pPr>
              <a:buNone/>
            </a:pPr>
            <a:r>
              <a:rPr lang="en-US" dirty="0" smtClean="0">
                <a:solidFill>
                  <a:schemeClr val="bg1"/>
                </a:solidFill>
              </a:rPr>
              <a:t>     “Happy Hunting Grounds”</a:t>
            </a:r>
          </a:p>
          <a:p>
            <a:pPr>
              <a:buNone/>
            </a:pPr>
            <a:r>
              <a:rPr lang="en-US" dirty="0" smtClean="0">
                <a:solidFill>
                  <a:schemeClr val="bg1"/>
                </a:solidFill>
              </a:rPr>
              <a:t>                                 </a:t>
            </a:r>
            <a:r>
              <a:rPr lang="en-US" sz="1600" dirty="0" smtClean="0">
                <a:solidFill>
                  <a:schemeClr val="bg1"/>
                </a:solidFill>
              </a:rPr>
              <a:t>( theosofy.org)</a:t>
            </a:r>
          </a:p>
          <a:p>
            <a:pPr>
              <a:buNone/>
            </a:pPr>
            <a:r>
              <a:rPr lang="en-US" dirty="0" smtClean="0">
                <a:solidFill>
                  <a:srgbClr val="FFFF00"/>
                </a:solidFill>
              </a:rPr>
              <a:t>Mayans &amp; Aztecs -  </a:t>
            </a:r>
            <a:r>
              <a:rPr lang="en-US" dirty="0" err="1" smtClean="0">
                <a:solidFill>
                  <a:schemeClr val="bg1"/>
                </a:solidFill>
              </a:rPr>
              <a:t>Xibalba</a:t>
            </a:r>
            <a:r>
              <a:rPr lang="en-US" dirty="0" smtClean="0">
                <a:solidFill>
                  <a:schemeClr val="bg1"/>
                </a:solidFill>
              </a:rPr>
              <a:t>. One of the three realms. A person that led a good life would go to </a:t>
            </a:r>
            <a:r>
              <a:rPr lang="en-US" dirty="0" err="1" smtClean="0">
                <a:solidFill>
                  <a:schemeClr val="bg1"/>
                </a:solidFill>
              </a:rPr>
              <a:t>Xibalba</a:t>
            </a:r>
            <a:r>
              <a:rPr lang="en-US" dirty="0" smtClean="0">
                <a:solidFill>
                  <a:schemeClr val="bg1"/>
                </a:solidFill>
              </a:rPr>
              <a:t>. </a:t>
            </a:r>
          </a:p>
          <a:p>
            <a:pPr>
              <a:buNone/>
            </a:pPr>
            <a:r>
              <a:rPr lang="en-US" dirty="0" smtClean="0">
                <a:solidFill>
                  <a:schemeClr val="bg1"/>
                </a:solidFill>
              </a:rPr>
              <a:t>                     </a:t>
            </a:r>
            <a:r>
              <a:rPr lang="en-US" sz="1800" dirty="0" smtClean="0">
                <a:solidFill>
                  <a:schemeClr val="bg1"/>
                </a:solidFill>
              </a:rPr>
              <a:t>(</a:t>
            </a:r>
            <a:r>
              <a:rPr lang="en-US" sz="1800" dirty="0" err="1" smtClean="0">
                <a:solidFill>
                  <a:schemeClr val="bg1"/>
                </a:solidFill>
              </a:rPr>
              <a:t>Thinkquest</a:t>
            </a:r>
            <a:r>
              <a:rPr lang="en-US" sz="1800" dirty="0" smtClean="0">
                <a:solidFill>
                  <a:schemeClr val="bg1"/>
                </a:solidFill>
              </a:rPr>
              <a:t> Education Foundation)</a:t>
            </a:r>
            <a:endParaRPr lang="en-US"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486</TotalTime>
  <Words>1772</Words>
  <Application>Microsoft Office PowerPoint</Application>
  <PresentationFormat>On-screen Show (4:3)</PresentationFormat>
  <Paragraphs>258</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Apex</vt:lpstr>
      <vt:lpstr> </vt:lpstr>
      <vt:lpstr> </vt:lpstr>
      <vt:lpstr>Two main goals:</vt:lpstr>
      <vt:lpstr>First Point </vt:lpstr>
      <vt:lpstr>Second Point</vt:lpstr>
      <vt:lpstr>Second Point</vt:lpstr>
      <vt:lpstr>Definition of Heaven</vt:lpstr>
      <vt:lpstr>A Look At Ancient Cultures</vt:lpstr>
      <vt:lpstr>A Look At Ancient Cultures</vt:lpstr>
      <vt:lpstr>A Look At Ancient Cultures</vt:lpstr>
      <vt:lpstr>A Look At Ancient Cultures</vt:lpstr>
      <vt:lpstr>A Look At Ancient Cultures</vt:lpstr>
      <vt:lpstr>A Look At Ancient Cultures</vt:lpstr>
      <vt:lpstr>A Look At Ancient Cultures</vt:lpstr>
      <vt:lpstr>Modern Views of Heaven</vt:lpstr>
      <vt:lpstr>Modern Views of Heaven</vt:lpstr>
      <vt:lpstr>Modern Views of Heaven</vt:lpstr>
      <vt:lpstr>Look At The Heart Of David</vt:lpstr>
      <vt:lpstr>Modern Views of Heaven</vt:lpstr>
      <vt:lpstr>Modern Views of Heaven</vt:lpstr>
      <vt:lpstr>Modern Views of Heaven</vt:lpstr>
      <vt:lpstr>Modern Views of Heaven</vt:lpstr>
      <vt:lpstr>Modern Views of Heaven</vt:lpstr>
      <vt:lpstr>Modern Views of Heaven</vt:lpstr>
      <vt:lpstr>Modern Views of Heaven</vt:lpstr>
      <vt:lpstr>Modern Views of Heaven</vt:lpstr>
      <vt:lpstr>Modern Views of Heaven</vt:lpstr>
      <vt:lpstr>Modern Views of Heaven</vt:lpstr>
      <vt:lpstr>Modern Views of Heaven</vt:lpstr>
      <vt:lpstr>Heaven in the Light of Our Faith</vt:lpstr>
      <vt:lpstr>Heaven in the Light of Our Faith</vt:lpstr>
      <vt:lpstr>Heaven in the Light of Our Faith</vt:lpstr>
      <vt:lpstr>What Children Say About Heaven</vt:lpstr>
      <vt:lpstr>What Children Say About Heaven</vt:lpstr>
      <vt:lpstr>What Children Say About Heaven</vt:lpstr>
      <vt:lpstr>What Children Say About Heaven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fuller</dc:creator>
  <cp:lastModifiedBy>Cindy Nelson</cp:lastModifiedBy>
  <cp:revision>63</cp:revision>
  <dcterms:created xsi:type="dcterms:W3CDTF">2013-11-10T09:48:33Z</dcterms:created>
  <dcterms:modified xsi:type="dcterms:W3CDTF">2013-12-02T18:28:29Z</dcterms:modified>
</cp:coreProperties>
</file>