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6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730" y="-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Lesson-Event PPT Graphics\A Faith That Overcomes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7175" cy="68595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638800"/>
            <a:ext cx="7772400" cy="12192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\\pblfpr\users\David\_Graphics\Lesson-Event PPT Graphics\A Faith That Overcomes - text - grief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7175" cy="6859588"/>
          </a:xfrm>
          <a:prstGeom prst="rect">
            <a:avLst/>
          </a:prstGeom>
          <a:noFill/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828800"/>
            <a:ext cx="89154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410200"/>
            <a:ext cx="90678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Lesson 7: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900" dirty="0" smtClean="0">
                <a:latin typeface="Berlin Sans FB Demi" pitchFamily="34" charset="0"/>
              </a:rPr>
              <a:t>A Faith </a:t>
            </a:r>
            <a:r>
              <a:rPr lang="en-US" sz="2900" dirty="0" smtClean="0">
                <a:latin typeface="Lucida Handwriting" pitchFamily="66" charset="0"/>
              </a:rPr>
              <a:t>that overcomes grief and loneliness</a:t>
            </a:r>
            <a:endParaRPr lang="en-US" sz="2900" dirty="0">
              <a:latin typeface="Lucida Handwriting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10000"/>
              </a:lnSpc>
            </a:pPr>
            <a:r>
              <a:rPr lang="en-US" dirty="0" smtClean="0"/>
              <a:t>Understanding Grief &amp; Loneliness</a:t>
            </a:r>
            <a:endParaRPr lang="en-US" u="sng" dirty="0" smtClean="0"/>
          </a:p>
          <a:p>
            <a:pPr lvl="1">
              <a:lnSpc>
                <a:spcPct val="110000"/>
              </a:lnSpc>
            </a:pPr>
            <a:r>
              <a:rPr lang="en-US" dirty="0" smtClean="0"/>
              <a:t>What Is Grief?</a:t>
            </a:r>
          </a:p>
          <a:p>
            <a:pPr lvl="2"/>
            <a:r>
              <a:rPr lang="en-US" dirty="0" smtClean="0"/>
              <a:t>Deep mental anguish, as that arising from bereavement</a:t>
            </a:r>
          </a:p>
          <a:p>
            <a:pPr lvl="2"/>
            <a:r>
              <a:rPr lang="en-US" dirty="0" smtClean="0"/>
              <a:t>Sorrow, distress, sadness, mournfulness, gloom, heartache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Not All Grief Is Wrong</a:t>
            </a:r>
          </a:p>
          <a:p>
            <a:pPr lvl="2"/>
            <a:r>
              <a:rPr lang="en-US" dirty="0" smtClean="0"/>
              <a:t>Jesus manifested grief at loss of a loved one – John 11:32-35</a:t>
            </a:r>
          </a:p>
          <a:p>
            <a:pPr lvl="2"/>
            <a:r>
              <a:rPr lang="en-US" dirty="0" smtClean="0"/>
              <a:t>Jesus wept over the city of Jerusalem – Luke 19:41</a:t>
            </a:r>
          </a:p>
          <a:p>
            <a:pPr lvl="2"/>
            <a:r>
              <a:rPr lang="en-US" dirty="0" smtClean="0"/>
              <a:t>Jesus’ disciples mourned &amp; wept after His death –Mk. 16:10</a:t>
            </a:r>
          </a:p>
          <a:p>
            <a:pPr lvl="2"/>
            <a:r>
              <a:rPr lang="en-US" dirty="0" smtClean="0"/>
              <a:t>Paul wrote of “a continual grief” in his heart – Rom. 9:1-2</a:t>
            </a:r>
          </a:p>
          <a:p>
            <a:pPr lvl="2"/>
            <a:r>
              <a:rPr lang="en-US" dirty="0" smtClean="0"/>
              <a:t>Elders expressed grief at Paul’s departure – Acts 20:36-38</a:t>
            </a:r>
          </a:p>
          <a:p>
            <a:pPr lvl="2"/>
            <a:r>
              <a:rPr lang="en-US" dirty="0" smtClean="0"/>
              <a:t>Paul sorrowed at the illness of </a:t>
            </a:r>
            <a:r>
              <a:rPr lang="en-US" dirty="0" err="1" smtClean="0"/>
              <a:t>Epaphroditus</a:t>
            </a:r>
            <a:r>
              <a:rPr lang="en-US" dirty="0" smtClean="0"/>
              <a:t> – Phil. 2:27-28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 smtClean="0"/>
              <a:t>Understanding Grief &amp; Loneliness</a:t>
            </a:r>
            <a:endParaRPr lang="en-US" u="sng" dirty="0" smtClean="0"/>
          </a:p>
          <a:p>
            <a:pPr lvl="1"/>
            <a:r>
              <a:rPr lang="en-US" dirty="0" smtClean="0"/>
              <a:t>Loneliness Is Not Necessarily Wrong</a:t>
            </a:r>
          </a:p>
          <a:p>
            <a:pPr lvl="2"/>
            <a:r>
              <a:rPr lang="en-US" dirty="0" smtClean="0"/>
              <a:t>Solitude (which is by choice) is different than loneliness</a:t>
            </a:r>
          </a:p>
          <a:p>
            <a:pPr lvl="2"/>
            <a:r>
              <a:rPr lang="en-US" dirty="0" smtClean="0"/>
              <a:t>Loneliness is a feeling of dissatisfaction with the quality and/or quantity of one’s relationships with other people</a:t>
            </a:r>
          </a:p>
          <a:p>
            <a:pPr lvl="2"/>
            <a:r>
              <a:rPr lang="en-US" dirty="0" smtClean="0"/>
              <a:t>There is “social loneliness” – isolated from friends &amp; family</a:t>
            </a:r>
          </a:p>
          <a:p>
            <a:pPr lvl="2"/>
            <a:r>
              <a:rPr lang="en-US" dirty="0" smtClean="0"/>
              <a:t>There is “emotional loneliness” – feel have no one to talk to</a:t>
            </a:r>
          </a:p>
          <a:p>
            <a:pPr lvl="1"/>
            <a:r>
              <a:rPr lang="en-US" dirty="0" smtClean="0"/>
              <a:t>Grief &amp; Loneliness Can Become a Problem</a:t>
            </a:r>
          </a:p>
          <a:p>
            <a:pPr lvl="2"/>
            <a:r>
              <a:rPr lang="en-US" dirty="0" smtClean="0"/>
              <a:t>When it makes one useless for any service</a:t>
            </a:r>
          </a:p>
          <a:p>
            <a:pPr lvl="2"/>
            <a:r>
              <a:rPr lang="en-US" dirty="0" smtClean="0"/>
              <a:t>When it begins to produce psychosomatic illness</a:t>
            </a:r>
          </a:p>
          <a:p>
            <a:pPr lvl="2"/>
            <a:r>
              <a:rPr lang="en-US" dirty="0" smtClean="0"/>
              <a:t>“Loneliness eats into the soul”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 smtClean="0"/>
              <a:t>Understanding Grief &amp; Loneliness</a:t>
            </a:r>
            <a:endParaRPr lang="en-US" u="sng" dirty="0" smtClean="0"/>
          </a:p>
          <a:p>
            <a:pPr lvl="1"/>
            <a:r>
              <a:rPr lang="en-US" dirty="0" smtClean="0"/>
              <a:t>Common Reactions to Grief &amp; Loneliness</a:t>
            </a:r>
          </a:p>
          <a:p>
            <a:pPr lvl="2"/>
            <a:r>
              <a:rPr lang="en-US" dirty="0" smtClean="0"/>
              <a:t>Active solitude – becoming engrossed in some activity that we enjoy and which enriches our lives (positive reaction)</a:t>
            </a:r>
          </a:p>
          <a:p>
            <a:pPr lvl="2"/>
            <a:r>
              <a:rPr lang="en-US" dirty="0" smtClean="0"/>
              <a:t>Social action – taking deliberate action that breaks the isolation and involves us with others (positive reaction)</a:t>
            </a:r>
          </a:p>
          <a:p>
            <a:pPr lvl="2"/>
            <a:r>
              <a:rPr lang="en-US" dirty="0" smtClean="0"/>
              <a:t>Distraction – doing something to take our minds off our sense of grief &amp; loneliness (more neutral reaction)</a:t>
            </a:r>
          </a:p>
          <a:p>
            <a:pPr lvl="2"/>
            <a:r>
              <a:rPr lang="en-US" dirty="0" smtClean="0"/>
              <a:t>Sad passivity – continuing to feel badly and doing nothing to positively impact the problem (negative reaction that can lead to a downward spiral)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 smtClean="0"/>
              <a:t>A Faith That Overcomes Grief &amp; Loneliness</a:t>
            </a:r>
            <a:endParaRPr lang="en-US" u="sng" dirty="0" smtClean="0"/>
          </a:p>
          <a:p>
            <a:pPr lvl="1"/>
            <a:r>
              <a:rPr lang="en-US" dirty="0" smtClean="0"/>
              <a:t>Remember: </a:t>
            </a:r>
            <a:r>
              <a:rPr lang="en-US" u="sng" dirty="0" smtClean="0"/>
              <a:t>Jesus suffered both grief and loneliness!</a:t>
            </a:r>
            <a:endParaRPr lang="en-US" dirty="0" smtClean="0"/>
          </a:p>
          <a:p>
            <a:pPr lvl="2"/>
            <a:r>
              <a:rPr lang="en-US" dirty="0" smtClean="0"/>
              <a:t>Grief: Luke 19:41; 22:44; John 11:32-35</a:t>
            </a:r>
          </a:p>
          <a:p>
            <a:pPr lvl="2"/>
            <a:r>
              <a:rPr lang="en-US" dirty="0" smtClean="0"/>
              <a:t>Loneliness: Matt. 26:40, 43, 45; 27:46</a:t>
            </a:r>
          </a:p>
          <a:p>
            <a:pPr lvl="2"/>
            <a:r>
              <a:rPr lang="en-US" dirty="0" smtClean="0"/>
              <a:t>As such, He is better suited to aid us now (Heb. 2:17-18)</a:t>
            </a:r>
          </a:p>
          <a:p>
            <a:pPr lvl="1"/>
            <a:r>
              <a:rPr lang="en-US" dirty="0" smtClean="0"/>
              <a:t>Remember:  </a:t>
            </a:r>
            <a:r>
              <a:rPr lang="en-US" u="sng" dirty="0" smtClean="0"/>
              <a:t>The Lord is with you!</a:t>
            </a:r>
          </a:p>
          <a:p>
            <a:pPr lvl="2"/>
            <a:r>
              <a:rPr lang="en-US" dirty="0" smtClean="0"/>
              <a:t>When one walks with God, never truly alone (John 16:32)</a:t>
            </a:r>
          </a:p>
          <a:p>
            <a:pPr lvl="2"/>
            <a:r>
              <a:rPr lang="en-US" dirty="0" smtClean="0"/>
              <a:t>Joshua had a close friend in God (Deut. 31:6-8; Josh. 1:1-9)</a:t>
            </a:r>
          </a:p>
          <a:p>
            <a:pPr lvl="2"/>
            <a:r>
              <a:rPr lang="en-US" dirty="0" smtClean="0"/>
              <a:t>Assured of His abiding presence (John 14:21, 23; 2 John 9)</a:t>
            </a:r>
          </a:p>
          <a:p>
            <a:pPr lvl="2"/>
            <a:r>
              <a:rPr lang="en-US" dirty="0" smtClean="0"/>
              <a:t>He will never leave us or forsake us (Heb. 13:5-6)</a:t>
            </a:r>
          </a:p>
          <a:p>
            <a:pPr lvl="2"/>
            <a:r>
              <a:rPr lang="en-US" dirty="0" smtClean="0"/>
              <a:t>He is with us always (Matt. 28:20)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 smtClean="0"/>
              <a:t>A Faith That Overcomes Grief &amp; Loneliness</a:t>
            </a:r>
            <a:endParaRPr lang="en-US" u="sng" dirty="0" smtClean="0"/>
          </a:p>
          <a:p>
            <a:pPr lvl="1"/>
            <a:r>
              <a:rPr lang="en-US" dirty="0" smtClean="0"/>
              <a:t>Remember: </a:t>
            </a:r>
            <a:r>
              <a:rPr lang="en-US" u="sng" dirty="0" smtClean="0"/>
              <a:t>The Lords gives you a family!</a:t>
            </a:r>
            <a:endParaRPr lang="en-US" dirty="0" smtClean="0"/>
          </a:p>
          <a:p>
            <a:pPr lvl="2"/>
            <a:r>
              <a:rPr lang="en-US" dirty="0" smtClean="0"/>
              <a:t>The church is the family of God (1 Tim. 3:15; 5:1-2)</a:t>
            </a:r>
          </a:p>
          <a:p>
            <a:pPr lvl="2"/>
            <a:r>
              <a:rPr lang="en-US" dirty="0" smtClean="0"/>
              <a:t>We have 100-fold brothers, sisters, mothers (Mk. 10:29-20)</a:t>
            </a:r>
          </a:p>
          <a:p>
            <a:pPr lvl="2"/>
            <a:r>
              <a:rPr lang="en-US" dirty="0" smtClean="0"/>
              <a:t>“God sets the solitary in families” (Psa. 68:6)</a:t>
            </a:r>
          </a:p>
          <a:p>
            <a:pPr lvl="2"/>
            <a:r>
              <a:rPr lang="en-US" dirty="0" smtClean="0"/>
              <a:t>In this family, we are to bear one another’s grief</a:t>
            </a:r>
          </a:p>
          <a:p>
            <a:pPr lvl="3"/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By weeping with those who weep (Rom. 12:15)</a:t>
            </a:r>
          </a:p>
          <a:p>
            <a:pPr lvl="3"/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By sharing in each other’s sufferings (1 Cor. 12:25-26)</a:t>
            </a:r>
          </a:p>
          <a:p>
            <a:pPr lvl="3"/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By comforting one another with the comfort we each receive from God (2 Cor. 1:3-5)</a:t>
            </a:r>
          </a:p>
          <a:p>
            <a:pPr lvl="2"/>
            <a:r>
              <a:rPr lang="en-US" dirty="0" smtClean="0"/>
              <a:t>Many bear their grief alone b/c they don’t have this family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 smtClean="0"/>
              <a:t>A Faith That Overcomes Grief &amp; Loneliness</a:t>
            </a:r>
            <a:endParaRPr lang="en-US" u="sng" dirty="0" smtClean="0"/>
          </a:p>
          <a:p>
            <a:pPr lvl="1"/>
            <a:r>
              <a:rPr lang="en-US" sz="2600" dirty="0" smtClean="0"/>
              <a:t>We can have a faith that overcomes grief &amp; loneliness by:</a:t>
            </a:r>
          </a:p>
          <a:p>
            <a:pPr lvl="2"/>
            <a:r>
              <a:rPr lang="en-US" dirty="0" smtClean="0"/>
              <a:t>Truly believing the Lord wants the best for us (Jn. 14:1-3)</a:t>
            </a:r>
          </a:p>
          <a:p>
            <a:pPr lvl="2"/>
            <a:r>
              <a:rPr lang="en-US" dirty="0" smtClean="0"/>
              <a:t>Taking comfort in the promises of God (1 Thess. 4:13-18)</a:t>
            </a:r>
          </a:p>
          <a:p>
            <a:pPr lvl="2"/>
            <a:r>
              <a:rPr lang="en-US" dirty="0" smtClean="0"/>
              <a:t>Praying…&amp; praying some more (</a:t>
            </a:r>
            <a:r>
              <a:rPr lang="en-US" dirty="0" err="1" smtClean="0"/>
              <a:t>Lk</a:t>
            </a:r>
            <a:r>
              <a:rPr lang="en-US" dirty="0" smtClean="0"/>
              <a:t> 18:1; Mt 6:5-6; Ph. 4:6-7)</a:t>
            </a:r>
          </a:p>
          <a:p>
            <a:pPr lvl="2"/>
            <a:r>
              <a:rPr lang="en-US" dirty="0" smtClean="0"/>
              <a:t>Remembering Jesus intercedes as our High Priest (Heb 7:25)</a:t>
            </a:r>
          </a:p>
          <a:p>
            <a:pPr lvl="2"/>
            <a:r>
              <a:rPr lang="en-US" dirty="0" smtClean="0"/>
              <a:t>Serving others (Matt. 20:25-28)</a:t>
            </a:r>
          </a:p>
          <a:p>
            <a:pPr lvl="2"/>
            <a:r>
              <a:rPr lang="en-US" dirty="0" smtClean="0"/>
              <a:t>Consorting with true friends in the church who will strengthen your hand in God (1 Sam. 23:16) </a:t>
            </a:r>
          </a:p>
          <a:p>
            <a:pPr lvl="2"/>
            <a:r>
              <a:rPr lang="en-US" dirty="0" smtClean="0"/>
              <a:t>Staying busy in the Master’s work (Ph. 2:12-13; 1 Cor. 15:58)</a:t>
            </a:r>
          </a:p>
          <a:p>
            <a:pPr lvl="2"/>
            <a:r>
              <a:rPr lang="en-US" dirty="0" smtClean="0"/>
              <a:t>Studying the Bible…specifically – Finding “YOUR Psalm”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665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Lesson 7: A Faith that overcomes grief and loneliness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1: A Faith that overcomes doubt</dc:title>
  <dc:creator>David</dc:creator>
  <cp:lastModifiedBy>Cindy Nelson</cp:lastModifiedBy>
  <cp:revision>27</cp:revision>
  <dcterms:created xsi:type="dcterms:W3CDTF">2013-07-02T18:20:56Z</dcterms:created>
  <dcterms:modified xsi:type="dcterms:W3CDTF">2013-08-23T18:00:51Z</dcterms:modified>
</cp:coreProperties>
</file>