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4" r:id="rId4"/>
    <p:sldId id="265" r:id="rId5"/>
    <p:sldId id="263"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2730" y="-88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026" name="Picture 2" descr="\\pblfpr\users\David\_Graphics\Lesson-Event PPT Graphics\A Faith That Overcomes.jpg"/>
          <p:cNvPicPr>
            <a:picLocks noChangeAspect="1" noChangeArrowheads="1"/>
          </p:cNvPicPr>
          <p:nvPr userDrawn="1"/>
        </p:nvPicPr>
        <p:blipFill>
          <a:blip r:embed="rId2" cstate="print"/>
          <a:srcRect/>
          <a:stretch>
            <a:fillRect/>
          </a:stretch>
        </p:blipFill>
        <p:spPr bwMode="auto">
          <a:xfrm>
            <a:off x="0" y="0"/>
            <a:ext cx="9147175" cy="6859588"/>
          </a:xfrm>
          <a:prstGeom prst="rect">
            <a:avLst/>
          </a:prstGeom>
          <a:noFill/>
        </p:spPr>
      </p:pic>
      <p:sp>
        <p:nvSpPr>
          <p:cNvPr id="2" name="Title 1"/>
          <p:cNvSpPr>
            <a:spLocks noGrp="1"/>
          </p:cNvSpPr>
          <p:nvPr>
            <p:ph type="ctrTitle"/>
          </p:nvPr>
        </p:nvSpPr>
        <p:spPr>
          <a:xfrm>
            <a:off x="0" y="5638800"/>
            <a:ext cx="7772400" cy="1219200"/>
          </a:xfrm>
          <a:prstGeom prst="rect">
            <a:avLst/>
          </a:prstGeom>
        </p:spPr>
        <p:txBody>
          <a:bodyPr>
            <a:normAutofit/>
          </a:bodyPr>
          <a:lstStyle>
            <a:lvl1pPr algn="l">
              <a:defRPr sz="3600"/>
            </a:lvl1pPr>
          </a:lstStyle>
          <a:p>
            <a:r>
              <a:rPr lang="en-US" dirty="0"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65B6543-C0AB-46D7-8E10-881C526B1823}" type="datetimeFigureOut">
              <a:rPr lang="en-US" smtClean="0"/>
              <a:pPr/>
              <a:t>8/23/2013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FACC8BC-4A8F-4374-8FA1-873DB1A84C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65B6543-C0AB-46D7-8E10-881C526B1823}" type="datetimeFigureOut">
              <a:rPr lang="en-US" smtClean="0"/>
              <a:pPr/>
              <a:t>8/23/2013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FACC8BC-4A8F-4374-8FA1-873DB1A84C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a:defRPr>
                <a:solidFill>
                  <a:schemeClr val="accent2">
                    <a:lumMod val="50000"/>
                  </a:schemeClr>
                </a:solidFill>
              </a:defRPr>
            </a:lvl2pPr>
            <a:lvl3pPr>
              <a:defRPr>
                <a:solidFill>
                  <a:schemeClr val="accent1">
                    <a:lumMod val="50000"/>
                  </a:schemeClr>
                </a:solidFill>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65B6543-C0AB-46D7-8E10-881C526B1823}" type="datetimeFigureOut">
              <a:rPr lang="en-US" smtClean="0"/>
              <a:pPr/>
              <a:t>8/23/2013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FACC8BC-4A8F-4374-8FA1-873DB1A84C09}"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65B6543-C0AB-46D7-8E10-881C526B1823}" type="datetimeFigureOut">
              <a:rPr lang="en-US" smtClean="0"/>
              <a:pPr/>
              <a:t>8/23/2013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FACC8BC-4A8F-4374-8FA1-873DB1A84C0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65B6543-C0AB-46D7-8E10-881C526B1823}" type="datetimeFigureOut">
              <a:rPr lang="en-US" smtClean="0"/>
              <a:pPr/>
              <a:t>8/23/2013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FACC8BC-4A8F-4374-8FA1-873DB1A84C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865B6543-C0AB-46D7-8E10-881C526B1823}" type="datetimeFigureOut">
              <a:rPr lang="en-US" smtClean="0"/>
              <a:pPr/>
              <a:t>8/23/2013</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CFACC8BC-4A8F-4374-8FA1-873DB1A84C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865B6543-C0AB-46D7-8E10-881C526B1823}" type="datetimeFigureOut">
              <a:rPr lang="en-US" smtClean="0"/>
              <a:pPr/>
              <a:t>8/23/2013</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CFACC8BC-4A8F-4374-8FA1-873DB1A84C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865B6543-C0AB-46D7-8E10-881C526B1823}" type="datetimeFigureOut">
              <a:rPr lang="en-US" smtClean="0"/>
              <a:pPr/>
              <a:t>8/23/2013</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CFACC8BC-4A8F-4374-8FA1-873DB1A84C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65B6543-C0AB-46D7-8E10-881C526B1823}" type="datetimeFigureOut">
              <a:rPr lang="en-US" smtClean="0"/>
              <a:pPr/>
              <a:t>8/23/2013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FACC8BC-4A8F-4374-8FA1-873DB1A84C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65B6543-C0AB-46D7-8E10-881C526B1823}" type="datetimeFigureOut">
              <a:rPr lang="en-US" smtClean="0"/>
              <a:pPr/>
              <a:t>8/23/2013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FACC8BC-4A8F-4374-8FA1-873DB1A84C0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pblfpr\users\David\_Graphics\Lesson-Event PPT Graphics\A Faith That Overcomes - discontent text copy.jpg"/>
          <p:cNvPicPr>
            <a:picLocks noChangeAspect="1" noChangeArrowheads="1"/>
          </p:cNvPicPr>
          <p:nvPr userDrawn="1"/>
        </p:nvPicPr>
        <p:blipFill>
          <a:blip r:embed="rId13" cstate="print"/>
          <a:srcRect/>
          <a:stretch>
            <a:fillRect/>
          </a:stretch>
        </p:blipFill>
        <p:spPr bwMode="auto">
          <a:xfrm>
            <a:off x="-3175" y="0"/>
            <a:ext cx="9147175" cy="6859588"/>
          </a:xfrm>
          <a:prstGeom prst="rect">
            <a:avLst/>
          </a:prstGeom>
          <a:noFill/>
        </p:spPr>
      </p:pic>
      <p:sp>
        <p:nvSpPr>
          <p:cNvPr id="3" name="Text Placeholder 2"/>
          <p:cNvSpPr>
            <a:spLocks noGrp="1"/>
          </p:cNvSpPr>
          <p:nvPr>
            <p:ph type="body" idx="1"/>
          </p:nvPr>
        </p:nvSpPr>
        <p:spPr>
          <a:xfrm>
            <a:off x="228600" y="1828800"/>
            <a:ext cx="8915400" cy="5029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37"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900" decel="100000" fill="hold"/>
                        <p:tgtEl>
                          <p:spTgt spid="3"/>
                        </p:tgtEl>
                        <p:attrNameLst>
                          <p:attrName>ppt_y</p:attrName>
                        </p:attrNameLst>
                      </p:cBhvr>
                      <p:tavLst>
                        <p:tav tm="0">
                          <p:val>
                            <p:strVal val="#ppt_y+1"/>
                          </p:val>
                        </p:tav>
                        <p:tav tm="100000">
                          <p:val>
                            <p:strVal val="#ppt_y-.03"/>
                          </p:val>
                        </p:tav>
                      </p:tavLst>
                    </p:anim>
                    <p:anim calcmode="lin" valueType="num">
                      <p:cBhvr>
                        <p:cTn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tnLst>
          </p:tmpl>
          <p:tmpl lvl="2">
            <p:tnLst>
              <p:par>
                <p:cTn presetID="37"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900" decel="100000" fill="hold"/>
                        <p:tgtEl>
                          <p:spTgt spid="3"/>
                        </p:tgtEl>
                        <p:attrNameLst>
                          <p:attrName>ppt_y</p:attrName>
                        </p:attrNameLst>
                      </p:cBhvr>
                      <p:tavLst>
                        <p:tav tm="0">
                          <p:val>
                            <p:strVal val="#ppt_y+1"/>
                          </p:val>
                        </p:tav>
                        <p:tav tm="100000">
                          <p:val>
                            <p:strVal val="#ppt_y-.03"/>
                          </p:val>
                        </p:tav>
                      </p:tavLst>
                    </p:anim>
                    <p:anim calcmode="lin" valueType="num">
                      <p:cBhvr>
                        <p:cTn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tnLst>
          </p:tmpl>
          <p:tmpl lvl="3">
            <p:tnLst>
              <p:par>
                <p:cTn presetID="37"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900" decel="100000" fill="hold"/>
                        <p:tgtEl>
                          <p:spTgt spid="3"/>
                        </p:tgtEl>
                        <p:attrNameLst>
                          <p:attrName>ppt_y</p:attrName>
                        </p:attrNameLst>
                      </p:cBhvr>
                      <p:tavLst>
                        <p:tav tm="0">
                          <p:val>
                            <p:strVal val="#ppt_y+1"/>
                          </p:val>
                        </p:tav>
                        <p:tav tm="100000">
                          <p:val>
                            <p:strVal val="#ppt_y-.03"/>
                          </p:val>
                        </p:tav>
                      </p:tavLst>
                    </p:anim>
                    <p:anim calcmode="lin" valueType="num">
                      <p:cBhvr>
                        <p:cTn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tnLst>
          </p:tmpl>
          <p:tmpl lvl="4">
            <p:tnLst>
              <p:par>
                <p:cTn presetID="37"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900" decel="100000" fill="hold"/>
                        <p:tgtEl>
                          <p:spTgt spid="3"/>
                        </p:tgtEl>
                        <p:attrNameLst>
                          <p:attrName>ppt_y</p:attrName>
                        </p:attrNameLst>
                      </p:cBhvr>
                      <p:tavLst>
                        <p:tav tm="0">
                          <p:val>
                            <p:strVal val="#ppt_y+1"/>
                          </p:val>
                        </p:tav>
                        <p:tav tm="100000">
                          <p:val>
                            <p:strVal val="#ppt_y-.03"/>
                          </p:val>
                        </p:tav>
                      </p:tavLst>
                    </p:anim>
                    <p:anim calcmode="lin" valueType="num">
                      <p:cBhvr>
                        <p:cTn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tnLst>
          </p:tmpl>
          <p:tmpl lvl="5">
            <p:tnLst>
              <p:par>
                <p:cTn presetID="37"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900" decel="100000" fill="hold"/>
                        <p:tgtEl>
                          <p:spTgt spid="3"/>
                        </p:tgtEl>
                        <p:attrNameLst>
                          <p:attrName>ppt_y</p:attrName>
                        </p:attrNameLst>
                      </p:cBhvr>
                      <p:tavLst>
                        <p:tav tm="0">
                          <p:val>
                            <p:strVal val="#ppt_y+1"/>
                          </p:val>
                        </p:tav>
                        <p:tav tm="100000">
                          <p:val>
                            <p:strVal val="#ppt_y-.03"/>
                          </p:val>
                        </p:tav>
                      </p:tavLst>
                    </p:anim>
                    <p:anim calcmode="lin" valueType="num">
                      <p:cBhvr>
                        <p:cTn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tnLst>
          </p:tmpl>
        </p:tmplLst>
      </p:bldP>
    </p:bld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b="1"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1"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b="1" kern="1200">
          <a:solidFill>
            <a:schemeClr val="accent2">
              <a:lumMod val="5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b="1"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410200"/>
            <a:ext cx="9067800" cy="1219200"/>
          </a:xfrm>
        </p:spPr>
        <p:txBody>
          <a:bodyPr>
            <a:normAutofit fontScale="90000"/>
          </a:bodyPr>
          <a:lstStyle/>
          <a:p>
            <a:r>
              <a:rPr lang="en-US" dirty="0" smtClean="0">
                <a:solidFill>
                  <a:schemeClr val="accent1">
                    <a:lumMod val="75000"/>
                  </a:schemeClr>
                </a:solidFill>
                <a:latin typeface="Berlin Sans FB" pitchFamily="34" charset="0"/>
              </a:rPr>
              <a:t>Lesson 6:</a:t>
            </a:r>
            <a:r>
              <a:rPr lang="en-US" dirty="0" smtClean="0"/>
              <a:t/>
            </a:r>
            <a:br>
              <a:rPr lang="en-US" dirty="0" smtClean="0"/>
            </a:br>
            <a:r>
              <a:rPr lang="en-US" sz="5300" dirty="0" smtClean="0">
                <a:latin typeface="Berlin Sans FB Demi" pitchFamily="34" charset="0"/>
              </a:rPr>
              <a:t>A Faith </a:t>
            </a:r>
            <a:r>
              <a:rPr lang="en-US" sz="3100" dirty="0" smtClean="0">
                <a:latin typeface="Lucida Handwriting" pitchFamily="66" charset="0"/>
              </a:rPr>
              <a:t>that overcomes discontentment</a:t>
            </a:r>
            <a:endParaRPr lang="en-US" sz="3100" dirty="0">
              <a:latin typeface="Lucida Handwriting" pitchFamily="66" charset="0"/>
            </a:endParaRP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lvl="0"/>
            <a:r>
              <a:rPr lang="en-US" sz="2400" dirty="0" smtClean="0"/>
              <a:t>Understanding Discontentment</a:t>
            </a:r>
            <a:endParaRPr lang="en-US" sz="2400" u="sng" dirty="0" smtClean="0"/>
          </a:p>
          <a:p>
            <a:pPr lvl="1"/>
            <a:r>
              <a:rPr lang="en-US" sz="2400" dirty="0" smtClean="0"/>
              <a:t>What is it?</a:t>
            </a:r>
          </a:p>
          <a:p>
            <a:pPr lvl="2"/>
            <a:r>
              <a:rPr lang="en-US" dirty="0" smtClean="0"/>
              <a:t>Lack of contentment, dissatisfaction with circumstances; </a:t>
            </a:r>
            <a:br>
              <a:rPr lang="en-US" dirty="0" smtClean="0"/>
            </a:br>
            <a:r>
              <a:rPr lang="en-US" dirty="0" smtClean="0"/>
              <a:t>A longing for something better than the present situation</a:t>
            </a:r>
          </a:p>
          <a:p>
            <a:pPr lvl="2"/>
            <a:r>
              <a:rPr lang="en-US" dirty="0" smtClean="0"/>
              <a:t>“There are two kinds of discontent in this world. The discontent that works, and the discontent that wrings its hands. The first gets what it wants. The second loses what it has. There's no cure for the first, but success and there's no cure at all for the second.” (Gordon Graham)</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1000"/>
                                        <p:tgtEl>
                                          <p:spTgt spid="3">
                                            <p:txEl>
                                              <p:pRg st="3" end="3"/>
                                            </p:txEl>
                                          </p:spTgt>
                                        </p:tgtEl>
                                      </p:cBhvr>
                                    </p:animEffect>
                                    <p:anim calcmode="lin" valueType="num">
                                      <p:cBhvr>
                                        <p:cTn id="1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lvl="0"/>
            <a:r>
              <a:rPr lang="en-US" sz="2400" dirty="0" smtClean="0"/>
              <a:t>Understanding Discontentment</a:t>
            </a:r>
            <a:endParaRPr lang="en-US" sz="2400" u="sng" dirty="0" smtClean="0"/>
          </a:p>
          <a:p>
            <a:pPr lvl="1"/>
            <a:r>
              <a:rPr lang="en-US" sz="2400" dirty="0" smtClean="0"/>
              <a:t>What is it?</a:t>
            </a:r>
          </a:p>
          <a:p>
            <a:pPr lvl="1"/>
            <a:r>
              <a:rPr lang="en-US" sz="2400" dirty="0" smtClean="0"/>
              <a:t>What causes it?</a:t>
            </a:r>
          </a:p>
          <a:p>
            <a:pPr lvl="2"/>
            <a:r>
              <a:rPr lang="en-US" dirty="0" smtClean="0"/>
              <a:t>Insatiable desire</a:t>
            </a:r>
            <a:endParaRPr lang="en-US" sz="4000" dirty="0" smtClean="0"/>
          </a:p>
          <a:p>
            <a:pPr lvl="2"/>
            <a:r>
              <a:rPr lang="en-US" dirty="0" smtClean="0"/>
              <a:t>Lack of faith</a:t>
            </a:r>
            <a:endParaRPr lang="en-US" sz="4000" dirty="0" smtClean="0"/>
          </a:p>
          <a:p>
            <a:pPr lvl="2"/>
            <a:r>
              <a:rPr lang="en-US" dirty="0" smtClean="0"/>
              <a:t>Unhealthy or unrealistic expectations</a:t>
            </a:r>
            <a:endParaRPr lang="en-US" sz="4000" dirty="0" smtClean="0"/>
          </a:p>
          <a:p>
            <a:pPr lvl="2"/>
            <a:r>
              <a:rPr lang="en-US" dirty="0" smtClean="0"/>
              <a:t>Inflating one’s own self-worth </a:t>
            </a:r>
            <a:endParaRPr lang="en-US" sz="4000" dirty="0" smtClean="0"/>
          </a:p>
          <a:p>
            <a:pPr lvl="2"/>
            <a:r>
              <a:rPr lang="en-US" dirty="0" smtClean="0"/>
              <a:t>Hardships, bitterness, greed, strife, jealousy, envy</a:t>
            </a:r>
            <a:endParaRPr lang="en-US" sz="40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par>
                          <p:cTn id="18" fill="hold">
                            <p:stCondLst>
                              <p:cond delay="2000"/>
                            </p:stCondLst>
                            <p:childTnLst>
                              <p:par>
                                <p:cTn id="19" presetID="37" presetClass="entr" presetSubtype="0" fill="hold" nodeType="after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par>
                          <p:cTn id="25" fill="hold">
                            <p:stCondLst>
                              <p:cond delay="3000"/>
                            </p:stCondLst>
                            <p:childTnLst>
                              <p:par>
                                <p:cTn id="26" presetID="37" presetClass="entr" presetSubtype="0" fill="hold" nodeType="after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par>
                          <p:cTn id="32" fill="hold">
                            <p:stCondLst>
                              <p:cond delay="4000"/>
                            </p:stCondLst>
                            <p:childTnLst>
                              <p:par>
                                <p:cTn id="33" presetID="37" presetClass="entr" presetSubtype="0" fill="hold"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900"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3">
                                            <p:txEl>
                                              <p:p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lvl="0"/>
            <a:r>
              <a:rPr lang="en-US" sz="2400" dirty="0" smtClean="0"/>
              <a:t>Understanding Discontentment</a:t>
            </a:r>
            <a:endParaRPr lang="en-US" sz="2400" u="sng" dirty="0" smtClean="0"/>
          </a:p>
          <a:p>
            <a:pPr lvl="1"/>
            <a:r>
              <a:rPr lang="en-US" sz="2400" dirty="0" smtClean="0"/>
              <a:t>What is it?</a:t>
            </a:r>
          </a:p>
          <a:p>
            <a:pPr lvl="1"/>
            <a:r>
              <a:rPr lang="en-US" sz="2400" dirty="0" smtClean="0"/>
              <a:t>What causes it?</a:t>
            </a:r>
          </a:p>
          <a:p>
            <a:pPr lvl="1"/>
            <a:r>
              <a:rPr lang="en-US" sz="2400" dirty="0" smtClean="0"/>
              <a:t>Who suffers from it?</a:t>
            </a:r>
          </a:p>
          <a:p>
            <a:pPr lvl="1"/>
            <a:r>
              <a:rPr lang="en-US" sz="2400" dirty="0" smtClean="0"/>
              <a:t>What’s so bad about it?</a:t>
            </a:r>
          </a:p>
          <a:p>
            <a:pPr lvl="2"/>
            <a:r>
              <a:rPr lang="en-US" dirty="0" smtClean="0"/>
              <a:t>It affects our relationship with God!</a:t>
            </a:r>
          </a:p>
          <a:p>
            <a:pPr lvl="2"/>
            <a:r>
              <a:rPr lang="en-US" dirty="0" smtClean="0"/>
              <a:t>It hurts ourselves!</a:t>
            </a:r>
          </a:p>
          <a:p>
            <a:pPr lvl="2"/>
            <a:r>
              <a:rPr lang="en-US" dirty="0" smtClean="0"/>
              <a:t>It causes us to hurt others!</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1000"/>
                                        <p:tgtEl>
                                          <p:spTgt spid="3">
                                            <p:txEl>
                                              <p:pRg st="5" end="5"/>
                                            </p:txEl>
                                          </p:spTgt>
                                        </p:tgtEl>
                                      </p:cBhvr>
                                    </p:animEffect>
                                    <p:anim calcmode="lin" valueType="num">
                                      <p:cBhvr>
                                        <p:cTn id="1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1000"/>
                                        <p:tgtEl>
                                          <p:spTgt spid="3">
                                            <p:txEl>
                                              <p:pRg st="6" end="6"/>
                                            </p:txEl>
                                          </p:spTgt>
                                        </p:tgtEl>
                                      </p:cBhvr>
                                    </p:animEffect>
                                    <p:anim calcmode="lin" valueType="num">
                                      <p:cBhvr>
                                        <p:cTn id="2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1000"/>
                                        <p:tgtEl>
                                          <p:spTgt spid="3">
                                            <p:txEl>
                                              <p:pRg st="7" end="7"/>
                                            </p:txEl>
                                          </p:spTgt>
                                        </p:tgtEl>
                                      </p:cBhvr>
                                    </p:animEffect>
                                    <p:anim calcmode="lin" valueType="num">
                                      <p:cBhvr>
                                        <p:cTn id="3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lvl="0">
              <a:spcBef>
                <a:spcPts val="200"/>
              </a:spcBef>
            </a:pPr>
            <a:r>
              <a:rPr lang="en-US" sz="2400" dirty="0" smtClean="0"/>
              <a:t>A Faith That Overcomes Discontentment</a:t>
            </a:r>
            <a:endParaRPr lang="en-US" sz="2400" u="sng" dirty="0" smtClean="0"/>
          </a:p>
          <a:p>
            <a:pPr lvl="1">
              <a:spcBef>
                <a:spcPts val="200"/>
              </a:spcBef>
            </a:pPr>
            <a:r>
              <a:rPr lang="en-US" sz="2000" dirty="0" smtClean="0"/>
              <a:t>Faith focuses on what is truly important in life</a:t>
            </a:r>
          </a:p>
          <a:p>
            <a:pPr lvl="2">
              <a:spcBef>
                <a:spcPts val="200"/>
              </a:spcBef>
            </a:pPr>
            <a:r>
              <a:rPr lang="en-US" sz="2000" dirty="0" smtClean="0"/>
              <a:t>Matt. 6:19-34; Col. 3:1-2; Rom. 14:17</a:t>
            </a:r>
          </a:p>
          <a:p>
            <a:pPr lvl="1">
              <a:spcBef>
                <a:spcPts val="200"/>
              </a:spcBef>
            </a:pPr>
            <a:r>
              <a:rPr lang="en-US" sz="2000" dirty="0" smtClean="0"/>
              <a:t>Faith focuses on counting blessings</a:t>
            </a:r>
          </a:p>
          <a:p>
            <a:pPr lvl="2">
              <a:spcBef>
                <a:spcPts val="200"/>
              </a:spcBef>
            </a:pPr>
            <a:r>
              <a:rPr lang="en-US" sz="2000" dirty="0" smtClean="0"/>
              <a:t>Psa. 23:5; Eph. 1:3; 1 Tim. 6:17; Acts 17:25</a:t>
            </a:r>
          </a:p>
          <a:p>
            <a:pPr lvl="1">
              <a:spcBef>
                <a:spcPts val="200"/>
              </a:spcBef>
            </a:pPr>
            <a:r>
              <a:rPr lang="en-US" sz="2000" dirty="0" smtClean="0"/>
              <a:t>Faith focuses on becoming thankful for all things</a:t>
            </a:r>
          </a:p>
          <a:p>
            <a:pPr lvl="2">
              <a:spcBef>
                <a:spcPts val="200"/>
              </a:spcBef>
            </a:pPr>
            <a:r>
              <a:rPr lang="en-US" sz="2000" dirty="0" smtClean="0"/>
              <a:t>2 Cor. 4:15; Eph. 5:20; Col. 3:17; 4:2; 1 Thess. 5:18; Phil. 4:6</a:t>
            </a:r>
          </a:p>
          <a:p>
            <a:pPr lvl="1">
              <a:spcBef>
                <a:spcPts val="200"/>
              </a:spcBef>
            </a:pPr>
            <a:r>
              <a:rPr lang="en-US" sz="2000" dirty="0" smtClean="0"/>
              <a:t>Faith focuses on trusting God and His providence</a:t>
            </a:r>
          </a:p>
          <a:p>
            <a:pPr lvl="2">
              <a:spcBef>
                <a:spcPts val="200"/>
              </a:spcBef>
            </a:pPr>
            <a:r>
              <a:rPr lang="en-US" sz="2000" dirty="0" smtClean="0"/>
              <a:t>Phil. 4:19; Rom. 8:28; 2 Cor. 9:8; Matt. 6:33; 7:7-11; Heb. 13:5-6</a:t>
            </a:r>
          </a:p>
          <a:p>
            <a:pPr lvl="1">
              <a:spcBef>
                <a:spcPts val="200"/>
              </a:spcBef>
            </a:pPr>
            <a:r>
              <a:rPr lang="en-US" sz="2000" dirty="0" smtClean="0"/>
              <a:t>Faith focuses on trusting God and His prayer-power</a:t>
            </a:r>
          </a:p>
          <a:p>
            <a:pPr lvl="2">
              <a:spcBef>
                <a:spcPts val="200"/>
              </a:spcBef>
            </a:pPr>
            <a:r>
              <a:rPr lang="en-US" sz="2000" dirty="0" smtClean="0"/>
              <a:t>1 Th. 5:17; Eph. 3:20-21; 1 John 5:14-15; Jas. 5:16; Gen. 18:14; 1 Pet. 5:7</a:t>
            </a:r>
          </a:p>
          <a:p>
            <a:pPr lvl="1">
              <a:spcBef>
                <a:spcPts val="200"/>
              </a:spcBef>
            </a:pPr>
            <a:r>
              <a:rPr lang="en-US" sz="2000" dirty="0" smtClean="0"/>
              <a:t>Faith focuses on discontinuing all complaining &amp; grumbling</a:t>
            </a:r>
          </a:p>
          <a:p>
            <a:pPr lvl="2">
              <a:spcBef>
                <a:spcPts val="200"/>
              </a:spcBef>
            </a:pPr>
            <a:r>
              <a:rPr lang="en-US" sz="2000" dirty="0" smtClean="0"/>
              <a:t>Phil. 2:14-15; 1 Cor. 10:10</a:t>
            </a:r>
          </a:p>
          <a:p>
            <a:pPr lvl="1">
              <a:spcBef>
                <a:spcPts val="200"/>
              </a:spcBef>
            </a:pPr>
            <a:r>
              <a:rPr lang="en-US" sz="2000" dirty="0" smtClean="0"/>
              <a:t>Faith focuses on learning to be content</a:t>
            </a:r>
          </a:p>
          <a:p>
            <a:pPr lvl="2">
              <a:spcBef>
                <a:spcPts val="200"/>
              </a:spcBef>
            </a:pPr>
            <a:r>
              <a:rPr lang="en-US" sz="2000" dirty="0" smtClean="0"/>
              <a:t>Phil. 4:11-13</a:t>
            </a:r>
          </a:p>
          <a:p>
            <a:pPr lvl="1">
              <a:spcBef>
                <a:spcPts val="200"/>
              </a:spcBef>
            </a:pPr>
            <a:r>
              <a:rPr lang="en-US" sz="2000" dirty="0" smtClean="0"/>
              <a:t>Faith focuses on removing anxiety from life</a:t>
            </a:r>
          </a:p>
          <a:p>
            <a:pPr lvl="2">
              <a:spcBef>
                <a:spcPts val="200"/>
              </a:spcBef>
            </a:pPr>
            <a:r>
              <a:rPr lang="en-US" sz="2000" dirty="0" smtClean="0"/>
              <a:t>Job. 14:1; Phil. 4:6-7</a:t>
            </a:r>
          </a:p>
          <a:p>
            <a:pPr lvl="2">
              <a:spcBef>
                <a:spcPts val="200"/>
              </a:spcBef>
            </a:pPr>
            <a:r>
              <a:rPr lang="en-US" sz="2000" dirty="0" smtClean="0"/>
              <a:t>It was </a:t>
            </a:r>
            <a:r>
              <a:rPr lang="en-US" sz="2000" dirty="0" err="1" smtClean="0"/>
              <a:t>smthg</a:t>
            </a:r>
            <a:r>
              <a:rPr lang="en-US" sz="2000" dirty="0" smtClean="0"/>
              <a:t> Paul learned as a disciple of Christ…thru the power of Christ.</a:t>
            </a:r>
          </a:p>
          <a:p>
            <a:pPr lvl="2">
              <a:spcBef>
                <a:spcPts val="200"/>
              </a:spcBef>
            </a:pPr>
            <a:r>
              <a:rPr lang="en-US" sz="2000" dirty="0" smtClean="0"/>
              <a:t>Paul had made the best of his circumstances, incl. prison (Phil. 1:12-14)</a:t>
            </a:r>
            <a:endParaRPr lang="en-US" sz="20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25" presetID="37"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7"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par>
                                <p:cTn id="39" presetID="37"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37"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900"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52" dur="100" accel="100000" fill="hold">
                                          <p:stCondLst>
                                            <p:cond delay="900"/>
                                          </p:stCondLst>
                                        </p:cTn>
                                        <p:tgtEl>
                                          <p:spTgt spid="3">
                                            <p:txEl>
                                              <p:pRg st="7" end="7"/>
                                            </p:txEl>
                                          </p:spTgt>
                                        </p:tgtEl>
                                        <p:attrNameLst>
                                          <p:attrName>ppt_y</p:attrName>
                                        </p:attrNameLst>
                                      </p:cBhvr>
                                      <p:tavLst>
                                        <p:tav tm="0">
                                          <p:val>
                                            <p:strVal val="#ppt_y-.03"/>
                                          </p:val>
                                        </p:tav>
                                        <p:tav tm="100000">
                                          <p:val>
                                            <p:strVal val="#ppt_y"/>
                                          </p:val>
                                        </p:tav>
                                      </p:tavLst>
                                    </p:anim>
                                  </p:childTnLst>
                                </p:cTn>
                              </p:par>
                              <p:par>
                                <p:cTn id="53" presetID="37" presetClass="entr" presetSubtype="0" fill="hold" nodeType="with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1000"/>
                                        <p:tgtEl>
                                          <p:spTgt spid="3">
                                            <p:txEl>
                                              <p:pRg st="8" end="8"/>
                                            </p:txEl>
                                          </p:spTgt>
                                        </p:tgtEl>
                                      </p:cBhvr>
                                    </p:animEffect>
                                    <p:anim calcmode="lin" valueType="num">
                                      <p:cBhvr>
                                        <p:cTn id="5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7" dur="900" decel="100000" fill="hold"/>
                                        <p:tgtEl>
                                          <p:spTgt spid="3">
                                            <p:txEl>
                                              <p:pRg st="8" end="8"/>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
                                            <p:txEl>
                                              <p:pRg st="8" end="8"/>
                                            </p:txEl>
                                          </p:spTgt>
                                        </p:tgtEl>
                                        <p:attrNameLst>
                                          <p:attrName>ppt_y</p:attrName>
                                        </p:attrNameLst>
                                      </p:cBhvr>
                                      <p:tavLst>
                                        <p:tav tm="0">
                                          <p:val>
                                            <p:strVal val="#ppt_y-.03"/>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7" presetClass="entr" presetSubtype="0" fill="hold"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900" decel="100000" fill="hold"/>
                                        <p:tgtEl>
                                          <p:spTgt spid="3">
                                            <p:txEl>
                                              <p:pRg st="9" end="9"/>
                                            </p:txEl>
                                          </p:spTgt>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3">
                                            <p:txEl>
                                              <p:pRg st="9" end="9"/>
                                            </p:txEl>
                                          </p:spTgt>
                                        </p:tgtEl>
                                        <p:attrNameLst>
                                          <p:attrName>ppt_y</p:attrName>
                                        </p:attrNameLst>
                                      </p:cBhvr>
                                      <p:tavLst>
                                        <p:tav tm="0">
                                          <p:val>
                                            <p:strVal val="#ppt_y-.03"/>
                                          </p:val>
                                        </p:tav>
                                        <p:tav tm="100000">
                                          <p:val>
                                            <p:strVal val="#ppt_y"/>
                                          </p:val>
                                        </p:tav>
                                      </p:tavLst>
                                    </p:anim>
                                  </p:childTnLst>
                                </p:cTn>
                              </p:par>
                              <p:par>
                                <p:cTn id="67" presetID="37" presetClass="entr" presetSubtype="0" fill="hold" nodeType="withEffect">
                                  <p:stCondLst>
                                    <p:cond delay="0"/>
                                  </p:stCondLst>
                                  <p:childTnLst>
                                    <p:set>
                                      <p:cBhvr>
                                        <p:cTn id="68" dur="1" fill="hold">
                                          <p:stCondLst>
                                            <p:cond delay="0"/>
                                          </p:stCondLst>
                                        </p:cTn>
                                        <p:tgtEl>
                                          <p:spTgt spid="3">
                                            <p:txEl>
                                              <p:pRg st="10" end="10"/>
                                            </p:txEl>
                                          </p:spTgt>
                                        </p:tgtEl>
                                        <p:attrNameLst>
                                          <p:attrName>style.visibility</p:attrName>
                                        </p:attrNameLst>
                                      </p:cBhvr>
                                      <p:to>
                                        <p:strVal val="visible"/>
                                      </p:to>
                                    </p:set>
                                    <p:animEffect transition="in" filter="fade">
                                      <p:cBhvr>
                                        <p:cTn id="69" dur="1000"/>
                                        <p:tgtEl>
                                          <p:spTgt spid="3">
                                            <p:txEl>
                                              <p:pRg st="10" end="10"/>
                                            </p:txEl>
                                          </p:spTgt>
                                        </p:tgtEl>
                                      </p:cBhvr>
                                    </p:animEffect>
                                    <p:anim calcmode="lin" valueType="num">
                                      <p:cBhvr>
                                        <p:cTn id="70"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1" dur="900" decel="100000" fill="hold"/>
                                        <p:tgtEl>
                                          <p:spTgt spid="3">
                                            <p:txEl>
                                              <p:pRg st="10" end="10"/>
                                            </p:txEl>
                                          </p:spTgt>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3">
                                            <p:txEl>
                                              <p:pRg st="10" end="10"/>
                                            </p:txEl>
                                          </p:spTgt>
                                        </p:tgtEl>
                                        <p:attrNameLst>
                                          <p:attrName>ppt_y</p:attrName>
                                        </p:attrNameLst>
                                      </p:cBhvr>
                                      <p:tavLst>
                                        <p:tav tm="0">
                                          <p:val>
                                            <p:strVal val="#ppt_y-.03"/>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37" presetClass="entr" presetSubtype="0" fill="hold" nodeType="clickEffect">
                                  <p:stCondLst>
                                    <p:cond delay="0"/>
                                  </p:stCondLst>
                                  <p:childTnLst>
                                    <p:set>
                                      <p:cBhvr>
                                        <p:cTn id="76" dur="1" fill="hold">
                                          <p:stCondLst>
                                            <p:cond delay="0"/>
                                          </p:stCondLst>
                                        </p:cTn>
                                        <p:tgtEl>
                                          <p:spTgt spid="3">
                                            <p:txEl>
                                              <p:pRg st="11" end="11"/>
                                            </p:txEl>
                                          </p:spTgt>
                                        </p:tgtEl>
                                        <p:attrNameLst>
                                          <p:attrName>style.visibility</p:attrName>
                                        </p:attrNameLst>
                                      </p:cBhvr>
                                      <p:to>
                                        <p:strVal val="visible"/>
                                      </p:to>
                                    </p:set>
                                    <p:animEffect transition="in" filter="fade">
                                      <p:cBhvr>
                                        <p:cTn id="77" dur="1000"/>
                                        <p:tgtEl>
                                          <p:spTgt spid="3">
                                            <p:txEl>
                                              <p:pRg st="11" end="11"/>
                                            </p:txEl>
                                          </p:spTgt>
                                        </p:tgtEl>
                                      </p:cBhvr>
                                    </p:animEffect>
                                    <p:anim calcmode="lin" valueType="num">
                                      <p:cBhvr>
                                        <p:cTn id="78"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9" dur="900" decel="100000" fill="hold"/>
                                        <p:tgtEl>
                                          <p:spTgt spid="3">
                                            <p:txEl>
                                              <p:pRg st="11" end="11"/>
                                            </p:txEl>
                                          </p:spTgt>
                                        </p:tgtEl>
                                        <p:attrNameLst>
                                          <p:attrName>ppt_y</p:attrName>
                                        </p:attrNameLst>
                                      </p:cBhvr>
                                      <p:tavLst>
                                        <p:tav tm="0">
                                          <p:val>
                                            <p:strVal val="#ppt_y+1"/>
                                          </p:val>
                                        </p:tav>
                                        <p:tav tm="100000">
                                          <p:val>
                                            <p:strVal val="#ppt_y-.03"/>
                                          </p:val>
                                        </p:tav>
                                      </p:tavLst>
                                    </p:anim>
                                    <p:anim calcmode="lin" valueType="num">
                                      <p:cBhvr>
                                        <p:cTn id="80" dur="100" accel="100000" fill="hold">
                                          <p:stCondLst>
                                            <p:cond delay="900"/>
                                          </p:stCondLst>
                                        </p:cTn>
                                        <p:tgtEl>
                                          <p:spTgt spid="3">
                                            <p:txEl>
                                              <p:pRg st="11" end="11"/>
                                            </p:txEl>
                                          </p:spTgt>
                                        </p:tgtEl>
                                        <p:attrNameLst>
                                          <p:attrName>ppt_y</p:attrName>
                                        </p:attrNameLst>
                                      </p:cBhvr>
                                      <p:tavLst>
                                        <p:tav tm="0">
                                          <p:val>
                                            <p:strVal val="#ppt_y-.03"/>
                                          </p:val>
                                        </p:tav>
                                        <p:tav tm="100000">
                                          <p:val>
                                            <p:strVal val="#ppt_y"/>
                                          </p:val>
                                        </p:tav>
                                      </p:tavLst>
                                    </p:anim>
                                  </p:childTnLst>
                                </p:cTn>
                              </p:par>
                              <p:par>
                                <p:cTn id="81" presetID="37" presetClass="entr" presetSubtype="0" fill="hold" nodeType="withEffect">
                                  <p:stCondLst>
                                    <p:cond delay="0"/>
                                  </p:stCondLst>
                                  <p:childTnLst>
                                    <p:set>
                                      <p:cBhvr>
                                        <p:cTn id="82" dur="1" fill="hold">
                                          <p:stCondLst>
                                            <p:cond delay="0"/>
                                          </p:stCondLst>
                                        </p:cTn>
                                        <p:tgtEl>
                                          <p:spTgt spid="3">
                                            <p:txEl>
                                              <p:pRg st="12" end="12"/>
                                            </p:txEl>
                                          </p:spTgt>
                                        </p:tgtEl>
                                        <p:attrNameLst>
                                          <p:attrName>style.visibility</p:attrName>
                                        </p:attrNameLst>
                                      </p:cBhvr>
                                      <p:to>
                                        <p:strVal val="visible"/>
                                      </p:to>
                                    </p:set>
                                    <p:animEffect transition="in" filter="fade">
                                      <p:cBhvr>
                                        <p:cTn id="83" dur="1000"/>
                                        <p:tgtEl>
                                          <p:spTgt spid="3">
                                            <p:txEl>
                                              <p:pRg st="12" end="12"/>
                                            </p:txEl>
                                          </p:spTgt>
                                        </p:tgtEl>
                                      </p:cBhvr>
                                    </p:animEffect>
                                    <p:anim calcmode="lin" valueType="num">
                                      <p:cBhvr>
                                        <p:cTn id="84"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85" dur="900" decel="100000" fill="hold"/>
                                        <p:tgtEl>
                                          <p:spTgt spid="3">
                                            <p:txEl>
                                              <p:pRg st="12" end="12"/>
                                            </p:txEl>
                                          </p:spTgt>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3">
                                            <p:txEl>
                                              <p:pRg st="12" end="12"/>
                                            </p:txEl>
                                          </p:spTgt>
                                        </p:tgtEl>
                                        <p:attrNameLst>
                                          <p:attrName>ppt_y</p:attrName>
                                        </p:attrNameLst>
                                      </p:cBhvr>
                                      <p:tavLst>
                                        <p:tav tm="0">
                                          <p:val>
                                            <p:strVal val="#ppt_y-.03"/>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37" presetClass="entr" presetSubtype="0" fill="hold"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Effect transition="in" filter="fade">
                                      <p:cBhvr>
                                        <p:cTn id="91" dur="1000"/>
                                        <p:tgtEl>
                                          <p:spTgt spid="3">
                                            <p:txEl>
                                              <p:pRg st="13" end="13"/>
                                            </p:txEl>
                                          </p:spTgt>
                                        </p:tgtEl>
                                      </p:cBhvr>
                                    </p:animEffect>
                                    <p:anim calcmode="lin" valueType="num">
                                      <p:cBhvr>
                                        <p:cTn id="92"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93" dur="900" decel="100000" fill="hold"/>
                                        <p:tgtEl>
                                          <p:spTgt spid="3">
                                            <p:txEl>
                                              <p:pRg st="13" end="13"/>
                                            </p:txEl>
                                          </p:spTgt>
                                        </p:tgtEl>
                                        <p:attrNameLst>
                                          <p:attrName>ppt_y</p:attrName>
                                        </p:attrNameLst>
                                      </p:cBhvr>
                                      <p:tavLst>
                                        <p:tav tm="0">
                                          <p:val>
                                            <p:strVal val="#ppt_y+1"/>
                                          </p:val>
                                        </p:tav>
                                        <p:tav tm="100000">
                                          <p:val>
                                            <p:strVal val="#ppt_y-.03"/>
                                          </p:val>
                                        </p:tav>
                                      </p:tavLst>
                                    </p:anim>
                                    <p:anim calcmode="lin" valueType="num">
                                      <p:cBhvr>
                                        <p:cTn id="94" dur="100" accel="100000" fill="hold">
                                          <p:stCondLst>
                                            <p:cond delay="900"/>
                                          </p:stCondLst>
                                        </p:cTn>
                                        <p:tgtEl>
                                          <p:spTgt spid="3">
                                            <p:txEl>
                                              <p:pRg st="13" end="13"/>
                                            </p:txEl>
                                          </p:spTgt>
                                        </p:tgtEl>
                                        <p:attrNameLst>
                                          <p:attrName>ppt_y</p:attrName>
                                        </p:attrNameLst>
                                      </p:cBhvr>
                                      <p:tavLst>
                                        <p:tav tm="0">
                                          <p:val>
                                            <p:strVal val="#ppt_y-.03"/>
                                          </p:val>
                                        </p:tav>
                                        <p:tav tm="100000">
                                          <p:val>
                                            <p:strVal val="#ppt_y"/>
                                          </p:val>
                                        </p:tav>
                                      </p:tavLst>
                                    </p:anim>
                                  </p:childTnLst>
                                </p:cTn>
                              </p:par>
                              <p:par>
                                <p:cTn id="95" presetID="37" presetClass="entr" presetSubtype="0" fill="hold" nodeType="withEffect">
                                  <p:stCondLst>
                                    <p:cond delay="0"/>
                                  </p:stCondLst>
                                  <p:childTnLst>
                                    <p:set>
                                      <p:cBhvr>
                                        <p:cTn id="96" dur="1" fill="hold">
                                          <p:stCondLst>
                                            <p:cond delay="0"/>
                                          </p:stCondLst>
                                        </p:cTn>
                                        <p:tgtEl>
                                          <p:spTgt spid="3">
                                            <p:txEl>
                                              <p:pRg st="14" end="14"/>
                                            </p:txEl>
                                          </p:spTgt>
                                        </p:tgtEl>
                                        <p:attrNameLst>
                                          <p:attrName>style.visibility</p:attrName>
                                        </p:attrNameLst>
                                      </p:cBhvr>
                                      <p:to>
                                        <p:strVal val="visible"/>
                                      </p:to>
                                    </p:set>
                                    <p:animEffect transition="in" filter="fade">
                                      <p:cBhvr>
                                        <p:cTn id="97" dur="1000"/>
                                        <p:tgtEl>
                                          <p:spTgt spid="3">
                                            <p:txEl>
                                              <p:pRg st="14" end="14"/>
                                            </p:txEl>
                                          </p:spTgt>
                                        </p:tgtEl>
                                      </p:cBhvr>
                                    </p:animEffect>
                                    <p:anim calcmode="lin" valueType="num">
                                      <p:cBhvr>
                                        <p:cTn id="98"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99" dur="900" decel="100000" fill="hold"/>
                                        <p:tgtEl>
                                          <p:spTgt spid="3">
                                            <p:txEl>
                                              <p:pRg st="14" end="14"/>
                                            </p:txEl>
                                          </p:spTgt>
                                        </p:tgtEl>
                                        <p:attrNameLst>
                                          <p:attrName>ppt_y</p:attrName>
                                        </p:attrNameLst>
                                      </p:cBhvr>
                                      <p:tavLst>
                                        <p:tav tm="0">
                                          <p:val>
                                            <p:strVal val="#ppt_y+1"/>
                                          </p:val>
                                        </p:tav>
                                        <p:tav tm="100000">
                                          <p:val>
                                            <p:strVal val="#ppt_y-.03"/>
                                          </p:val>
                                        </p:tav>
                                      </p:tavLst>
                                    </p:anim>
                                    <p:anim calcmode="lin" valueType="num">
                                      <p:cBhvr>
                                        <p:cTn id="100" dur="100" accel="100000" fill="hold">
                                          <p:stCondLst>
                                            <p:cond delay="900"/>
                                          </p:stCondLst>
                                        </p:cTn>
                                        <p:tgtEl>
                                          <p:spTgt spid="3">
                                            <p:txEl>
                                              <p:pRg st="14" end="1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440</TotalTime>
  <Words>301</Words>
  <Application>Microsoft Office PowerPoint</Application>
  <PresentationFormat>On-screen Show (4:3)</PresentationFormat>
  <Paragraphs>40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Lesson 6: A Faith that overcomes discontentment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 A Faith that overcomes doubt</dc:title>
  <dc:creator>David</dc:creator>
  <cp:lastModifiedBy>Cindy Nelson</cp:lastModifiedBy>
  <cp:revision>23</cp:revision>
  <dcterms:created xsi:type="dcterms:W3CDTF">2013-07-02T18:20:56Z</dcterms:created>
  <dcterms:modified xsi:type="dcterms:W3CDTF">2013-08-23T18:00:22Z</dcterms:modified>
</cp:coreProperties>
</file>