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65"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730" y="-8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26" name="Picture 2" descr="\\pblfpr\users\David\_Graphics\Lesson-Event PPT Graphics\A Faith That Overcomes.jpg"/>
          <p:cNvPicPr>
            <a:picLocks noChangeAspect="1" noChangeArrowheads="1"/>
          </p:cNvPicPr>
          <p:nvPr userDrawn="1"/>
        </p:nvPicPr>
        <p:blipFill>
          <a:blip r:embed="rId2" cstate="print"/>
          <a:srcRect/>
          <a:stretch>
            <a:fillRect/>
          </a:stretch>
        </p:blipFill>
        <p:spPr bwMode="auto">
          <a:xfrm>
            <a:off x="0" y="0"/>
            <a:ext cx="9147175" cy="6859588"/>
          </a:xfrm>
          <a:prstGeom prst="rect">
            <a:avLst/>
          </a:prstGeom>
          <a:noFill/>
        </p:spPr>
      </p:pic>
      <p:sp>
        <p:nvSpPr>
          <p:cNvPr id="2" name="Title 1"/>
          <p:cNvSpPr>
            <a:spLocks noGrp="1"/>
          </p:cNvSpPr>
          <p:nvPr>
            <p:ph type="ctrTitle"/>
          </p:nvPr>
        </p:nvSpPr>
        <p:spPr>
          <a:xfrm>
            <a:off x="0" y="5638800"/>
            <a:ext cx="7772400" cy="1219200"/>
          </a:xfrm>
          <a:prstGeom prst="rect">
            <a:avLst/>
          </a:prstGeom>
        </p:spPr>
        <p:txBody>
          <a:bodyPr>
            <a:normAutofit/>
          </a:bodyPr>
          <a:lstStyle>
            <a:lvl1pPr algn="l">
              <a:defRPr sz="3600"/>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accent2">
                    <a:lumMod val="50000"/>
                  </a:schemeClr>
                </a:solidFill>
              </a:defRPr>
            </a:lvl2pPr>
            <a:lvl3pPr>
              <a:defRPr>
                <a:solidFill>
                  <a:schemeClr val="accent1">
                    <a:lumMod val="5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5B6543-C0AB-46D7-8E10-881C526B1823}" type="datetimeFigureOut">
              <a:rPr lang="en-US" smtClean="0"/>
              <a:pPr/>
              <a:t>8/23/2013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FACC8BC-4A8F-4374-8FA1-873DB1A84C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pblfpr\users\David\_Graphics\Lesson-Event PPT Graphics\A Faith That Overcomes - discontent text copy.jpg"/>
          <p:cNvPicPr>
            <a:picLocks noChangeAspect="1" noChangeArrowheads="1"/>
          </p:cNvPicPr>
          <p:nvPr userDrawn="1"/>
        </p:nvPicPr>
        <p:blipFill>
          <a:blip r:embed="rId13" cstate="print"/>
          <a:srcRect/>
          <a:stretch>
            <a:fillRect/>
          </a:stretch>
        </p:blipFill>
        <p:spPr bwMode="auto">
          <a:xfrm>
            <a:off x="-3175" y="0"/>
            <a:ext cx="9147175" cy="6859588"/>
          </a:xfrm>
          <a:prstGeom prst="rect">
            <a:avLst/>
          </a:prstGeom>
          <a:noFill/>
        </p:spPr>
      </p:pic>
      <p:sp>
        <p:nvSpPr>
          <p:cNvPr id="3" name="Text Placeholder 2"/>
          <p:cNvSpPr>
            <a:spLocks noGrp="1"/>
          </p:cNvSpPr>
          <p:nvPr>
            <p:ph type="body" idx="1"/>
          </p:nvPr>
        </p:nvSpPr>
        <p:spPr>
          <a:xfrm>
            <a:off x="228600" y="1828800"/>
            <a:ext cx="891540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900"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900"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900"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900"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900"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tnLst>
          </p:tmpl>
        </p:tmplLst>
      </p:b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accent2">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410200"/>
            <a:ext cx="9067800" cy="1219200"/>
          </a:xfrm>
        </p:spPr>
        <p:txBody>
          <a:bodyPr>
            <a:normAutofit fontScale="90000"/>
          </a:bodyPr>
          <a:lstStyle/>
          <a:p>
            <a:r>
              <a:rPr lang="en-US" dirty="0" smtClean="0">
                <a:solidFill>
                  <a:schemeClr val="accent1">
                    <a:lumMod val="75000"/>
                  </a:schemeClr>
                </a:solidFill>
                <a:latin typeface="Berlin Sans FB" pitchFamily="34" charset="0"/>
              </a:rPr>
              <a:t>Lesson 6:</a:t>
            </a:r>
            <a:r>
              <a:rPr lang="en-US" dirty="0" smtClean="0"/>
              <a:t/>
            </a:r>
            <a:br>
              <a:rPr lang="en-US" dirty="0" smtClean="0"/>
            </a:br>
            <a:r>
              <a:rPr lang="en-US" sz="5300" dirty="0" smtClean="0">
                <a:latin typeface="Berlin Sans FB Demi" pitchFamily="34" charset="0"/>
              </a:rPr>
              <a:t>A Faith </a:t>
            </a:r>
            <a:r>
              <a:rPr lang="en-US" sz="3100" dirty="0" smtClean="0">
                <a:latin typeface="Lucida Handwriting" pitchFamily="66" charset="0"/>
              </a:rPr>
              <a:t>that overcomes discontentment</a:t>
            </a:r>
            <a:endParaRPr lang="en-US" sz="3100" dirty="0">
              <a:latin typeface="Lucida Handwriting" pitchFamily="66"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US" sz="2400" dirty="0" smtClean="0"/>
              <a:t>Understanding Discontentment</a:t>
            </a:r>
            <a:endParaRPr lang="en-US" sz="2400" u="sng" dirty="0" smtClean="0"/>
          </a:p>
          <a:p>
            <a:pPr lvl="1"/>
            <a:r>
              <a:rPr lang="en-US" sz="2400" dirty="0" smtClean="0"/>
              <a:t>What is it?</a:t>
            </a:r>
          </a:p>
          <a:p>
            <a:pPr lvl="2"/>
            <a:r>
              <a:rPr lang="en-US" dirty="0" smtClean="0"/>
              <a:t>Lack of contentment, dissatisfaction with circumstances; </a:t>
            </a:r>
            <a:br>
              <a:rPr lang="en-US" dirty="0" smtClean="0"/>
            </a:br>
            <a:r>
              <a:rPr lang="en-US" dirty="0" smtClean="0"/>
              <a:t>A longing for something better than the present situation</a:t>
            </a:r>
          </a:p>
          <a:p>
            <a:pPr lvl="2"/>
            <a:r>
              <a:rPr lang="en-US" dirty="0" smtClean="0"/>
              <a:t>“There are two kinds of discontent in this world. The discontent that works, and the discontent that wrings its hands. The first gets what it wants. The second loses what it has. There's no cure for the first, but success and there's no cure at all for the second.” (Gordon Graham)</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US" sz="2400" dirty="0" smtClean="0"/>
              <a:t>Understanding Discontentment</a:t>
            </a:r>
            <a:endParaRPr lang="en-US" sz="2400" u="sng" dirty="0" smtClean="0"/>
          </a:p>
          <a:p>
            <a:pPr lvl="1"/>
            <a:r>
              <a:rPr lang="en-US" sz="2400" dirty="0" smtClean="0"/>
              <a:t>What is it?</a:t>
            </a:r>
          </a:p>
          <a:p>
            <a:pPr lvl="1"/>
            <a:r>
              <a:rPr lang="en-US" sz="2400" dirty="0" smtClean="0"/>
              <a:t>What causes it?</a:t>
            </a:r>
          </a:p>
          <a:p>
            <a:pPr lvl="2"/>
            <a:r>
              <a:rPr lang="en-US" dirty="0" smtClean="0"/>
              <a:t>Insatiable desire</a:t>
            </a:r>
            <a:endParaRPr lang="en-US" sz="4000" dirty="0" smtClean="0"/>
          </a:p>
          <a:p>
            <a:pPr lvl="2"/>
            <a:r>
              <a:rPr lang="en-US" dirty="0" smtClean="0"/>
              <a:t>Lack of faith</a:t>
            </a:r>
            <a:endParaRPr lang="en-US" sz="4000" dirty="0" smtClean="0"/>
          </a:p>
          <a:p>
            <a:pPr lvl="2"/>
            <a:r>
              <a:rPr lang="en-US" dirty="0" smtClean="0"/>
              <a:t>Unhealthy or unrealistic expectations</a:t>
            </a:r>
            <a:endParaRPr lang="en-US" sz="4000" dirty="0" smtClean="0"/>
          </a:p>
          <a:p>
            <a:pPr lvl="2"/>
            <a:r>
              <a:rPr lang="en-US" dirty="0" smtClean="0"/>
              <a:t>Inflating one’s own self-worth </a:t>
            </a:r>
            <a:endParaRPr lang="en-US" sz="4000" dirty="0" smtClean="0"/>
          </a:p>
          <a:p>
            <a:pPr lvl="2"/>
            <a:r>
              <a:rPr lang="en-US" dirty="0" smtClean="0"/>
              <a:t>Hardships, bitterness, greed, strife, jealousy, envy</a:t>
            </a:r>
            <a:endParaRPr lang="en-US" sz="4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37"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US" sz="2400" dirty="0" smtClean="0"/>
              <a:t>Understanding Discontentment</a:t>
            </a:r>
            <a:endParaRPr lang="en-US" sz="2400" u="sng" dirty="0" smtClean="0"/>
          </a:p>
          <a:p>
            <a:pPr lvl="1"/>
            <a:r>
              <a:rPr lang="en-US" sz="2400" dirty="0" smtClean="0"/>
              <a:t>What is it?</a:t>
            </a:r>
          </a:p>
          <a:p>
            <a:pPr lvl="1"/>
            <a:r>
              <a:rPr lang="en-US" sz="2400" dirty="0" smtClean="0"/>
              <a:t>What causes it?</a:t>
            </a:r>
          </a:p>
          <a:p>
            <a:pPr lvl="1"/>
            <a:r>
              <a:rPr lang="en-US" sz="2400" dirty="0" smtClean="0"/>
              <a:t>Who suffers from it?</a:t>
            </a:r>
          </a:p>
          <a:p>
            <a:pPr lvl="1"/>
            <a:r>
              <a:rPr lang="en-US" sz="2400" dirty="0" smtClean="0"/>
              <a:t>What’s so bad about it?</a:t>
            </a:r>
          </a:p>
          <a:p>
            <a:pPr lvl="2"/>
            <a:r>
              <a:rPr lang="en-US" dirty="0" smtClean="0"/>
              <a:t>It affects our relationship with God!</a:t>
            </a:r>
          </a:p>
          <a:p>
            <a:pPr lvl="2"/>
            <a:r>
              <a:rPr lang="en-US" dirty="0" smtClean="0"/>
              <a:t>It hurts ourselves!</a:t>
            </a:r>
          </a:p>
          <a:p>
            <a:pPr lvl="2"/>
            <a:r>
              <a:rPr lang="en-US" dirty="0" smtClean="0"/>
              <a:t>It causes us to hurt others!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1000"/>
                                        <p:tgtEl>
                                          <p:spTgt spid="3">
                                            <p:txEl>
                                              <p:pRg st="5" end="5"/>
                                            </p:txEl>
                                          </p:spTgt>
                                        </p:tgtEl>
                                      </p:cBhvr>
                                    </p:animEffect>
                                    <p:anim calcmode="lin" valueType="num">
                                      <p:cBhvr>
                                        <p:cTn id="1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anim calcmode="lin" valueType="num">
                                      <p:cBhvr>
                                        <p:cTn id="2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spcBef>
                <a:spcPts val="200"/>
              </a:spcBef>
            </a:pPr>
            <a:r>
              <a:rPr lang="en-US" sz="2400" dirty="0" smtClean="0"/>
              <a:t>A Faith That Overcomes Discontentment</a:t>
            </a:r>
            <a:endParaRPr lang="en-US" sz="2400" u="sng" dirty="0" smtClean="0"/>
          </a:p>
          <a:p>
            <a:pPr lvl="1">
              <a:spcBef>
                <a:spcPts val="200"/>
              </a:spcBef>
            </a:pPr>
            <a:r>
              <a:rPr lang="en-US" sz="2000" dirty="0" smtClean="0"/>
              <a:t>Faith focuses on what is truly important in life</a:t>
            </a:r>
          </a:p>
          <a:p>
            <a:pPr lvl="2">
              <a:spcBef>
                <a:spcPts val="200"/>
              </a:spcBef>
            </a:pPr>
            <a:r>
              <a:rPr lang="en-US" sz="2000" dirty="0" smtClean="0"/>
              <a:t>Matt. 6:19-34; Col. 3:1-2; Rom. 14:17</a:t>
            </a:r>
          </a:p>
          <a:p>
            <a:pPr lvl="1">
              <a:spcBef>
                <a:spcPts val="200"/>
              </a:spcBef>
            </a:pPr>
            <a:r>
              <a:rPr lang="en-US" sz="2000" dirty="0" smtClean="0"/>
              <a:t>Faith focuses on counting blessings</a:t>
            </a:r>
          </a:p>
          <a:p>
            <a:pPr lvl="2">
              <a:spcBef>
                <a:spcPts val="200"/>
              </a:spcBef>
            </a:pPr>
            <a:r>
              <a:rPr lang="en-US" sz="2000" dirty="0" smtClean="0"/>
              <a:t>Psa. 23:5; Eph. 1:3; 1 Tim. 6:17; Acts 17:25</a:t>
            </a:r>
          </a:p>
          <a:p>
            <a:pPr lvl="1">
              <a:spcBef>
                <a:spcPts val="200"/>
              </a:spcBef>
            </a:pPr>
            <a:r>
              <a:rPr lang="en-US" sz="2000" dirty="0" smtClean="0"/>
              <a:t>Faith focuses on becoming thankful for all things</a:t>
            </a:r>
          </a:p>
          <a:p>
            <a:pPr lvl="2">
              <a:spcBef>
                <a:spcPts val="200"/>
              </a:spcBef>
            </a:pPr>
            <a:r>
              <a:rPr lang="en-US" sz="2000" dirty="0" smtClean="0"/>
              <a:t>2 Cor. 4:15; Eph. 5:20; Col. 3:17; 4:2; 1 Thess. 5:18; Phil. 4:6</a:t>
            </a:r>
          </a:p>
          <a:p>
            <a:pPr lvl="1">
              <a:spcBef>
                <a:spcPts val="200"/>
              </a:spcBef>
            </a:pPr>
            <a:r>
              <a:rPr lang="en-US" sz="2000" dirty="0" smtClean="0"/>
              <a:t>Faith focuses on trusting God and His providence</a:t>
            </a:r>
          </a:p>
          <a:p>
            <a:pPr lvl="2">
              <a:spcBef>
                <a:spcPts val="200"/>
              </a:spcBef>
            </a:pPr>
            <a:r>
              <a:rPr lang="en-US" sz="2000" dirty="0" smtClean="0"/>
              <a:t>Phil. 4:19; Rom. 8:28; 2 Cor. 9:8; Matt. 6:33; 7:7-11; Heb. 13:5-6</a:t>
            </a:r>
          </a:p>
          <a:p>
            <a:pPr lvl="1">
              <a:spcBef>
                <a:spcPts val="200"/>
              </a:spcBef>
            </a:pPr>
            <a:r>
              <a:rPr lang="en-US" sz="2000" dirty="0" smtClean="0"/>
              <a:t>Faith focuses on trusting God and His prayer-power</a:t>
            </a:r>
          </a:p>
          <a:p>
            <a:pPr lvl="2">
              <a:spcBef>
                <a:spcPts val="200"/>
              </a:spcBef>
            </a:pPr>
            <a:r>
              <a:rPr lang="en-US" sz="2000" dirty="0" smtClean="0"/>
              <a:t>1 Th. 5:17; Eph. 3:20-21; 1 John 5:14-15; Jas. 5:16; Gen. 18:14; 1 Pet. 5:7</a:t>
            </a:r>
          </a:p>
          <a:p>
            <a:pPr lvl="1">
              <a:spcBef>
                <a:spcPts val="200"/>
              </a:spcBef>
            </a:pPr>
            <a:r>
              <a:rPr lang="en-US" sz="2000" dirty="0" smtClean="0"/>
              <a:t>Faith focuses on discontinuing all complaining &amp; grumbling</a:t>
            </a:r>
          </a:p>
          <a:p>
            <a:pPr lvl="2">
              <a:spcBef>
                <a:spcPts val="200"/>
              </a:spcBef>
            </a:pPr>
            <a:r>
              <a:rPr lang="en-US" sz="2000" dirty="0" smtClean="0"/>
              <a:t>Phil. 2:14-15; 1 Cor. 10:10</a:t>
            </a:r>
          </a:p>
          <a:p>
            <a:pPr lvl="1">
              <a:spcBef>
                <a:spcPts val="200"/>
              </a:spcBef>
            </a:pPr>
            <a:r>
              <a:rPr lang="en-US" sz="2000" dirty="0" smtClean="0"/>
              <a:t>Faith focuses on learning to be content</a:t>
            </a:r>
          </a:p>
          <a:p>
            <a:pPr lvl="2">
              <a:spcBef>
                <a:spcPts val="200"/>
              </a:spcBef>
            </a:pPr>
            <a:r>
              <a:rPr lang="en-US" sz="2000" dirty="0" smtClean="0"/>
              <a:t>Phil. 4:11-13</a:t>
            </a:r>
          </a:p>
          <a:p>
            <a:pPr lvl="1">
              <a:spcBef>
                <a:spcPts val="200"/>
              </a:spcBef>
            </a:pPr>
            <a:r>
              <a:rPr lang="en-US" sz="2000" dirty="0" smtClean="0"/>
              <a:t>Faith focuses on removing anxiety from life</a:t>
            </a:r>
          </a:p>
          <a:p>
            <a:pPr lvl="2">
              <a:spcBef>
                <a:spcPts val="200"/>
              </a:spcBef>
            </a:pPr>
            <a:r>
              <a:rPr lang="en-US" sz="2000" dirty="0" smtClean="0"/>
              <a:t>Job. 14:1; Phil. 4:6-7</a:t>
            </a:r>
          </a:p>
          <a:p>
            <a:pPr lvl="2">
              <a:spcBef>
                <a:spcPts val="200"/>
              </a:spcBef>
            </a:pPr>
            <a:r>
              <a:rPr lang="en-US" sz="2000" dirty="0" smtClean="0"/>
              <a:t>It was </a:t>
            </a:r>
            <a:r>
              <a:rPr lang="en-US" sz="2000" dirty="0" err="1" smtClean="0"/>
              <a:t>smthg</a:t>
            </a:r>
            <a:r>
              <a:rPr lang="en-US" sz="2000" dirty="0" smtClean="0"/>
              <a:t> Paul learned as a disciple of Christ…thru the power of Christ.</a:t>
            </a:r>
          </a:p>
          <a:p>
            <a:pPr lvl="2">
              <a:spcBef>
                <a:spcPts val="200"/>
              </a:spcBef>
            </a:pPr>
            <a:r>
              <a:rPr lang="en-US" sz="2000" dirty="0" smtClean="0"/>
              <a:t>Paul had made the best of his circumstances, incl. prison (Phil. 1:12-14)</a:t>
            </a:r>
            <a:endParaRPr lang="en-US" sz="2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1000"/>
                                        <p:tgtEl>
                                          <p:spTgt spid="3">
                                            <p:txEl>
                                              <p:pRg st="10" end="10"/>
                                            </p:txEl>
                                          </p:spTgt>
                                        </p:tgtEl>
                                      </p:cBhvr>
                                    </p:animEffect>
                                    <p:anim calcmode="lin" valueType="num">
                                      <p:cBhvr>
                                        <p:cTn id="7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7"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par>
                                <p:cTn id="81" presetID="37" presetClass="entr" presetSubtype="0" fill="hold" nodeType="with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animEffect transition="in" filter="fade">
                                      <p:cBhvr>
                                        <p:cTn id="83" dur="1000"/>
                                        <p:tgtEl>
                                          <p:spTgt spid="3">
                                            <p:txEl>
                                              <p:pRg st="12" end="12"/>
                                            </p:txEl>
                                          </p:spTgt>
                                        </p:tgtEl>
                                      </p:cBhvr>
                                    </p:animEffect>
                                    <p:anim calcmode="lin" valueType="num">
                                      <p:cBhvr>
                                        <p:cTn id="8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5"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37" presetClass="entr" presetSubtype="0"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900" decel="100000" fill="hold"/>
                                        <p:tgtEl>
                                          <p:spTgt spid="3">
                                            <p:txEl>
                                              <p:pRg st="13" end="13"/>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3">
                                            <p:txEl>
                                              <p:pRg st="13" end="13"/>
                                            </p:txEl>
                                          </p:spTgt>
                                        </p:tgtEl>
                                        <p:attrNameLst>
                                          <p:attrName>ppt_y</p:attrName>
                                        </p:attrNameLst>
                                      </p:cBhvr>
                                      <p:tavLst>
                                        <p:tav tm="0">
                                          <p:val>
                                            <p:strVal val="#ppt_y-.03"/>
                                          </p:val>
                                        </p:tav>
                                        <p:tav tm="100000">
                                          <p:val>
                                            <p:strVal val="#ppt_y"/>
                                          </p:val>
                                        </p:tav>
                                      </p:tavLst>
                                    </p:anim>
                                  </p:childTnLst>
                                </p:cTn>
                              </p:par>
                              <p:par>
                                <p:cTn id="95" presetID="37" presetClass="entr" presetSubtype="0" fill="hold" nodeType="with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Effect transition="in" filter="fade">
                                      <p:cBhvr>
                                        <p:cTn id="97" dur="1000"/>
                                        <p:tgtEl>
                                          <p:spTgt spid="3">
                                            <p:txEl>
                                              <p:pRg st="14" end="14"/>
                                            </p:txEl>
                                          </p:spTgt>
                                        </p:tgtEl>
                                      </p:cBhvr>
                                    </p:animEffect>
                                    <p:anim calcmode="lin" valueType="num">
                                      <p:cBhvr>
                                        <p:cTn id="9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9" dur="900" decel="100000" fill="hold"/>
                                        <p:tgtEl>
                                          <p:spTgt spid="3">
                                            <p:txEl>
                                              <p:pRg st="14" end="14"/>
                                            </p:txEl>
                                          </p:spTgt>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3">
                                            <p:txEl>
                                              <p:pRg st="14" end="1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301</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Lesson 6: A Faith that overcomes discontentment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A Faith that overcomes doubt</dc:title>
  <dc:creator>David</dc:creator>
  <cp:lastModifiedBy>Cindy Nelson</cp:lastModifiedBy>
  <cp:revision>23</cp:revision>
  <dcterms:created xsi:type="dcterms:W3CDTF">2013-07-02T18:20:56Z</dcterms:created>
  <dcterms:modified xsi:type="dcterms:W3CDTF">2013-08-23T18:00:22Z</dcterms:modified>
</cp:coreProperties>
</file>