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/>
    <p:restoredTop sz="86410"/>
  </p:normalViewPr>
  <p:slideViewPr>
    <p:cSldViewPr>
      <p:cViewPr varScale="1">
        <p:scale>
          <a:sx n="61" d="100"/>
          <a:sy n="61" d="100"/>
        </p:scale>
        <p:origin x="-96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A Faith That Overcomes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7175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638800"/>
            <a:ext cx="7772400" cy="12192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pblfpr\users\David\_Graphics\Lesson-Event PPT Graphics\A Faith That Overcomes - text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7175" cy="6859588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828800"/>
            <a:ext cx="89154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410200"/>
            <a:ext cx="90678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Lesson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latin typeface="Berlin Sans FB Demi" pitchFamily="34" charset="0"/>
              </a:rPr>
              <a:t>Faith </a:t>
            </a:r>
            <a:r>
              <a:rPr lang="en-US" sz="5300" b="1" spc="-20" dirty="0" smtClean="0">
                <a:latin typeface="Lucida Handwriting" pitchFamily="66" charset="0"/>
              </a:rPr>
              <a:t>that</a:t>
            </a:r>
            <a:r>
              <a:rPr lang="en-US" sz="4000" b="1" spc="-20" dirty="0" smtClean="0">
                <a:latin typeface="Lucida Handwriting" pitchFamily="66" charset="0"/>
              </a:rPr>
              <a:t> </a:t>
            </a:r>
            <a:r>
              <a:rPr lang="en-US" sz="5300" b="1" spc="-20" dirty="0" smtClean="0">
                <a:latin typeface="Lucida Handwriting" pitchFamily="66" charset="0"/>
              </a:rPr>
              <a:t>overcomes</a:t>
            </a:r>
            <a:endParaRPr lang="en-US" b="1" spc="-20" dirty="0">
              <a:latin typeface="Lucida Handwriting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5029200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10000"/>
              </a:lnSpc>
              <a:buNone/>
            </a:pPr>
            <a:r>
              <a:rPr lang="en-US" sz="4000" dirty="0" smtClean="0"/>
              <a:t>“For whatever is born of God </a:t>
            </a:r>
            <a:r>
              <a:rPr lang="en-US" sz="4000" u="sng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overcomes</a:t>
            </a:r>
            <a:r>
              <a:rPr lang="en-US" sz="4000" dirty="0" smtClean="0"/>
              <a:t> the world. And this is the victory that has </a:t>
            </a:r>
            <a:r>
              <a:rPr lang="en-US" sz="4000" u="sng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overcome</a:t>
            </a:r>
            <a:r>
              <a:rPr lang="en-US" sz="4000" dirty="0" smtClean="0"/>
              <a:t> the world—our </a:t>
            </a:r>
            <a:r>
              <a:rPr lang="en-US" sz="4000" u="sng" dirty="0" smtClean="0">
                <a:uFill>
                  <a:solidFill>
                    <a:schemeClr val="accent1">
                      <a:lumMod val="50000"/>
                    </a:schemeClr>
                  </a:solidFill>
                </a:uFill>
              </a:rPr>
              <a:t>faith</a:t>
            </a:r>
            <a:r>
              <a:rPr lang="en-US" sz="4000" dirty="0" smtClean="0"/>
              <a:t>. Who is he who </a:t>
            </a:r>
            <a:r>
              <a:rPr lang="en-US" sz="4000" u="sng" dirty="0" smtClean="0"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overcomes</a:t>
            </a:r>
            <a:r>
              <a:rPr lang="en-US" sz="4000" dirty="0" smtClean="0"/>
              <a:t> the world, but he who </a:t>
            </a:r>
            <a:r>
              <a:rPr lang="en-US" sz="4000" u="sng" dirty="0" smtClean="0">
                <a:uFill>
                  <a:solidFill>
                    <a:schemeClr val="accent1">
                      <a:lumMod val="50000"/>
                    </a:schemeClr>
                  </a:solidFill>
                </a:uFill>
              </a:rPr>
              <a:t>believes</a:t>
            </a:r>
            <a:r>
              <a:rPr lang="en-US" sz="4000" dirty="0" smtClean="0"/>
              <a:t> that Jesus is the Son of God?”</a:t>
            </a:r>
          </a:p>
          <a:p>
            <a:pPr marL="0" lvl="0" indent="0" algn="ctr">
              <a:lnSpc>
                <a:spcPct val="110000"/>
              </a:lnSpc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(1 John 5:4-5)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0000"/>
              </a:lnSpc>
            </a:pPr>
            <a:r>
              <a:rPr lang="en-US" dirty="0" smtClean="0"/>
              <a:t>Defining Terms:  </a:t>
            </a:r>
            <a:r>
              <a:rPr lang="en-US" u="sng" dirty="0" smtClean="0"/>
              <a:t>The World</a:t>
            </a:r>
            <a:endParaRPr lang="en-US" sz="4400" u="sng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N.T. Usage</a:t>
            </a:r>
            <a:endParaRPr lang="en-US" sz="4400" dirty="0" smtClean="0"/>
          </a:p>
          <a:p>
            <a:pPr lvl="2"/>
            <a:r>
              <a:rPr lang="en-US" dirty="0" smtClean="0"/>
              <a:t>Matt. 13:22, “the cares of this world choke the word”</a:t>
            </a:r>
            <a:endParaRPr lang="en-US" sz="4000" dirty="0" smtClean="0"/>
          </a:p>
          <a:p>
            <a:pPr lvl="2"/>
            <a:r>
              <a:rPr lang="en-US" dirty="0" smtClean="0"/>
              <a:t>Acts 17:6, “have turned the world upside down”</a:t>
            </a:r>
            <a:endParaRPr lang="en-US" sz="4000" dirty="0" smtClean="0"/>
          </a:p>
          <a:p>
            <a:pPr lvl="2"/>
            <a:r>
              <a:rPr lang="en-US" dirty="0" smtClean="0"/>
              <a:t>Rom. 12:2, “do not be conformed to this world”</a:t>
            </a:r>
            <a:endParaRPr lang="en-US" sz="4000" dirty="0" smtClean="0"/>
          </a:p>
          <a:p>
            <a:pPr lvl="2"/>
            <a:r>
              <a:rPr lang="en-US" dirty="0" smtClean="0"/>
              <a:t>Jas. 4:4, “friendship with the world is enmity with God”</a:t>
            </a:r>
            <a:endParaRPr lang="en-US" sz="4000" dirty="0" smtClean="0"/>
          </a:p>
          <a:p>
            <a:pPr lvl="2"/>
            <a:r>
              <a:rPr lang="en-US" dirty="0" smtClean="0"/>
              <a:t>2 Pet. 2:20, “escaped the pollutions of the world”</a:t>
            </a:r>
            <a:endParaRPr lang="en-US" sz="4000" dirty="0" smtClean="0"/>
          </a:p>
          <a:p>
            <a:pPr lvl="2"/>
            <a:r>
              <a:rPr lang="en-US" dirty="0" smtClean="0"/>
              <a:t>1 John 2:15-17; 3:1, 13; 4:4, 5</a:t>
            </a:r>
            <a:endParaRPr lang="en-US" sz="4000" dirty="0" smtClean="0"/>
          </a:p>
          <a:p>
            <a:pPr lvl="1"/>
            <a:r>
              <a:rPr lang="en-US" dirty="0" smtClean="0"/>
              <a:t>“The world” = the inhabitants, affairs &amp; ungodliness characteristic of society</a:t>
            </a:r>
            <a:endParaRPr lang="en-US" sz="4400" dirty="0" smtClean="0"/>
          </a:p>
          <a:p>
            <a:pPr lvl="2"/>
            <a:r>
              <a:rPr lang="en-US" dirty="0" smtClean="0"/>
              <a:t>“The sum of all the forces antagonistic to the spiritual life”</a:t>
            </a:r>
            <a:endParaRPr lang="en-US" sz="40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Defining Terms:  </a:t>
            </a:r>
            <a:r>
              <a:rPr lang="en-US" u="sng" dirty="0" smtClean="0"/>
              <a:t>Overcome</a:t>
            </a:r>
            <a:r>
              <a:rPr lang="en-US" dirty="0" smtClean="0"/>
              <a:t> </a:t>
            </a:r>
            <a:endParaRPr lang="en-US" sz="4400" dirty="0" smtClean="0"/>
          </a:p>
          <a:p>
            <a:pPr lvl="1"/>
            <a:r>
              <a:rPr lang="en-US" dirty="0" smtClean="0"/>
              <a:t>N.T. Usage</a:t>
            </a:r>
            <a:endParaRPr lang="en-US" sz="4400" dirty="0" smtClean="0"/>
          </a:p>
          <a:p>
            <a:pPr lvl="2"/>
            <a:r>
              <a:rPr lang="en-US" dirty="0" smtClean="0"/>
              <a:t>Romans 12:21</a:t>
            </a:r>
            <a:endParaRPr lang="en-US" sz="4000" dirty="0" smtClean="0"/>
          </a:p>
          <a:p>
            <a:pPr lvl="2"/>
            <a:r>
              <a:rPr lang="en-US" dirty="0" smtClean="0"/>
              <a:t>2 Peter 2:19-20 + 1 John 2:13-14; 4:4</a:t>
            </a:r>
            <a:endParaRPr lang="en-US" sz="4000" dirty="0" smtClean="0"/>
          </a:p>
          <a:p>
            <a:pPr lvl="2"/>
            <a:r>
              <a:rPr lang="en-US" dirty="0" smtClean="0"/>
              <a:t>Rev. 2:7, 11, 17, 26; Rev. 3:5, 12, 21; 21:7</a:t>
            </a:r>
            <a:endParaRPr lang="en-US" sz="4000" dirty="0" smtClean="0"/>
          </a:p>
          <a:p>
            <a:pPr lvl="1"/>
            <a:r>
              <a:rPr lang="en-US" dirty="0" smtClean="0"/>
              <a:t>“Overcome” (Gk, </a:t>
            </a:r>
            <a:r>
              <a:rPr lang="en-US" i="1" dirty="0" err="1" smtClean="0"/>
              <a:t>nikao</a:t>
            </a:r>
            <a:r>
              <a:rPr lang="en-US" dirty="0" smtClean="0"/>
              <a:t>) = “to conquer, prevail, to carry off the victory, overcome” (present tense)</a:t>
            </a:r>
            <a:endParaRPr lang="en-US" sz="4400" dirty="0" smtClean="0"/>
          </a:p>
          <a:p>
            <a:pPr lvl="2"/>
            <a:r>
              <a:rPr lang="en-US" dirty="0" smtClean="0"/>
              <a:t>From noun root </a:t>
            </a:r>
            <a:r>
              <a:rPr lang="en-US" i="1" dirty="0" err="1" smtClean="0"/>
              <a:t>nike</a:t>
            </a:r>
            <a:r>
              <a:rPr lang="en-US" dirty="0" smtClean="0"/>
              <a:t> = “victory”</a:t>
            </a:r>
            <a:endParaRPr lang="en-US" sz="4000" dirty="0" smtClean="0"/>
          </a:p>
          <a:p>
            <a:pPr lvl="2"/>
            <a:r>
              <a:rPr lang="en-US" dirty="0" smtClean="0"/>
              <a:t>Jesus said, “I have overcome the world” (Jn. 16:33)</a:t>
            </a:r>
            <a:endParaRPr lang="en-US" sz="4000" dirty="0" smtClean="0"/>
          </a:p>
          <a:p>
            <a:pPr lvl="2"/>
            <a:r>
              <a:rPr lang="en-US" dirty="0" smtClean="0"/>
              <a:t>Jesus won the victory over the world, and God in us (1 John 4:4) gives us victory.</a:t>
            </a:r>
            <a:endParaRPr lang="en-US" sz="40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Defining Terms:  </a:t>
            </a:r>
            <a:r>
              <a:rPr lang="en-US" u="sng" dirty="0" smtClean="0"/>
              <a:t>Faith </a:t>
            </a:r>
            <a:r>
              <a:rPr lang="en-US" dirty="0" smtClean="0"/>
              <a:t> </a:t>
            </a:r>
            <a:endParaRPr lang="en-US" sz="4400" dirty="0" smtClean="0"/>
          </a:p>
          <a:p>
            <a:pPr lvl="1"/>
            <a:r>
              <a:rPr lang="en-US" dirty="0" smtClean="0"/>
              <a:t>N.T. Usage – Heb. 11:1, “Faith is…”</a:t>
            </a:r>
            <a:endParaRPr lang="en-US" sz="4400" dirty="0" smtClean="0"/>
          </a:p>
          <a:p>
            <a:pPr lvl="2"/>
            <a:r>
              <a:rPr lang="en-US" dirty="0" smtClean="0"/>
              <a:t>The assurance (being sure) of things hoped for</a:t>
            </a:r>
            <a:endParaRPr lang="en-US" sz="4000" dirty="0" smtClean="0"/>
          </a:p>
          <a:p>
            <a:pPr lvl="2"/>
            <a:r>
              <a:rPr lang="en-US" dirty="0" smtClean="0"/>
              <a:t>The conviction (being certain) of things not seen</a:t>
            </a:r>
            <a:endParaRPr lang="en-US" sz="4000" dirty="0" smtClean="0"/>
          </a:p>
          <a:p>
            <a:pPr lvl="1"/>
            <a:r>
              <a:rPr lang="en-US" dirty="0" smtClean="0"/>
              <a:t>“Faith” (Gk, </a:t>
            </a:r>
            <a:r>
              <a:rPr lang="en-US" i="1" dirty="0" err="1" smtClean="0"/>
              <a:t>pistis</a:t>
            </a:r>
            <a:r>
              <a:rPr lang="en-US" dirty="0" smtClean="0"/>
              <a:t>) = “firm persuasion, strong conviction based upon hearing”</a:t>
            </a:r>
            <a:endParaRPr lang="en-US" sz="4400" dirty="0" smtClean="0"/>
          </a:p>
          <a:p>
            <a:pPr lvl="2"/>
            <a:r>
              <a:rPr lang="en-US" dirty="0" smtClean="0"/>
              <a:t>The primary idea is trust </a:t>
            </a:r>
          </a:p>
          <a:p>
            <a:pPr lvl="2"/>
            <a:r>
              <a:rPr lang="en-US" dirty="0" smtClean="0"/>
              <a:t>A trust that is prompted to respond accordingly</a:t>
            </a:r>
            <a:endParaRPr lang="en-US" sz="40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0000"/>
              </a:lnSpc>
            </a:pPr>
            <a:r>
              <a:rPr lang="en-US" dirty="0" smtClean="0"/>
              <a:t>Defining Terms:  </a:t>
            </a:r>
            <a:r>
              <a:rPr lang="en-US" u="sng" dirty="0" smtClean="0"/>
              <a:t>Faith </a:t>
            </a:r>
            <a:r>
              <a:rPr lang="en-US" dirty="0" smtClean="0"/>
              <a:t> </a:t>
            </a:r>
            <a:endParaRPr lang="en-US" sz="4400" dirty="0" smtClean="0"/>
          </a:p>
          <a:p>
            <a:pPr lvl="1"/>
            <a:r>
              <a:rPr lang="en-US" dirty="0" smtClean="0"/>
              <a:t>Faith that Jesus is the Son of God</a:t>
            </a:r>
            <a:endParaRPr lang="en-US" sz="4400" dirty="0" smtClean="0"/>
          </a:p>
          <a:p>
            <a:pPr lvl="2"/>
            <a:r>
              <a:rPr lang="en-US" dirty="0" smtClean="0"/>
              <a:t>Having a strong conviction/trust in Jesus</a:t>
            </a:r>
            <a:endParaRPr lang="en-US" sz="4000" dirty="0" smtClean="0"/>
          </a:p>
          <a:p>
            <a:pPr lvl="3"/>
            <a:r>
              <a:rPr lang="en-US" dirty="0" smtClean="0"/>
              <a:t>Who Jesus is </a:t>
            </a:r>
            <a:endParaRPr lang="en-US" sz="3600" dirty="0" smtClean="0"/>
          </a:p>
          <a:p>
            <a:pPr lvl="3"/>
            <a:r>
              <a:rPr lang="en-US" dirty="0" smtClean="0"/>
              <a:t>What Jesus did</a:t>
            </a:r>
            <a:endParaRPr lang="en-US" sz="3600" dirty="0" smtClean="0"/>
          </a:p>
          <a:p>
            <a:pPr lvl="3"/>
            <a:r>
              <a:rPr lang="en-US" dirty="0" smtClean="0"/>
              <a:t>What Jesus said</a:t>
            </a:r>
            <a:endParaRPr lang="en-US" sz="3600" dirty="0" smtClean="0"/>
          </a:p>
          <a:p>
            <a:pPr lvl="2"/>
            <a:r>
              <a:rPr lang="en-US" dirty="0" smtClean="0"/>
              <a:t>Peter professed this faith in Jesus</a:t>
            </a:r>
            <a:endParaRPr lang="en-US" sz="4000" dirty="0" smtClean="0"/>
          </a:p>
          <a:p>
            <a:pPr lvl="3"/>
            <a:r>
              <a:rPr lang="en-US" dirty="0" smtClean="0"/>
              <a:t>Jesus is the Christ, the Son of God – Matt. 16:15-16</a:t>
            </a:r>
            <a:endParaRPr lang="en-US" sz="3600" dirty="0" smtClean="0"/>
          </a:p>
          <a:p>
            <a:pPr lvl="3"/>
            <a:r>
              <a:rPr lang="en-US" dirty="0" smtClean="0"/>
              <a:t>Jesus has the words of eternal life – John 6:68-69</a:t>
            </a:r>
          </a:p>
          <a:p>
            <a:pPr lvl="2"/>
            <a:r>
              <a:rPr lang="en-US" dirty="0" smtClean="0"/>
              <a:t>When a person has such faith in Jesus:</a:t>
            </a:r>
            <a:endParaRPr lang="en-US" sz="4000" dirty="0" smtClean="0"/>
          </a:p>
          <a:p>
            <a:pPr lvl="3"/>
            <a:r>
              <a:rPr lang="en-US" dirty="0" smtClean="0"/>
              <a:t>They look to Jesus for the solution to any problem they face</a:t>
            </a:r>
            <a:endParaRPr lang="en-US" sz="3600" dirty="0" smtClean="0"/>
          </a:p>
          <a:p>
            <a:pPr lvl="3"/>
            <a:r>
              <a:rPr lang="en-US" dirty="0" smtClean="0"/>
              <a:t>They have trust &amp; conviction that what He says is the right answer</a:t>
            </a:r>
            <a:endParaRPr lang="en-US" sz="3600" dirty="0" smtClean="0"/>
          </a:p>
          <a:p>
            <a:pPr lvl="3"/>
            <a:r>
              <a:rPr lang="en-US" dirty="0" smtClean="0"/>
              <a:t>They are willing to act with trust/conviction on His Word (</a:t>
            </a:r>
            <a:r>
              <a:rPr lang="en-US" dirty="0" err="1" smtClean="0"/>
              <a:t>Lk</a:t>
            </a:r>
            <a:r>
              <a:rPr lang="en-US" dirty="0" smtClean="0"/>
              <a:t>. 6:46)</a:t>
            </a:r>
            <a:endParaRPr lang="en-US" sz="36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Developing Faith</a:t>
            </a:r>
            <a:endParaRPr lang="en-US" sz="4400" dirty="0" smtClean="0"/>
          </a:p>
          <a:p>
            <a:pPr lvl="1"/>
            <a:r>
              <a:rPr lang="en-US" dirty="0" smtClean="0"/>
              <a:t>Faith comes from evidence</a:t>
            </a:r>
            <a:endParaRPr lang="en-US" sz="4400" dirty="0" smtClean="0"/>
          </a:p>
          <a:p>
            <a:pPr lvl="2"/>
            <a:r>
              <a:rPr lang="en-US" dirty="0" smtClean="0"/>
              <a:t>There are solid reasons for believing, even if cannot see</a:t>
            </a:r>
            <a:endParaRPr lang="en-US" sz="3600" dirty="0" smtClean="0"/>
          </a:p>
          <a:p>
            <a:pPr lvl="2"/>
            <a:r>
              <a:rPr lang="en-US" dirty="0" smtClean="0"/>
              <a:t>Faith comes from evidence provided by God Himself</a:t>
            </a:r>
            <a:endParaRPr lang="en-US" sz="4000" dirty="0" smtClean="0"/>
          </a:p>
          <a:p>
            <a:pPr lvl="3"/>
            <a:r>
              <a:rPr lang="en-US" dirty="0" smtClean="0"/>
              <a:t>God provided signs and wonders – John 5:36; 10:37-38; 14:10-11</a:t>
            </a:r>
            <a:endParaRPr lang="en-US" sz="3600" dirty="0" smtClean="0"/>
          </a:p>
          <a:p>
            <a:pPr lvl="3"/>
            <a:r>
              <a:rPr lang="en-US" dirty="0" smtClean="0"/>
              <a:t>The apostles recorded these signs – John 20:30-31</a:t>
            </a:r>
          </a:p>
          <a:p>
            <a:pPr lvl="1"/>
            <a:r>
              <a:rPr lang="en-US" dirty="0" smtClean="0"/>
              <a:t>Faith comes from the Word of God – Romans 10:17</a:t>
            </a:r>
            <a:endParaRPr lang="en-US" sz="4000" dirty="0" smtClean="0"/>
          </a:p>
          <a:p>
            <a:pPr lvl="2"/>
            <a:r>
              <a:rPr lang="en-US" dirty="0" smtClean="0"/>
              <a:t>The Word of God produces faith by the evidence it provides</a:t>
            </a:r>
          </a:p>
          <a:p>
            <a:pPr lvl="2"/>
            <a:r>
              <a:rPr lang="en-US" dirty="0" smtClean="0"/>
              <a:t>Faith in Jesus gives us the victory in overcoming the world</a:t>
            </a:r>
          </a:p>
          <a:p>
            <a:pPr lvl="2"/>
            <a:r>
              <a:rPr lang="en-US" dirty="0" smtClean="0"/>
              <a:t>Victorious faith in Jesus comes from the Word of God</a:t>
            </a:r>
          </a:p>
          <a:p>
            <a:pPr lvl="1"/>
            <a:r>
              <a:rPr lang="en-US" dirty="0" smtClean="0"/>
              <a:t>We must feed upon the Word of </a:t>
            </a:r>
            <a:r>
              <a:rPr lang="en-US" smtClean="0"/>
              <a:t>God daily!</a:t>
            </a:r>
            <a:endParaRPr lang="en-US" dirty="0" smtClean="0"/>
          </a:p>
          <a:p>
            <a:pPr lvl="2"/>
            <a:endParaRPr lang="en-US" sz="40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540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Lesson 1: Faith that overcomes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1: A Faith that overcomes doubt</dc:title>
  <dc:creator>David</dc:creator>
  <cp:lastModifiedBy>soundshack</cp:lastModifiedBy>
  <cp:revision>12</cp:revision>
  <dcterms:created xsi:type="dcterms:W3CDTF">2013-07-02T18:20:56Z</dcterms:created>
  <dcterms:modified xsi:type="dcterms:W3CDTF">2013-07-11T00:06:50Z</dcterms:modified>
</cp:coreProperties>
</file>