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4" r:id="rId2"/>
    <p:sldId id="266" r:id="rId3"/>
    <p:sldId id="345" r:id="rId4"/>
    <p:sldId id="348" r:id="rId5"/>
    <p:sldId id="351" r:id="rId6"/>
    <p:sldId id="332" r:id="rId7"/>
    <p:sldId id="355" r:id="rId8"/>
    <p:sldId id="290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0000"/>
    <a:srgbClr val="800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10" autoAdjust="0"/>
  </p:normalViewPr>
  <p:slideViewPr>
    <p:cSldViewPr>
      <p:cViewPr>
        <p:scale>
          <a:sx n="100" d="100"/>
          <a:sy n="100" d="100"/>
        </p:scale>
        <p:origin x="-186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pblfpr\users\David\_Graphics\Bible Books\Acts Of The Apostles PowerPoint Template\acts_jpeg\Acts of Apostles - Titl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400800"/>
            <a:ext cx="8915400" cy="4572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Cambr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\\pblfpr\users\David\_Graphics\Bible Books\Acts Of The Apostles PowerPoint Template\acts_jpeg\Acts of Apostles - Text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6629400" cy="944562"/>
          </a:xfrm>
        </p:spPr>
        <p:txBody>
          <a:bodyPr>
            <a:noAutofit/>
          </a:bodyPr>
          <a:lstStyle>
            <a:lvl1pPr>
              <a:defRPr sz="3600" b="1"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Cambr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5334000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 b="1">
                <a:solidFill>
                  <a:srgbClr val="000099"/>
                </a:solidFill>
              </a:defRPr>
            </a:lvl2pPr>
            <a:lvl3pPr>
              <a:defRPr sz="2000" b="1">
                <a:solidFill>
                  <a:srgbClr val="B70000"/>
                </a:solidFill>
              </a:defRPr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5/12/2014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5/12/2014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5/12/2014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5/12/2014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5/12/2014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5/12/2014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3F891-4E37-4451-9387-1AD05DCFFA8D}" type="datetimeFigureOut">
              <a:rPr lang="en-US" smtClean="0"/>
              <a:pPr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0" y="5334000"/>
            <a:ext cx="8763000" cy="1524000"/>
          </a:xfrm>
        </p:spPr>
        <p:txBody>
          <a:bodyPr>
            <a:noAutofit/>
          </a:bodyPr>
          <a:lstStyle/>
          <a:p>
            <a:r>
              <a:rPr lang="en-US" sz="2600" b="0" u="sng" dirty="0" smtClean="0"/>
              <a:t>Lesson 34</a:t>
            </a:r>
            <a:r>
              <a:rPr lang="en-US" sz="2600" b="0" dirty="0" smtClean="0"/>
              <a:t>:</a:t>
            </a:r>
            <a:r>
              <a:rPr lang="en-US" sz="2700" b="0" dirty="0" smtClean="0"/>
              <a:t/>
            </a:r>
            <a:br>
              <a:rPr lang="en-US" sz="2700" b="0" dirty="0" smtClean="0"/>
            </a:br>
            <a:r>
              <a:rPr lang="en-US" dirty="0"/>
              <a:t>Paul’s </a:t>
            </a:r>
            <a:r>
              <a:rPr lang="en-US" dirty="0" smtClean="0"/>
              <a:t>Arrival in Rome and Imprisonment for Two Years (27:1-44)</a:t>
            </a:r>
            <a:endParaRPr lang="en-US" sz="3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6934200" cy="944562"/>
          </a:xfrm>
        </p:spPr>
        <p:txBody>
          <a:bodyPr/>
          <a:lstStyle/>
          <a:p>
            <a:pPr algn="l"/>
            <a:r>
              <a:rPr lang="en-US" sz="3200" dirty="0" smtClean="0"/>
              <a:t>Overview of the Passage &amp; Helpful Facts for Further Bible Study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>
            <a:noAutofit/>
          </a:bodyPr>
          <a:lstStyle/>
          <a:p>
            <a:pPr marL="460375" indent="-460375">
              <a:spcBef>
                <a:spcPts val="300"/>
              </a:spcBef>
              <a:buFont typeface="+mj-lt"/>
              <a:buAutoNum type="alphaUcPeriod"/>
            </a:pPr>
            <a:r>
              <a:rPr lang="en-US" dirty="0"/>
              <a:t>Following the shipwreck, Paul &amp; company safely made it to the island of </a:t>
            </a:r>
            <a:r>
              <a:rPr lang="en-US" u="sng" dirty="0"/>
              <a:t>Malta</a:t>
            </a:r>
            <a:r>
              <a:rPr lang="en-US" dirty="0"/>
              <a:t> (28:1-10).</a:t>
            </a:r>
            <a:endParaRPr lang="en-US" dirty="0" smtClean="0"/>
          </a:p>
          <a:p>
            <a:pPr marL="746125" lvl="1" indent="-288925">
              <a:spcBef>
                <a:spcPts val="300"/>
              </a:spcBef>
              <a:buFont typeface="+mj-lt"/>
              <a:buAutoNum type="arabicPeriod"/>
            </a:pPr>
            <a:r>
              <a:rPr lang="en-US" dirty="0" smtClean="0"/>
              <a:t>Malta </a:t>
            </a:r>
            <a:r>
              <a:rPr lang="en-US" dirty="0"/>
              <a:t>(a.k.a. its ancient name, </a:t>
            </a:r>
            <a:r>
              <a:rPr lang="en-US" dirty="0" err="1"/>
              <a:t>Melita</a:t>
            </a:r>
            <a:r>
              <a:rPr lang="en-US" dirty="0"/>
              <a:t>) was 58 miles south of Sicily (28:1).</a:t>
            </a:r>
          </a:p>
          <a:p>
            <a:pPr marL="746125" lvl="1" indent="-288925">
              <a:spcBef>
                <a:spcPts val="300"/>
              </a:spcBef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natives, perhaps providentially, extended unusual kindness for 3 months (28:2, 11).</a:t>
            </a:r>
          </a:p>
          <a:p>
            <a:pPr marL="746125" lvl="1" indent="-288925">
              <a:spcBef>
                <a:spcPts val="300"/>
              </a:spcBef>
              <a:buFont typeface="+mj-lt"/>
              <a:buAutoNum type="arabicPeriod"/>
            </a:pPr>
            <a:r>
              <a:rPr lang="en-US" dirty="0" smtClean="0"/>
              <a:t>Paul </a:t>
            </a:r>
            <a:r>
              <a:rPr lang="en-US" dirty="0"/>
              <a:t>was bitten by a poisonous viper but miraculously suffered no harm (28:3-6).</a:t>
            </a:r>
          </a:p>
          <a:p>
            <a:pPr marL="746125" lvl="1" indent="-288925">
              <a:spcBef>
                <a:spcPts val="300"/>
              </a:spcBef>
              <a:buFont typeface="+mj-lt"/>
              <a:buAutoNum type="arabicPeriod"/>
            </a:pPr>
            <a:r>
              <a:rPr lang="en-US" dirty="0" smtClean="0"/>
              <a:t>Paul </a:t>
            </a:r>
            <a:r>
              <a:rPr lang="en-US" dirty="0"/>
              <a:t>miraculously healed the sick and diseased on the island of Malta (28:7-10).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533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6934200" cy="944562"/>
          </a:xfrm>
        </p:spPr>
        <p:txBody>
          <a:bodyPr/>
          <a:lstStyle/>
          <a:p>
            <a:pPr algn="l"/>
            <a:r>
              <a:rPr lang="en-US" sz="3200" dirty="0" smtClean="0"/>
              <a:t>Overview of the Passage &amp; Helpful Facts for Further Bible Study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5334000"/>
          </a:xfrm>
        </p:spPr>
        <p:txBody>
          <a:bodyPr>
            <a:normAutofit/>
          </a:bodyPr>
          <a:lstStyle/>
          <a:p>
            <a:pPr marL="463550" indent="-463550">
              <a:buFont typeface="+mj-lt"/>
              <a:buAutoNum type="alphaUcPeriod" startAt="2"/>
            </a:pPr>
            <a:r>
              <a:rPr lang="en-US" dirty="0"/>
              <a:t>Paul made the final trek of his journey, as a prisoner, to the city of </a:t>
            </a:r>
            <a:r>
              <a:rPr lang="en-US" u="sng" dirty="0"/>
              <a:t>Rome</a:t>
            </a:r>
            <a:r>
              <a:rPr lang="en-US" dirty="0"/>
              <a:t> (28:11-16).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After </a:t>
            </a:r>
            <a:r>
              <a:rPr lang="en-US" dirty="0"/>
              <a:t>three months in Malta, Julius sailed his prisoners toward Rome (28:11).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Then</a:t>
            </a:r>
            <a:r>
              <a:rPr lang="en-US" dirty="0"/>
              <a:t>, the prisoners were transported over land the remaining ~150 miles to Rome.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Paul </a:t>
            </a:r>
            <a:r>
              <a:rPr lang="en-US" dirty="0"/>
              <a:t>finally arrived in Rome, about three years after being arrested in Jerusalem (16).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533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944011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6934200" cy="944562"/>
          </a:xfrm>
        </p:spPr>
        <p:txBody>
          <a:bodyPr/>
          <a:lstStyle/>
          <a:p>
            <a:pPr algn="l"/>
            <a:r>
              <a:rPr lang="en-US" sz="3200" dirty="0" smtClean="0"/>
              <a:t>Overview of the Passage &amp; Helpful Facts for Further Bible Study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UcPeriod" startAt="3"/>
            </a:pPr>
            <a:r>
              <a:rPr lang="en-US" dirty="0"/>
              <a:t>Even in prison, Paul labored for the </a:t>
            </a:r>
            <a:r>
              <a:rPr lang="en-US" u="sng" dirty="0"/>
              <a:t>Lord’s sake and His gospel</a:t>
            </a:r>
            <a:r>
              <a:rPr lang="en-US" dirty="0"/>
              <a:t> for two years (28:17-31).</a:t>
            </a:r>
            <a:endParaRPr lang="en-US" dirty="0" smtClean="0"/>
          </a:p>
          <a:p>
            <a:pPr marL="746125" lvl="1" indent="-288925">
              <a:buFont typeface="+mj-lt"/>
              <a:buAutoNum type="arabicPeriod"/>
            </a:pPr>
            <a:r>
              <a:rPr lang="en-US" dirty="0"/>
              <a:t>One of the first things Paul did in Rome was call the </a:t>
            </a:r>
            <a:r>
              <a:rPr lang="en-US" u="sng" dirty="0"/>
              <a:t>Jewish leaders</a:t>
            </a:r>
            <a:r>
              <a:rPr lang="en-US" dirty="0"/>
              <a:t> to him (28:17-22</a:t>
            </a:r>
            <a:r>
              <a:rPr lang="en-US" dirty="0" smtClean="0"/>
              <a:t>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/>
              <a:t>Paul preached the gospel of </a:t>
            </a:r>
            <a:r>
              <a:rPr lang="en-US" u="sng" dirty="0"/>
              <a:t>Jesus and His kingdom</a:t>
            </a:r>
            <a:r>
              <a:rPr lang="en-US" dirty="0"/>
              <a:t> to the Jewish leaders (28:23</a:t>
            </a:r>
            <a:r>
              <a:rPr lang="en-US" dirty="0" smtClean="0"/>
              <a:t>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/>
              <a:t>The response of the Jewish leaders to the gospel was divided (28:24-29</a:t>
            </a:r>
            <a:r>
              <a:rPr lang="en-US" dirty="0" smtClean="0"/>
              <a:t>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/>
              <a:t>Paul was imprisoned in Rome (in a rented house) for </a:t>
            </a:r>
            <a:r>
              <a:rPr lang="en-US" u="sng" dirty="0"/>
              <a:t>two years</a:t>
            </a:r>
            <a:r>
              <a:rPr lang="en-US" dirty="0"/>
              <a:t> (28:30-31).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533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986270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6934200" cy="944562"/>
          </a:xfrm>
        </p:spPr>
        <p:txBody>
          <a:bodyPr/>
          <a:lstStyle/>
          <a:p>
            <a:pPr algn="l"/>
            <a:r>
              <a:rPr lang="en-US" sz="3200" dirty="0" smtClean="0"/>
              <a:t>Overview of the Passage &amp; Helpful Facts for Further Bible Study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UcPeriod" startAt="4"/>
            </a:pPr>
            <a:r>
              <a:rPr lang="en-US" dirty="0"/>
              <a:t>After the two years, Paul was released from Roman custody for a time.</a:t>
            </a:r>
            <a:endParaRPr lang="en-US" dirty="0" smtClean="0"/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From </a:t>
            </a:r>
            <a:r>
              <a:rPr lang="en-US" dirty="0"/>
              <a:t>Biblical records, all we know of his Post-Acts life is from 1 &amp; 2 Timothy and Titus.</a:t>
            </a:r>
          </a:p>
          <a:p>
            <a:pPr lvl="2" indent="-285750">
              <a:buFont typeface="+mj-lt"/>
              <a:buAutoNum type="alphaLcParenR"/>
            </a:pPr>
            <a:r>
              <a:rPr lang="en-US" dirty="0" smtClean="0"/>
              <a:t>At </a:t>
            </a:r>
            <a:r>
              <a:rPr lang="en-US" dirty="0"/>
              <a:t>the very least, he visited Macedonia (1 Tim. 1:3); Crete (Tit. 1:5); </a:t>
            </a:r>
            <a:r>
              <a:rPr lang="en-US" dirty="0" err="1"/>
              <a:t>Nicopolis</a:t>
            </a:r>
            <a:r>
              <a:rPr lang="en-US" dirty="0"/>
              <a:t> (Tit. 3:12); Miletus (2 Tim. 4:20); Troas (2 Tim. 4:13); maybe Spain (Rom. 15:28).</a:t>
            </a:r>
          </a:p>
          <a:p>
            <a:pPr lvl="2" indent="-285750">
              <a:buFont typeface="+mj-lt"/>
              <a:buAutoNum type="alphaLcParenR"/>
            </a:pPr>
            <a:r>
              <a:rPr lang="en-US" dirty="0" smtClean="0"/>
              <a:t>During </a:t>
            </a:r>
            <a:r>
              <a:rPr lang="en-US" dirty="0"/>
              <a:t>this time, he wrote 1 Timothy and </a:t>
            </a:r>
            <a:r>
              <a:rPr lang="en-US" dirty="0" smtClean="0"/>
              <a:t>Titus.</a:t>
            </a:r>
            <a:endParaRPr lang="en-US" dirty="0"/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From </a:t>
            </a:r>
            <a:r>
              <a:rPr lang="en-US" dirty="0"/>
              <a:t>historical records, we know that Paul was imprisoned in Rome one last time.</a:t>
            </a:r>
          </a:p>
          <a:p>
            <a:pPr lvl="2" indent="-285750">
              <a:buFont typeface="+mj-lt"/>
              <a:buAutoNum type="alphaLcParenR"/>
            </a:pPr>
            <a:r>
              <a:rPr lang="en-US" dirty="0" smtClean="0"/>
              <a:t>During </a:t>
            </a:r>
            <a:r>
              <a:rPr lang="en-US" dirty="0"/>
              <a:t>this time, he wrote 2 Timothy, and his time of death was close (2 </a:t>
            </a:r>
            <a:r>
              <a:rPr lang="en-US" dirty="0" smtClean="0"/>
              <a:t>Tim. </a:t>
            </a:r>
            <a:r>
              <a:rPr lang="en-US" dirty="0"/>
              <a:t>4:6).</a:t>
            </a:r>
          </a:p>
          <a:p>
            <a:pPr lvl="2" indent="-285750">
              <a:buFont typeface="+mj-lt"/>
              <a:buAutoNum type="alphaLcParenR"/>
            </a:pPr>
            <a:r>
              <a:rPr lang="en-US" dirty="0" smtClean="0"/>
              <a:t>Around </a:t>
            </a:r>
            <a:r>
              <a:rPr lang="en-US" dirty="0"/>
              <a:t>68 A.D., Paul was </a:t>
            </a:r>
            <a:r>
              <a:rPr lang="en-US" dirty="0" smtClean="0"/>
              <a:t>beheaded.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533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057143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/>
          </a:bodyPr>
          <a:lstStyle/>
          <a:p>
            <a:pPr marL="463550" indent="-463550">
              <a:lnSpc>
                <a:spcPct val="105000"/>
              </a:lnSpc>
              <a:buFont typeface="+mj-lt"/>
              <a:buAutoNum type="alphaUcPeriod"/>
            </a:pPr>
            <a:r>
              <a:rPr lang="en-US" dirty="0"/>
              <a:t>The Biblical truths of and the preaching of </a:t>
            </a:r>
            <a:r>
              <a:rPr lang="en-US" u="sng" dirty="0"/>
              <a:t>Jesus and His kingdom</a:t>
            </a:r>
            <a:r>
              <a:rPr lang="en-US" dirty="0"/>
              <a:t> cannot be separated!</a:t>
            </a:r>
            <a:endParaRPr lang="en-US" dirty="0" smtClean="0"/>
          </a:p>
          <a:p>
            <a:pPr marL="744538" lvl="1" indent="-344488">
              <a:lnSpc>
                <a:spcPct val="105000"/>
              </a:lnSpc>
              <a:buFont typeface="+mj-lt"/>
              <a:buAutoNum type="arabicPeriod"/>
            </a:pPr>
            <a:r>
              <a:rPr lang="en-US" dirty="0" smtClean="0"/>
              <a:t>Man </a:t>
            </a:r>
            <a:r>
              <a:rPr lang="en-US" dirty="0"/>
              <a:t>often seeks to emphasize one over the other or one without the other.</a:t>
            </a:r>
          </a:p>
          <a:p>
            <a:pPr marL="744538" lvl="1" indent="-344488">
              <a:lnSpc>
                <a:spcPct val="105000"/>
              </a:lnSpc>
              <a:buFont typeface="+mj-lt"/>
              <a:buAutoNum type="arabicPeriod"/>
            </a:pPr>
            <a:r>
              <a:rPr lang="en-US" dirty="0" smtClean="0"/>
              <a:t>New </a:t>
            </a:r>
            <a:r>
              <a:rPr lang="en-US" dirty="0"/>
              <a:t>Testament preaching always ties Jesus to His kingdom &amp; the kingdom to Jesus!</a:t>
            </a:r>
          </a:p>
          <a:p>
            <a:pPr marL="744538" lvl="1" indent="-344488">
              <a:lnSpc>
                <a:spcPct val="105000"/>
              </a:lnSpc>
              <a:buFont typeface="+mj-lt"/>
              <a:buAutoNum type="arabicPeriod"/>
            </a:pPr>
            <a:r>
              <a:rPr lang="en-US" dirty="0" smtClean="0"/>
              <a:t>Preaching </a:t>
            </a:r>
            <a:r>
              <a:rPr lang="en-US" dirty="0"/>
              <a:t>in Acts always kept the two together (cf. 1:3, 6; 8:12; 20:24-31; 28:23, 31).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685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0" y="274638"/>
            <a:ext cx="6705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Significant Truths from this </a:t>
            </a:r>
            <a:r>
              <a:rPr lang="en-US" sz="3200" b="1" dirty="0" smtClean="0"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Cambria" pitchFamily="18" charset="0"/>
                <a:ea typeface="+mj-ea"/>
                <a:cs typeface="+mj-cs"/>
              </a:rPr>
              <a:t>Passage for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Our Understanding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B7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5000"/>
              </a:lnSpc>
              <a:buFont typeface="+mj-lt"/>
              <a:buAutoNum type="alphaUcPeriod" startAt="2"/>
            </a:pPr>
            <a:r>
              <a:rPr lang="en-US" dirty="0"/>
              <a:t>God’s message of salvation does not change based on time, location or audience!</a:t>
            </a:r>
            <a:endParaRPr lang="en-US" dirty="0" smtClean="0"/>
          </a:p>
          <a:p>
            <a:pPr marL="744538" lvl="1" indent="-344488">
              <a:lnSpc>
                <a:spcPct val="105000"/>
              </a:lnSpc>
              <a:buFont typeface="+mj-lt"/>
              <a:buAutoNum type="arabicPeriod"/>
            </a:pPr>
            <a:r>
              <a:rPr lang="en-US" dirty="0" smtClean="0"/>
              <a:t>About </a:t>
            </a:r>
            <a:r>
              <a:rPr lang="en-US" dirty="0"/>
              <a:t>30 years after Pentecost, Paul was still preaching Jesus and His kingdom!</a:t>
            </a:r>
          </a:p>
          <a:p>
            <a:pPr marL="744538" lvl="1" indent="-344488">
              <a:lnSpc>
                <a:spcPct val="105000"/>
              </a:lnSpc>
              <a:buFont typeface="+mj-lt"/>
              <a:buAutoNum type="arabicPeriod"/>
            </a:pPr>
            <a:r>
              <a:rPr lang="en-US" dirty="0" smtClean="0"/>
              <a:t>About </a:t>
            </a:r>
            <a:r>
              <a:rPr lang="en-US" dirty="0"/>
              <a:t>1,500 miles away from Jerusalem, Paul was still preaching the same message!</a:t>
            </a:r>
          </a:p>
          <a:p>
            <a:pPr marL="744538" lvl="1" indent="-344488">
              <a:lnSpc>
                <a:spcPct val="105000"/>
              </a:lnSpc>
              <a:buFont typeface="+mj-lt"/>
              <a:buAutoNum type="arabicPeriod"/>
            </a:pPr>
            <a:r>
              <a:rPr lang="en-US" dirty="0" smtClean="0"/>
              <a:t>To </a:t>
            </a:r>
            <a:r>
              <a:rPr lang="en-US" dirty="0"/>
              <a:t>Jews, Gentiles, slaves, free, men, women, the message of salvation was the same!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685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0" y="274638"/>
            <a:ext cx="6705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Significant Truths from this </a:t>
            </a:r>
            <a:r>
              <a:rPr lang="en-US" sz="3200" b="1" dirty="0" smtClean="0"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Cambria" pitchFamily="18" charset="0"/>
                <a:ea typeface="+mj-ea"/>
                <a:cs typeface="+mj-cs"/>
              </a:rPr>
              <a:t>Passage for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Our Understanding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B7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342338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486400"/>
          </a:xfrm>
        </p:spPr>
        <p:txBody>
          <a:bodyPr>
            <a:noAutofit/>
          </a:bodyPr>
          <a:lstStyle/>
          <a:p>
            <a:pPr marL="457200" indent="-457200">
              <a:spcBef>
                <a:spcPts val="200"/>
              </a:spcBef>
              <a:buFont typeface="+mj-lt"/>
              <a:buAutoNum type="alphaUcPeriod"/>
            </a:pPr>
            <a:r>
              <a:rPr lang="en-US" dirty="0" smtClean="0"/>
              <a:t>May </a:t>
            </a:r>
            <a:r>
              <a:rPr lang="en-US" dirty="0"/>
              <a:t>we be known for extending extraordinary kindness and hospitality to strangers!</a:t>
            </a:r>
          </a:p>
          <a:p>
            <a:pPr marL="457200" indent="-457200">
              <a:spcBef>
                <a:spcPts val="200"/>
              </a:spcBef>
              <a:buFont typeface="+mj-lt"/>
              <a:buAutoNum type="alphaUcPeriod"/>
            </a:pPr>
            <a:r>
              <a:rPr lang="en-US" dirty="0" smtClean="0"/>
              <a:t>The </a:t>
            </a:r>
            <a:r>
              <a:rPr lang="en-US" dirty="0"/>
              <a:t>sight of our brethren should spark thanksgiving and encouragement in us!</a:t>
            </a:r>
          </a:p>
          <a:p>
            <a:pPr marL="457200" indent="-457200">
              <a:spcBef>
                <a:spcPts val="200"/>
              </a:spcBef>
              <a:buFont typeface="+mj-lt"/>
              <a:buAutoNum type="alphaUcPeriod"/>
            </a:pPr>
            <a:r>
              <a:rPr lang="en-US" dirty="0" smtClean="0"/>
              <a:t>Even </a:t>
            </a:r>
            <a:r>
              <a:rPr lang="en-US" dirty="0"/>
              <a:t>when things don’t seem to go our way, may we make opportunities for the gospel!</a:t>
            </a:r>
          </a:p>
          <a:p>
            <a:pPr marL="457200" indent="-457200">
              <a:spcBef>
                <a:spcPts val="200"/>
              </a:spcBef>
              <a:buFont typeface="+mj-lt"/>
              <a:buAutoNum type="alphaUcPeriod"/>
            </a:pPr>
            <a:r>
              <a:rPr lang="en-US" dirty="0" smtClean="0"/>
              <a:t>May </a:t>
            </a:r>
            <a:r>
              <a:rPr lang="en-US" dirty="0"/>
              <a:t>we never be ashamed to preach about the Lord Jesus and His kingdom/church!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8382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III.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6172200" cy="944562"/>
          </a:xfrm>
        </p:spPr>
        <p:txBody>
          <a:bodyPr/>
          <a:lstStyle/>
          <a:p>
            <a:pPr algn="l"/>
            <a:r>
              <a:rPr lang="en-US" sz="3200" dirty="0" smtClean="0"/>
              <a:t>Practical Points of Application </a:t>
            </a:r>
            <a:br>
              <a:rPr lang="en-US" sz="3200" dirty="0" smtClean="0"/>
            </a:br>
            <a:r>
              <a:rPr lang="en-US" sz="3200" dirty="0" smtClean="0"/>
              <a:t>for Our Lives</a:t>
            </a:r>
            <a:endParaRPr lang="en-US" sz="3200" u="sng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3862</TotalTime>
  <Words>652</Words>
  <Application>Microsoft Office PowerPoint</Application>
  <PresentationFormat>On-screen Show (4:3)</PresentationFormat>
  <Paragraphs>48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Lesson 34: Paul’s Arrival in Rome and Imprisonment for Two Years (27:1-44)</vt:lpstr>
      <vt:lpstr>Overview of the Passage &amp; Helpful Facts for Further Bible Study</vt:lpstr>
      <vt:lpstr>Overview of the Passage &amp; Helpful Facts for Further Bible Study</vt:lpstr>
      <vt:lpstr>Overview of the Passage &amp; Helpful Facts for Further Bible Study</vt:lpstr>
      <vt:lpstr>Overview of the Passage &amp; Helpful Facts for Further Bible Study</vt:lpstr>
      <vt:lpstr>PowerPoint Presentation</vt:lpstr>
      <vt:lpstr>PowerPoint Presentation</vt:lpstr>
      <vt:lpstr>Practical Points of Application  for Our Lives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1: Introduction to the Book of Acts</dc:title>
  <dc:creator>David</dc:creator>
  <cp:lastModifiedBy>Cindy Nelson</cp:lastModifiedBy>
  <cp:revision>125</cp:revision>
  <dcterms:created xsi:type="dcterms:W3CDTF">2013-01-23T13:30:16Z</dcterms:created>
  <dcterms:modified xsi:type="dcterms:W3CDTF">2014-05-12T17:01:31Z</dcterms:modified>
</cp:coreProperties>
</file>