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334" r:id="rId2"/>
    <p:sldId id="266" r:id="rId3"/>
    <p:sldId id="345" r:id="rId4"/>
    <p:sldId id="332" r:id="rId5"/>
    <p:sldId id="348" r:id="rId6"/>
    <p:sldId id="351" r:id="rId7"/>
    <p:sldId id="355" r:id="rId8"/>
    <p:sldId id="356" r:id="rId9"/>
    <p:sldId id="352" r:id="rId10"/>
    <p:sldId id="353" r:id="rId11"/>
    <p:sldId id="357" r:id="rId12"/>
    <p:sldId id="354" r:id="rId13"/>
    <p:sldId id="290" r:id="rId1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70000"/>
    <a:srgbClr val="800000"/>
    <a:srgbClr val="0000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4580" autoAdjust="0"/>
    <p:restoredTop sz="86410" autoAdjust="0"/>
  </p:normalViewPr>
  <p:slideViewPr>
    <p:cSldViewPr>
      <p:cViewPr>
        <p:scale>
          <a:sx n="60" d="100"/>
          <a:sy n="60" d="100"/>
        </p:scale>
        <p:origin x="-3000" y="-87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\\pblfpr\users\David\_Graphics\Bible Books\Acts Of The Apostles PowerPoint Template\acts_jpeg\Acts of Apostles - Title.jp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6400800"/>
            <a:ext cx="8915400" cy="457200"/>
          </a:xfrm>
        </p:spPr>
        <p:txBody>
          <a:bodyPr>
            <a:noAutofit/>
          </a:bodyPr>
          <a:lstStyle>
            <a:lvl1pPr algn="l">
              <a:defRPr sz="3200" b="1">
                <a:solidFill>
                  <a:schemeClr val="bg1"/>
                </a:solidFill>
                <a:effectLst>
                  <a:outerShdw blurRad="50800" dist="50800" dir="2700000" algn="ctr" rotWithShape="0">
                    <a:schemeClr val="tx1"/>
                  </a:outerShdw>
                </a:effectLst>
                <a:latin typeface="Cambria" pitchFamily="18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83F891-4E37-4451-9387-1AD05DCFFA8D}" type="datetimeFigureOut">
              <a:rPr lang="en-US" smtClean="0"/>
              <a:pPr/>
              <a:t>4/14/2014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561462-C37B-410E-95E3-EA862CD8023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83F891-4E37-4451-9387-1AD05DCFFA8D}" type="datetimeFigureOut">
              <a:rPr lang="en-US" smtClean="0"/>
              <a:pPr/>
              <a:t>4/14/2014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561462-C37B-410E-95E3-EA862CD8023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\\pblfpr\users\David\_Graphics\Bible Books\Acts Of The Apostles PowerPoint Template\acts_jpeg\Acts of Apostles - Text.jp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1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274638"/>
            <a:ext cx="6629400" cy="944562"/>
          </a:xfrm>
        </p:spPr>
        <p:txBody>
          <a:bodyPr>
            <a:noAutofit/>
          </a:bodyPr>
          <a:lstStyle>
            <a:lvl1pPr>
              <a:defRPr sz="3600" b="1">
                <a:solidFill>
                  <a:srgbClr val="B70000"/>
                </a:solidFill>
                <a:effectLst>
                  <a:outerShdw blurRad="38100" dist="38100" dir="2700000" algn="ctr" rotWithShape="0">
                    <a:schemeClr val="tx1"/>
                  </a:outerShdw>
                </a:effectLst>
                <a:latin typeface="Cambria" pitchFamily="18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305800" cy="5334000"/>
          </a:xfrm>
        </p:spPr>
        <p:txBody>
          <a:bodyPr>
            <a:normAutofit/>
          </a:bodyPr>
          <a:lstStyle>
            <a:lvl1pPr>
              <a:defRPr sz="2800" b="1"/>
            </a:lvl1pPr>
            <a:lvl2pPr>
              <a:defRPr sz="2400" b="1">
                <a:solidFill>
                  <a:srgbClr val="000099"/>
                </a:solidFill>
              </a:defRPr>
            </a:lvl2pPr>
            <a:lvl3pPr>
              <a:defRPr sz="2000" b="1">
                <a:solidFill>
                  <a:srgbClr val="B70000"/>
                </a:solidFill>
              </a:defRPr>
            </a:lvl3pPr>
            <a:lvl4pPr>
              <a:defRPr sz="1800" b="1"/>
            </a:lvl4pPr>
            <a:lvl5pPr>
              <a:defRPr sz="1800" b="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>
        <p:tmplLst>
          <p:tmpl lvl="1">
            <p:tnLst>
              <p:par>
                <p:cTn presetID="42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3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2">
            <p:tnLst>
              <p:par>
                <p:cTn presetID="42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3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3">
            <p:tnLst>
              <p:par>
                <p:cTn presetID="42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3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4">
            <p:tnLst>
              <p:par>
                <p:cTn presetID="42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3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5">
            <p:tnLst>
              <p:par>
                <p:cTn presetID="42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3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83F891-4E37-4451-9387-1AD05DCFFA8D}" type="datetimeFigureOut">
              <a:rPr lang="en-US" smtClean="0"/>
              <a:pPr/>
              <a:t>4/14/2014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561462-C37B-410E-95E3-EA862CD8023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83F891-4E37-4451-9387-1AD05DCFFA8D}" type="datetimeFigureOut">
              <a:rPr lang="en-US" smtClean="0"/>
              <a:pPr/>
              <a:t>4/14/2014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561462-C37B-410E-95E3-EA862CD8023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83F891-4E37-4451-9387-1AD05DCFFA8D}" type="datetimeFigureOut">
              <a:rPr lang="en-US" smtClean="0"/>
              <a:pPr/>
              <a:t>4/14/2014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561462-C37B-410E-95E3-EA862CD8023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83F891-4E37-4451-9387-1AD05DCFFA8D}" type="datetimeFigureOut">
              <a:rPr lang="en-US" smtClean="0"/>
              <a:pPr/>
              <a:t>4/14/2014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561462-C37B-410E-95E3-EA862CD8023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83F891-4E37-4451-9387-1AD05DCFFA8D}" type="datetimeFigureOut">
              <a:rPr lang="en-US" smtClean="0"/>
              <a:pPr/>
              <a:t>4/14/2014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561462-C37B-410E-95E3-EA862CD8023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83F891-4E37-4451-9387-1AD05DCFFA8D}" type="datetimeFigureOut">
              <a:rPr lang="en-US" smtClean="0"/>
              <a:pPr/>
              <a:t>4/14/2014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561462-C37B-410E-95E3-EA862CD8023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83F891-4E37-4451-9387-1AD05DCFFA8D}" type="datetimeFigureOut">
              <a:rPr lang="en-US" smtClean="0"/>
              <a:pPr/>
              <a:t>4/14/2014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561462-C37B-410E-95E3-EA862CD8023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F83F891-4E37-4451-9387-1AD05DCFFA8D}" type="datetimeFigureOut">
              <a:rPr lang="en-US" smtClean="0"/>
              <a:pPr/>
              <a:t>4/14/2014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E561462-C37B-410E-95E3-EA862CD8023D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0" y="5334000"/>
            <a:ext cx="8763000" cy="1524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200" b="1" kern="1200">
                <a:solidFill>
                  <a:schemeClr val="bg1"/>
                </a:solidFill>
                <a:effectLst>
                  <a:outerShdw blurRad="50800" dist="50800" dir="2700000" algn="ctr" rotWithShape="0">
                    <a:schemeClr val="tx1"/>
                  </a:outerShdw>
                </a:effectLst>
                <a:latin typeface="Cambria" pitchFamily="18" charset="0"/>
                <a:ea typeface="+mj-ea"/>
                <a:cs typeface="+mj-cs"/>
              </a:defRPr>
            </a:lvl1pPr>
          </a:lstStyle>
          <a:p>
            <a:r>
              <a:rPr lang="en-US" sz="2600" b="0" u="sng" smtClean="0"/>
              <a:t>Lesson 32</a:t>
            </a:r>
            <a:r>
              <a:rPr lang="en-US" sz="2600" b="0" smtClean="0"/>
              <a:t>:</a:t>
            </a:r>
            <a:r>
              <a:rPr lang="en-US" sz="2700" b="0" smtClean="0"/>
              <a:t/>
            </a:r>
            <a:br>
              <a:rPr lang="en-US" sz="2700" b="0" smtClean="0"/>
            </a:br>
            <a:r>
              <a:rPr lang="en-US" smtClean="0"/>
              <a:t>Paul’s Defense Before King Agrippa</a:t>
            </a:r>
            <a:br>
              <a:rPr lang="en-US" smtClean="0"/>
            </a:br>
            <a:r>
              <a:rPr lang="en-US" smtClean="0"/>
              <a:t>&amp; Leading Dignitaries (26:1-32)</a:t>
            </a:r>
            <a:endParaRPr lang="en-US" sz="3000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6934200" cy="944562"/>
          </a:xfrm>
        </p:spPr>
        <p:txBody>
          <a:bodyPr/>
          <a:lstStyle/>
          <a:p>
            <a:pPr algn="l"/>
            <a:r>
              <a:rPr lang="en-US" sz="3200" dirty="0" smtClean="0"/>
              <a:t>Overview of the Passage &amp; Helpful Facts for Further Bible Study</a:t>
            </a:r>
            <a:endParaRPr lang="en-US" sz="3200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458200" cy="5334000"/>
          </a:xfrm>
        </p:spPr>
        <p:txBody>
          <a:bodyPr>
            <a:normAutofit/>
          </a:bodyPr>
          <a:lstStyle/>
          <a:p>
            <a:pPr marL="404813" indent="-404813">
              <a:buFont typeface="+mj-lt"/>
              <a:buAutoNum type="alphaUcPeriod" startAt="6"/>
            </a:pPr>
            <a:r>
              <a:rPr lang="en-US" dirty="0"/>
              <a:t>Paul’s defense compelled very </a:t>
            </a:r>
            <a:r>
              <a:rPr lang="en-US" u="sng" dirty="0"/>
              <a:t>different responses</a:t>
            </a:r>
            <a:r>
              <a:rPr lang="en-US" dirty="0"/>
              <a:t> but a united decision (26:24-32).</a:t>
            </a:r>
            <a:endParaRPr lang="en-US" dirty="0" smtClean="0"/>
          </a:p>
          <a:p>
            <a:pPr marL="746125" lvl="1" indent="-288925">
              <a:buFont typeface="+mj-lt"/>
              <a:buAutoNum type="arabicPeriod"/>
            </a:pPr>
            <a:r>
              <a:rPr lang="en-US" dirty="0" smtClean="0"/>
              <a:t>Paul </a:t>
            </a:r>
            <a:r>
              <a:rPr lang="en-US" dirty="0"/>
              <a:t>boldly spoke “truth &amp; reason” (26:25)—words which call for rational response.</a:t>
            </a:r>
          </a:p>
          <a:p>
            <a:pPr marL="746125" lvl="1" indent="-288925">
              <a:buFont typeface="+mj-lt"/>
              <a:buAutoNum type="arabicPeriod"/>
            </a:pPr>
            <a:r>
              <a:rPr lang="en-US" dirty="0" smtClean="0"/>
              <a:t>Festus </a:t>
            </a:r>
            <a:r>
              <a:rPr lang="en-US" dirty="0"/>
              <a:t>was unwilling to be convinced:  “Paul, you are mad (</a:t>
            </a:r>
            <a:r>
              <a:rPr lang="en-US" dirty="0" err="1"/>
              <a:t>Gk</a:t>
            </a:r>
            <a:r>
              <a:rPr lang="en-US" dirty="0"/>
              <a:t>, </a:t>
            </a:r>
            <a:r>
              <a:rPr lang="en-US" i="1" dirty="0"/>
              <a:t>mania</a:t>
            </a:r>
            <a:r>
              <a:rPr lang="en-US" dirty="0"/>
              <a:t>)!” (26:24).</a:t>
            </a:r>
          </a:p>
          <a:p>
            <a:pPr marL="746125" lvl="1" indent="-288925">
              <a:buFont typeface="+mj-lt"/>
              <a:buAutoNum type="arabicPeriod"/>
            </a:pPr>
            <a:r>
              <a:rPr lang="en-US" dirty="0" smtClean="0"/>
              <a:t>Agrippa </a:t>
            </a:r>
            <a:r>
              <a:rPr lang="en-US" dirty="0"/>
              <a:t>already “knew” (26:26) and “believed” (26:27) the content of the message.</a:t>
            </a:r>
          </a:p>
          <a:p>
            <a:pPr marL="746125" lvl="1" indent="-288925">
              <a:buFont typeface="+mj-lt"/>
              <a:buAutoNum type="arabicPeriod"/>
            </a:pPr>
            <a:r>
              <a:rPr lang="en-US" dirty="0" smtClean="0"/>
              <a:t>As </a:t>
            </a:r>
            <a:r>
              <a:rPr lang="en-US" dirty="0"/>
              <a:t>with each of his previous judges, King Agrippa and the dignitaries concluded that Paul had done “nothing deserving of death” (26:31; cf. 23:9, 29; 24:22; 25:11, 25).</a:t>
            </a:r>
          </a:p>
          <a:p>
            <a:pPr marL="746125" lvl="1" indent="-288925">
              <a:buFont typeface="+mj-lt"/>
              <a:buAutoNum type="arabicPeriod"/>
            </a:pPr>
            <a:r>
              <a:rPr lang="en-US" dirty="0" smtClean="0"/>
              <a:t>However</a:t>
            </a:r>
            <a:r>
              <a:rPr lang="en-US" dirty="0"/>
              <a:t>, their united (and unavoidable) decision was to send him to Caesar (26:32).</a:t>
            </a: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228600" y="228600"/>
            <a:ext cx="533400" cy="5334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800000"/>
                </a:solidFill>
                <a:effectLst>
                  <a:outerShdw blurRad="38100" dist="38100" dir="2700000" algn="ctr" rotWithShape="0">
                    <a:schemeClr val="tx1"/>
                  </a:outerShdw>
                </a:effectLst>
                <a:uLnTx/>
                <a:uFillTx/>
                <a:latin typeface="Cambria" pitchFamily="18" charset="0"/>
                <a:ea typeface="+mj-ea"/>
                <a:cs typeface="+mj-cs"/>
              </a:rPr>
              <a:t>I.</a:t>
            </a:r>
            <a:endParaRPr kumimoji="0" lang="en-US" sz="3600" b="1" i="0" u="sng" strike="noStrike" kern="1200" cap="none" spc="0" normalizeH="0" baseline="0" noProof="0" dirty="0">
              <a:ln>
                <a:noFill/>
              </a:ln>
              <a:solidFill>
                <a:srgbClr val="800000"/>
              </a:solidFill>
              <a:effectLst>
                <a:outerShdw blurRad="38100" dist="38100" dir="2700000" algn="ctr" rotWithShape="0">
                  <a:schemeClr val="tx1"/>
                </a:outerShdw>
              </a:effectLst>
              <a:uLnTx/>
              <a:uFillTx/>
              <a:latin typeface="Cambria" pitchFamily="18" charset="0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2771143708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458200" cy="5334000"/>
          </a:xfrm>
        </p:spPr>
        <p:txBody>
          <a:bodyPr>
            <a:normAutofit/>
          </a:bodyPr>
          <a:lstStyle/>
          <a:p>
            <a:pPr marL="457200" indent="-457200">
              <a:lnSpc>
                <a:spcPct val="105000"/>
              </a:lnSpc>
              <a:buFont typeface="+mj-lt"/>
              <a:buAutoNum type="alphaUcPeriod" startAt="4"/>
            </a:pPr>
            <a:r>
              <a:rPr lang="en-US" dirty="0"/>
              <a:t>“Becoming altogether a Christian” requires that one be altogether persuaded!</a:t>
            </a:r>
            <a:endParaRPr lang="en-US" dirty="0" smtClean="0"/>
          </a:p>
          <a:p>
            <a:pPr marL="744538" lvl="1" indent="-344488">
              <a:lnSpc>
                <a:spcPct val="105000"/>
              </a:lnSpc>
              <a:buFont typeface="+mj-lt"/>
              <a:buAutoNum type="arabicPeriod"/>
            </a:pPr>
            <a:r>
              <a:rPr lang="en-US" dirty="0" smtClean="0"/>
              <a:t>The </a:t>
            </a:r>
            <a:r>
              <a:rPr lang="en-US" dirty="0"/>
              <a:t>name “Christian” is found only 3 times in the N.T. –Acts 11:26; 26:28; 1 Peter 4:16.</a:t>
            </a:r>
          </a:p>
          <a:p>
            <a:pPr marL="744538" lvl="1" indent="-344488">
              <a:lnSpc>
                <a:spcPct val="105000"/>
              </a:lnSpc>
              <a:buFont typeface="+mj-lt"/>
              <a:buAutoNum type="arabicPeriod"/>
            </a:pPr>
            <a:r>
              <a:rPr lang="en-US" dirty="0" smtClean="0"/>
              <a:t>By </a:t>
            </a:r>
            <a:r>
              <a:rPr lang="en-US" dirty="0"/>
              <a:t>believing alone, one does not “become a Christian”!  Agrippa believed (26:27).</a:t>
            </a:r>
          </a:p>
          <a:p>
            <a:pPr marL="744538" lvl="1" indent="-344488">
              <a:lnSpc>
                <a:spcPct val="105000"/>
              </a:lnSpc>
              <a:buFont typeface="+mj-lt"/>
              <a:buAutoNum type="arabicPeriod"/>
            </a:pPr>
            <a:r>
              <a:rPr lang="en-US" dirty="0" smtClean="0"/>
              <a:t>One </a:t>
            </a:r>
            <a:r>
              <a:rPr lang="en-US" dirty="0"/>
              <a:t>“becomes a Christian” when he is fully persuaded by the evidence (26:28), repents (26:20) and is baptized to become a disciple/Christian (11:26 + Mt. 28:20).</a:t>
            </a:r>
          </a:p>
          <a:p>
            <a:pPr marL="744538" lvl="1" indent="-344488">
              <a:lnSpc>
                <a:spcPct val="105000"/>
              </a:lnSpc>
              <a:buFont typeface="+mj-lt"/>
              <a:buAutoNum type="arabicPeriod"/>
            </a:pPr>
            <a:r>
              <a:rPr lang="en-US" dirty="0" smtClean="0"/>
              <a:t>One </a:t>
            </a:r>
            <a:r>
              <a:rPr lang="en-US" dirty="0"/>
              <a:t>who is “altogether a Christian” lives that way every day, even when it’s not easy!</a:t>
            </a: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228600" y="228600"/>
            <a:ext cx="685800" cy="5334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800000"/>
                </a:solidFill>
                <a:effectLst>
                  <a:outerShdw blurRad="38100" dist="38100" dir="2700000" algn="ctr" rotWithShape="0">
                    <a:schemeClr val="tx1"/>
                  </a:outerShdw>
                </a:effectLst>
                <a:uLnTx/>
                <a:uFillTx/>
                <a:latin typeface="Cambria" pitchFamily="18" charset="0"/>
                <a:ea typeface="+mj-ea"/>
                <a:cs typeface="+mj-cs"/>
              </a:rPr>
              <a:t>II.</a:t>
            </a:r>
            <a:endParaRPr kumimoji="0" lang="en-US" sz="3600" b="1" i="0" u="sng" strike="noStrike" kern="1200" cap="none" spc="0" normalizeH="0" baseline="0" noProof="0" dirty="0">
              <a:ln>
                <a:noFill/>
              </a:ln>
              <a:solidFill>
                <a:srgbClr val="800000"/>
              </a:solidFill>
              <a:effectLst>
                <a:outerShdw blurRad="38100" dist="38100" dir="2700000" algn="ctr" rotWithShape="0">
                  <a:schemeClr val="tx1"/>
                </a:outerShdw>
              </a:effectLst>
              <a:uLnTx/>
              <a:uFillTx/>
              <a:latin typeface="Cambria" pitchFamily="18" charset="0"/>
              <a:ea typeface="+mj-ea"/>
              <a:cs typeface="+mj-cs"/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762000" y="274638"/>
            <a:ext cx="6705600" cy="94456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>
              <a:spcBef>
                <a:spcPct val="0"/>
              </a:spcBef>
            </a:pP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B70000"/>
                </a:solidFill>
                <a:effectLst>
                  <a:outerShdw blurRad="38100" dist="38100" dir="2700000" algn="ctr" rotWithShape="0">
                    <a:schemeClr val="tx1"/>
                  </a:outerShdw>
                </a:effectLst>
                <a:uLnTx/>
                <a:uFillTx/>
                <a:latin typeface="Cambria" pitchFamily="18" charset="0"/>
                <a:ea typeface="+mj-ea"/>
                <a:cs typeface="+mj-cs"/>
              </a:rPr>
              <a:t>Significant Truths from this </a:t>
            </a:r>
            <a:r>
              <a:rPr lang="en-US" sz="3200" b="1" dirty="0" smtClean="0">
                <a:solidFill>
                  <a:srgbClr val="B70000"/>
                </a:solidFill>
                <a:effectLst>
                  <a:outerShdw blurRad="38100" dist="38100" dir="2700000" algn="ctr" rotWithShape="0">
                    <a:schemeClr val="tx1"/>
                  </a:outerShdw>
                </a:effectLst>
                <a:latin typeface="Cambria" pitchFamily="18" charset="0"/>
                <a:ea typeface="+mj-ea"/>
                <a:cs typeface="+mj-cs"/>
              </a:rPr>
              <a:t>Passage for </a:t>
            </a: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B70000"/>
                </a:solidFill>
                <a:effectLst>
                  <a:outerShdw blurRad="38100" dist="38100" dir="2700000" algn="ctr" rotWithShape="0">
                    <a:schemeClr val="tx1"/>
                  </a:outerShdw>
                </a:effectLst>
                <a:uLnTx/>
                <a:uFillTx/>
                <a:latin typeface="Cambria" pitchFamily="18" charset="0"/>
                <a:ea typeface="+mj-ea"/>
                <a:cs typeface="+mj-cs"/>
              </a:rPr>
              <a:t>Our Understanding</a:t>
            </a:r>
            <a:endParaRPr kumimoji="0" lang="en-US" sz="3200" b="1" i="0" u="sng" strike="noStrike" kern="1200" cap="none" spc="0" normalizeH="0" baseline="0" noProof="0" dirty="0">
              <a:ln>
                <a:noFill/>
              </a:ln>
              <a:solidFill>
                <a:srgbClr val="B70000"/>
              </a:solidFill>
              <a:effectLst>
                <a:outerShdw blurRad="38100" dist="38100" dir="2700000" algn="ctr" rotWithShape="0">
                  <a:schemeClr val="tx1"/>
                </a:outerShdw>
              </a:effectLst>
              <a:uLnTx/>
              <a:uFillTx/>
              <a:latin typeface="Cambria" pitchFamily="18" charset="0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1481223455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6934200" cy="944562"/>
          </a:xfrm>
        </p:spPr>
        <p:txBody>
          <a:bodyPr/>
          <a:lstStyle/>
          <a:p>
            <a:pPr algn="l"/>
            <a:r>
              <a:rPr lang="en-US" sz="3200" dirty="0" smtClean="0"/>
              <a:t>Overview of the Passage &amp; Helpful Facts for Further Bible Study</a:t>
            </a:r>
            <a:endParaRPr lang="en-US" sz="3200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458200" cy="5334000"/>
          </a:xfrm>
        </p:spPr>
        <p:txBody>
          <a:bodyPr>
            <a:normAutofit/>
          </a:bodyPr>
          <a:lstStyle/>
          <a:p>
            <a:pPr marL="404813" indent="-404813">
              <a:buFont typeface="+mj-lt"/>
              <a:buAutoNum type="alphaUcPeriod" startAt="7"/>
            </a:pPr>
            <a:r>
              <a:rPr lang="en-US" dirty="0"/>
              <a:t>Paul’s arrest, his trials and his defense are given considerable space in the book of Acts.</a:t>
            </a:r>
            <a:endParaRPr lang="en-US" dirty="0" smtClean="0"/>
          </a:p>
          <a:p>
            <a:pPr marL="746125" lvl="1" indent="-288925">
              <a:buFont typeface="+mj-lt"/>
              <a:buAutoNum type="arabicPeriod"/>
            </a:pPr>
            <a:r>
              <a:rPr lang="en-US" dirty="0" smtClean="0"/>
              <a:t>This </a:t>
            </a:r>
            <a:r>
              <a:rPr lang="en-US" dirty="0"/>
              <a:t>one event (or series of events) opened the door for the gospel throughout Rome.</a:t>
            </a:r>
          </a:p>
          <a:p>
            <a:pPr marL="746125" lvl="1" indent="-288925">
              <a:buFont typeface="+mj-lt"/>
              <a:buAutoNum type="arabicPeriod"/>
            </a:pPr>
            <a:r>
              <a:rPr lang="en-US" dirty="0" smtClean="0"/>
              <a:t>This </a:t>
            </a:r>
            <a:r>
              <a:rPr lang="en-US" dirty="0"/>
              <a:t>one event (or series of events) took the gospel to the highest ruler on earth.</a:t>
            </a:r>
          </a:p>
          <a:p>
            <a:pPr marL="746125" lvl="1" indent="-288925">
              <a:buFont typeface="+mj-lt"/>
              <a:buAutoNum type="arabicPeriod"/>
            </a:pPr>
            <a:r>
              <a:rPr lang="en-US" dirty="0" smtClean="0"/>
              <a:t>This </a:t>
            </a:r>
            <a:r>
              <a:rPr lang="en-US" dirty="0"/>
              <a:t>one event (or series of events) helped to validate the Christian religion.</a:t>
            </a: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228600" y="228600"/>
            <a:ext cx="533400" cy="5334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800000"/>
                </a:solidFill>
                <a:effectLst>
                  <a:outerShdw blurRad="38100" dist="38100" dir="2700000" algn="ctr" rotWithShape="0">
                    <a:schemeClr val="tx1"/>
                  </a:outerShdw>
                </a:effectLst>
                <a:uLnTx/>
                <a:uFillTx/>
                <a:latin typeface="Cambria" pitchFamily="18" charset="0"/>
                <a:ea typeface="+mj-ea"/>
                <a:cs typeface="+mj-cs"/>
              </a:rPr>
              <a:t>I.</a:t>
            </a:r>
            <a:endParaRPr kumimoji="0" lang="en-US" sz="3600" b="1" i="0" u="sng" strike="noStrike" kern="1200" cap="none" spc="0" normalizeH="0" baseline="0" noProof="0" dirty="0">
              <a:ln>
                <a:noFill/>
              </a:ln>
              <a:solidFill>
                <a:srgbClr val="800000"/>
              </a:solidFill>
              <a:effectLst>
                <a:outerShdw blurRad="38100" dist="38100" dir="2700000" algn="ctr" rotWithShape="0">
                  <a:schemeClr val="tx1"/>
                </a:outerShdw>
              </a:effectLst>
              <a:uLnTx/>
              <a:uFillTx/>
              <a:latin typeface="Cambria" pitchFamily="18" charset="0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2940673721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458200" cy="5486400"/>
          </a:xfrm>
        </p:spPr>
        <p:txBody>
          <a:bodyPr>
            <a:noAutofit/>
          </a:bodyPr>
          <a:lstStyle/>
          <a:p>
            <a:pPr marL="457200" indent="-457200">
              <a:spcBef>
                <a:spcPts val="200"/>
              </a:spcBef>
              <a:buFont typeface="+mj-lt"/>
              <a:buAutoNum type="alphaUcPeriod"/>
            </a:pPr>
            <a:r>
              <a:rPr lang="en-US" dirty="0" smtClean="0"/>
              <a:t>When </a:t>
            </a:r>
            <a:r>
              <a:rPr lang="en-US" dirty="0"/>
              <a:t>we have opportunity to defend the faith, let us do so happily and confidently!</a:t>
            </a:r>
          </a:p>
          <a:p>
            <a:pPr marL="457200" indent="-457200">
              <a:spcBef>
                <a:spcPts val="200"/>
              </a:spcBef>
              <a:buFont typeface="+mj-lt"/>
              <a:buAutoNum type="alphaUcPeriod"/>
            </a:pPr>
            <a:r>
              <a:rPr lang="en-US" dirty="0" smtClean="0"/>
              <a:t>Following </a:t>
            </a:r>
            <a:r>
              <a:rPr lang="en-US" dirty="0"/>
              <a:t>one’s heart to do what he thinks is right is a recipe for disaster and death!</a:t>
            </a:r>
          </a:p>
          <a:p>
            <a:pPr marL="457200" indent="-457200">
              <a:spcBef>
                <a:spcPts val="200"/>
              </a:spcBef>
              <a:buFont typeface="+mj-lt"/>
              <a:buAutoNum type="alphaUcPeriod"/>
            </a:pPr>
            <a:r>
              <a:rPr lang="en-US" dirty="0" smtClean="0"/>
              <a:t>Let </a:t>
            </a:r>
            <a:r>
              <a:rPr lang="en-US" dirty="0"/>
              <a:t>us not be disobedient to the revelation of God’s will for our lives!</a:t>
            </a:r>
          </a:p>
          <a:p>
            <a:pPr marL="457200" indent="-457200">
              <a:spcBef>
                <a:spcPts val="200"/>
              </a:spcBef>
              <a:buFont typeface="+mj-lt"/>
              <a:buAutoNum type="alphaUcPeriod"/>
            </a:pPr>
            <a:r>
              <a:rPr lang="en-US" dirty="0" smtClean="0"/>
              <a:t>Let </a:t>
            </a:r>
            <a:r>
              <a:rPr lang="en-US" dirty="0"/>
              <a:t>us help others to open their eyes, turn from sin, turn to God and do faithful works!</a:t>
            </a:r>
          </a:p>
          <a:p>
            <a:pPr marL="457200" indent="-457200">
              <a:spcBef>
                <a:spcPts val="200"/>
              </a:spcBef>
              <a:buFont typeface="+mj-lt"/>
              <a:buAutoNum type="alphaUcPeriod"/>
            </a:pPr>
            <a:r>
              <a:rPr lang="en-US" dirty="0" smtClean="0"/>
              <a:t>Let </a:t>
            </a:r>
            <a:r>
              <a:rPr lang="en-US" dirty="0"/>
              <a:t>us strive to be “altogether Christians” and not merely “close enough” Christians!</a:t>
            </a: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228600" y="228600"/>
            <a:ext cx="838200" cy="5334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800000"/>
                </a:solidFill>
                <a:effectLst>
                  <a:outerShdw blurRad="38100" dist="38100" dir="2700000" algn="ctr" rotWithShape="0">
                    <a:schemeClr val="tx1"/>
                  </a:outerShdw>
                </a:effectLst>
                <a:uLnTx/>
                <a:uFillTx/>
                <a:latin typeface="Cambria" pitchFamily="18" charset="0"/>
                <a:ea typeface="+mj-ea"/>
                <a:cs typeface="+mj-cs"/>
              </a:rPr>
              <a:t>III.</a:t>
            </a:r>
            <a:endParaRPr kumimoji="0" lang="en-US" sz="3600" b="1" i="0" u="sng" strike="noStrike" kern="1200" cap="none" spc="0" normalizeH="0" baseline="0" noProof="0" dirty="0">
              <a:ln>
                <a:noFill/>
              </a:ln>
              <a:solidFill>
                <a:srgbClr val="800000"/>
              </a:solidFill>
              <a:effectLst>
                <a:outerShdw blurRad="38100" dist="38100" dir="2700000" algn="ctr" rotWithShape="0">
                  <a:schemeClr val="tx1"/>
                </a:outerShdw>
              </a:effectLst>
              <a:uLnTx/>
              <a:uFillTx/>
              <a:latin typeface="Cambria" pitchFamily="18" charset="0"/>
              <a:ea typeface="+mj-ea"/>
              <a:cs typeface="+mj-cs"/>
            </a:endParaRPr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990600" y="274638"/>
            <a:ext cx="6172200" cy="944562"/>
          </a:xfrm>
        </p:spPr>
        <p:txBody>
          <a:bodyPr/>
          <a:lstStyle/>
          <a:p>
            <a:pPr algn="l"/>
            <a:r>
              <a:rPr lang="en-US" sz="3200" dirty="0" smtClean="0"/>
              <a:t>Practical Points of Application </a:t>
            </a:r>
            <a:br>
              <a:rPr lang="en-US" sz="3200" dirty="0" smtClean="0"/>
            </a:br>
            <a:r>
              <a:rPr lang="en-US" sz="3200" dirty="0" smtClean="0"/>
              <a:t>for Our Lives</a:t>
            </a:r>
            <a:endParaRPr lang="en-US" sz="3200" u="sng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6934200" cy="944562"/>
          </a:xfrm>
        </p:spPr>
        <p:txBody>
          <a:bodyPr/>
          <a:lstStyle/>
          <a:p>
            <a:pPr algn="l"/>
            <a:r>
              <a:rPr lang="en-US" sz="3200" dirty="0" smtClean="0"/>
              <a:t>Overview of the Passage &amp; Helpful Facts for Further Bible Study</a:t>
            </a:r>
            <a:endParaRPr lang="en-US" sz="3200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5334000"/>
          </a:xfrm>
        </p:spPr>
        <p:txBody>
          <a:bodyPr>
            <a:noAutofit/>
          </a:bodyPr>
          <a:lstStyle/>
          <a:p>
            <a:pPr marL="460375" indent="-460375">
              <a:spcBef>
                <a:spcPts val="300"/>
              </a:spcBef>
              <a:buFont typeface="+mj-lt"/>
              <a:buAutoNum type="alphaUcPeriod"/>
            </a:pPr>
            <a:r>
              <a:rPr lang="en-US" dirty="0"/>
              <a:t>Paul greeted </a:t>
            </a:r>
            <a:r>
              <a:rPr lang="en-US" u="sng" dirty="0"/>
              <a:t>King Agrippa</a:t>
            </a:r>
            <a:r>
              <a:rPr lang="en-US" dirty="0"/>
              <a:t> as he began his defense (26:1-3).</a:t>
            </a:r>
            <a:endParaRPr lang="en-US" dirty="0" smtClean="0"/>
          </a:p>
          <a:p>
            <a:pPr marL="746125" lvl="1" indent="-288925">
              <a:spcBef>
                <a:spcPts val="300"/>
              </a:spcBef>
              <a:buFont typeface="+mj-lt"/>
              <a:buAutoNum type="arabicPeriod"/>
            </a:pPr>
            <a:r>
              <a:rPr lang="en-US" dirty="0" smtClean="0"/>
              <a:t>As </a:t>
            </a:r>
            <a:r>
              <a:rPr lang="en-US" dirty="0"/>
              <a:t>the Lord promised almost 25 years earlier (9:15), Paul was testifying before a king.</a:t>
            </a:r>
          </a:p>
          <a:p>
            <a:pPr marL="746125" lvl="1" indent="-288925">
              <a:spcBef>
                <a:spcPts val="300"/>
              </a:spcBef>
              <a:buFont typeface="+mj-lt"/>
              <a:buAutoNum type="arabicPeriod"/>
            </a:pPr>
            <a:r>
              <a:rPr lang="en-US" dirty="0" smtClean="0"/>
              <a:t>Receiving </a:t>
            </a:r>
            <a:r>
              <a:rPr lang="en-US" dirty="0"/>
              <a:t>permission to speak, Paul happily began his defense (</a:t>
            </a:r>
            <a:r>
              <a:rPr lang="en-US" dirty="0" err="1"/>
              <a:t>Gk</a:t>
            </a:r>
            <a:r>
              <a:rPr lang="en-US" dirty="0"/>
              <a:t>, </a:t>
            </a:r>
            <a:r>
              <a:rPr lang="en-US" i="1" dirty="0" err="1"/>
              <a:t>apologeomai</a:t>
            </a:r>
            <a:r>
              <a:rPr lang="en-US" dirty="0"/>
              <a:t>).</a:t>
            </a:r>
          </a:p>
          <a:p>
            <a:pPr marL="746125" lvl="1" indent="-288925">
              <a:spcBef>
                <a:spcPts val="300"/>
              </a:spcBef>
              <a:buFont typeface="+mj-lt"/>
              <a:buAutoNum type="arabicPeriod"/>
            </a:pPr>
            <a:r>
              <a:rPr lang="en-US" dirty="0" smtClean="0"/>
              <a:t>Agrippa </a:t>
            </a:r>
            <a:r>
              <a:rPr lang="en-US" dirty="0"/>
              <a:t>was an “</a:t>
            </a:r>
            <a:r>
              <a:rPr lang="en-US" u="sng" dirty="0"/>
              <a:t>expert</a:t>
            </a:r>
            <a:r>
              <a:rPr lang="en-US" dirty="0"/>
              <a:t>” in the laws, practices and issues of the Jews (26:3).</a:t>
            </a:r>
          </a:p>
          <a:p>
            <a:pPr marL="746125" lvl="1" indent="-288925">
              <a:spcBef>
                <a:spcPts val="300"/>
              </a:spcBef>
              <a:buFont typeface="+mj-lt"/>
              <a:buAutoNum type="arabicPeriod"/>
            </a:pPr>
            <a:r>
              <a:rPr lang="en-US" dirty="0" smtClean="0"/>
              <a:t>Paul </a:t>
            </a:r>
            <a:r>
              <a:rPr lang="en-US" dirty="0"/>
              <a:t>begged Agrippa to hear “patiently” (compound Greek word: “long” + “temper”).</a:t>
            </a: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228600" y="228600"/>
            <a:ext cx="533400" cy="5334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800000"/>
                </a:solidFill>
                <a:effectLst>
                  <a:outerShdw blurRad="38100" dist="38100" dir="2700000" algn="ctr" rotWithShape="0">
                    <a:schemeClr val="tx1"/>
                  </a:outerShdw>
                </a:effectLst>
                <a:uLnTx/>
                <a:uFillTx/>
                <a:latin typeface="Cambria" pitchFamily="18" charset="0"/>
                <a:ea typeface="+mj-ea"/>
                <a:cs typeface="+mj-cs"/>
              </a:rPr>
              <a:t>I.</a:t>
            </a:r>
            <a:endParaRPr kumimoji="0" lang="en-US" sz="3600" b="1" i="0" u="sng" strike="noStrike" kern="1200" cap="none" spc="0" normalizeH="0" baseline="0" noProof="0" dirty="0">
              <a:ln>
                <a:noFill/>
              </a:ln>
              <a:solidFill>
                <a:srgbClr val="800000"/>
              </a:solidFill>
              <a:effectLst>
                <a:outerShdw blurRad="38100" dist="38100" dir="2700000" algn="ctr" rotWithShape="0">
                  <a:schemeClr val="tx1"/>
                </a:outerShdw>
              </a:effectLst>
              <a:uLnTx/>
              <a:uFillTx/>
              <a:latin typeface="Cambria" pitchFamily="18" charset="0"/>
              <a:ea typeface="+mj-ea"/>
              <a:cs typeface="+mj-cs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6934200" cy="944562"/>
          </a:xfrm>
        </p:spPr>
        <p:txBody>
          <a:bodyPr/>
          <a:lstStyle/>
          <a:p>
            <a:pPr algn="l"/>
            <a:r>
              <a:rPr lang="en-US" sz="3200" dirty="0" smtClean="0"/>
              <a:t>Overview of the Passage &amp; Helpful Facts for Further Bible Study</a:t>
            </a:r>
            <a:endParaRPr lang="en-US" sz="3200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305800" cy="5334000"/>
          </a:xfrm>
        </p:spPr>
        <p:txBody>
          <a:bodyPr>
            <a:normAutofit/>
          </a:bodyPr>
          <a:lstStyle/>
          <a:p>
            <a:pPr marL="463550" indent="-463550">
              <a:buFont typeface="+mj-lt"/>
              <a:buAutoNum type="alphaUcPeriod" startAt="2"/>
            </a:pPr>
            <a:r>
              <a:rPr lang="en-US" dirty="0"/>
              <a:t>Paul rehearsed his </a:t>
            </a:r>
            <a:r>
              <a:rPr lang="en-US" u="sng" dirty="0"/>
              <a:t>early life</a:t>
            </a:r>
            <a:r>
              <a:rPr lang="en-US" dirty="0"/>
              <a:t> contrasted with his present struggles with the Jews (26:4-8).</a:t>
            </a:r>
          </a:p>
          <a:p>
            <a:pPr marL="746125" lvl="1" indent="-288925">
              <a:buFont typeface="+mj-lt"/>
              <a:buAutoNum type="arabicPeriod"/>
            </a:pPr>
            <a:r>
              <a:rPr lang="en-US" dirty="0" smtClean="0"/>
              <a:t>Paul </a:t>
            </a:r>
            <a:r>
              <a:rPr lang="en-US" dirty="0"/>
              <a:t>affirmed that he was raised &amp; taught among the Jews and they knew it (26:4-5).</a:t>
            </a:r>
          </a:p>
          <a:p>
            <a:pPr marL="746125" lvl="1" indent="-288925">
              <a:buFont typeface="+mj-lt"/>
              <a:buAutoNum type="arabicPeriod"/>
            </a:pPr>
            <a:r>
              <a:rPr lang="en-US" dirty="0" smtClean="0"/>
              <a:t>Paul </a:t>
            </a:r>
            <a:r>
              <a:rPr lang="en-US" dirty="0"/>
              <a:t>affirmed that the </a:t>
            </a:r>
            <a:r>
              <a:rPr lang="en-US" u="sng" dirty="0"/>
              <a:t>hope</a:t>
            </a:r>
            <a:r>
              <a:rPr lang="en-US" dirty="0"/>
              <a:t> of the resurrection was the reason he was on trial (6-8).</a:t>
            </a: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228600" y="228600"/>
            <a:ext cx="533400" cy="5334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800000"/>
                </a:solidFill>
                <a:effectLst>
                  <a:outerShdw blurRad="38100" dist="38100" dir="2700000" algn="ctr" rotWithShape="0">
                    <a:schemeClr val="tx1"/>
                  </a:outerShdw>
                </a:effectLst>
                <a:uLnTx/>
                <a:uFillTx/>
                <a:latin typeface="Cambria" pitchFamily="18" charset="0"/>
                <a:ea typeface="+mj-ea"/>
                <a:cs typeface="+mj-cs"/>
              </a:rPr>
              <a:t>I.</a:t>
            </a:r>
            <a:endParaRPr kumimoji="0" lang="en-US" sz="3600" b="1" i="0" u="sng" strike="noStrike" kern="1200" cap="none" spc="0" normalizeH="0" baseline="0" noProof="0" dirty="0">
              <a:ln>
                <a:noFill/>
              </a:ln>
              <a:solidFill>
                <a:srgbClr val="800000"/>
              </a:solidFill>
              <a:effectLst>
                <a:outerShdw blurRad="38100" dist="38100" dir="2700000" algn="ctr" rotWithShape="0">
                  <a:schemeClr val="tx1"/>
                </a:outerShdw>
              </a:effectLst>
              <a:uLnTx/>
              <a:uFillTx/>
              <a:latin typeface="Cambria" pitchFamily="18" charset="0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494401159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458200" cy="5334000"/>
          </a:xfrm>
        </p:spPr>
        <p:txBody>
          <a:bodyPr>
            <a:normAutofit lnSpcReduction="10000"/>
          </a:bodyPr>
          <a:lstStyle/>
          <a:p>
            <a:pPr marL="463550" indent="-463550">
              <a:lnSpc>
                <a:spcPct val="105000"/>
              </a:lnSpc>
              <a:buFont typeface="+mj-lt"/>
              <a:buAutoNum type="alphaUcPeriod"/>
            </a:pPr>
            <a:r>
              <a:rPr lang="en-US" dirty="0"/>
              <a:t>The promised hope that sustains every Christian is that </a:t>
            </a:r>
            <a:r>
              <a:rPr lang="en-US" u="sng" dirty="0"/>
              <a:t>God raises the dead</a:t>
            </a:r>
            <a:r>
              <a:rPr lang="en-US" dirty="0"/>
              <a:t>!</a:t>
            </a:r>
            <a:endParaRPr lang="en-US" dirty="0" smtClean="0"/>
          </a:p>
          <a:p>
            <a:pPr marL="744538" lvl="1" indent="-344488">
              <a:lnSpc>
                <a:spcPct val="105000"/>
              </a:lnSpc>
              <a:buFont typeface="+mj-lt"/>
              <a:buAutoNum type="arabicPeriod"/>
            </a:pPr>
            <a:r>
              <a:rPr lang="en-US" dirty="0" smtClean="0"/>
              <a:t>“</a:t>
            </a:r>
            <a:r>
              <a:rPr lang="en-US" dirty="0"/>
              <a:t>It is appointed for men to die once” (Heb. 9:27).  If that’s all there is, there’s no hope!</a:t>
            </a:r>
          </a:p>
          <a:p>
            <a:pPr marL="744538" lvl="1" indent="-344488">
              <a:lnSpc>
                <a:spcPct val="105000"/>
              </a:lnSpc>
              <a:buFont typeface="+mj-lt"/>
              <a:buAutoNum type="arabicPeriod"/>
            </a:pPr>
            <a:r>
              <a:rPr lang="en-US" dirty="0" smtClean="0"/>
              <a:t>Christ </a:t>
            </a:r>
            <a:r>
              <a:rPr lang="en-US" dirty="0"/>
              <a:t>is “our hope” (1 Tim. 1:1)!  Having been raised from the dead by the power of God (Rom. 1:4) to live in us (Gal. 2:20), Christ is “the hope of glory” (Col. 1:27).</a:t>
            </a:r>
          </a:p>
          <a:p>
            <a:pPr marL="744538" lvl="1" indent="-344488">
              <a:lnSpc>
                <a:spcPct val="105000"/>
              </a:lnSpc>
              <a:buFont typeface="+mj-lt"/>
              <a:buAutoNum type="arabicPeriod"/>
            </a:pPr>
            <a:r>
              <a:rPr lang="en-US" dirty="0" smtClean="0"/>
              <a:t>As </a:t>
            </a:r>
            <a:r>
              <a:rPr lang="en-US" dirty="0"/>
              <a:t>Christ was “the first to rise from the dead” (26:23), others would, too (1 Cor. 15).</a:t>
            </a:r>
          </a:p>
          <a:p>
            <a:pPr marL="744538" lvl="1" indent="-344488">
              <a:lnSpc>
                <a:spcPct val="105000"/>
              </a:lnSpc>
              <a:buFont typeface="+mj-lt"/>
              <a:buAutoNum type="arabicPeriod"/>
            </a:pPr>
            <a:r>
              <a:rPr lang="en-US" dirty="0" smtClean="0"/>
              <a:t>“</a:t>
            </a:r>
            <a:r>
              <a:rPr lang="en-US" dirty="0"/>
              <a:t>We were saved in this hope” (Rom. 8:24), that we will be raised from the dead!</a:t>
            </a:r>
          </a:p>
          <a:p>
            <a:pPr marL="744538" lvl="1" indent="-344488">
              <a:lnSpc>
                <a:spcPct val="105000"/>
              </a:lnSpc>
              <a:buFont typeface="+mj-lt"/>
              <a:buAutoNum type="arabicPeriod"/>
            </a:pPr>
            <a:r>
              <a:rPr lang="en-US" dirty="0" smtClean="0"/>
              <a:t>We </a:t>
            </a:r>
            <a:r>
              <a:rPr lang="en-US" dirty="0"/>
              <a:t>have the “hope of eternal life,” “promised” by God, “who cannot lie” (Titus 1:2). </a:t>
            </a: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228600" y="228600"/>
            <a:ext cx="685800" cy="5334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800000"/>
                </a:solidFill>
                <a:effectLst>
                  <a:outerShdw blurRad="38100" dist="38100" dir="2700000" algn="ctr" rotWithShape="0">
                    <a:schemeClr val="tx1"/>
                  </a:outerShdw>
                </a:effectLst>
                <a:uLnTx/>
                <a:uFillTx/>
                <a:latin typeface="Cambria" pitchFamily="18" charset="0"/>
                <a:ea typeface="+mj-ea"/>
                <a:cs typeface="+mj-cs"/>
              </a:rPr>
              <a:t>II.</a:t>
            </a:r>
            <a:endParaRPr kumimoji="0" lang="en-US" sz="3600" b="1" i="0" u="sng" strike="noStrike" kern="1200" cap="none" spc="0" normalizeH="0" baseline="0" noProof="0" dirty="0">
              <a:ln>
                <a:noFill/>
              </a:ln>
              <a:solidFill>
                <a:srgbClr val="800000"/>
              </a:solidFill>
              <a:effectLst>
                <a:outerShdw blurRad="38100" dist="38100" dir="2700000" algn="ctr" rotWithShape="0">
                  <a:schemeClr val="tx1"/>
                </a:outerShdw>
              </a:effectLst>
              <a:uLnTx/>
              <a:uFillTx/>
              <a:latin typeface="Cambria" pitchFamily="18" charset="0"/>
              <a:ea typeface="+mj-ea"/>
              <a:cs typeface="+mj-cs"/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762000" y="274638"/>
            <a:ext cx="6705600" cy="94456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>
              <a:spcBef>
                <a:spcPct val="0"/>
              </a:spcBef>
            </a:pP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B70000"/>
                </a:solidFill>
                <a:effectLst>
                  <a:outerShdw blurRad="38100" dist="38100" dir="2700000" algn="ctr" rotWithShape="0">
                    <a:schemeClr val="tx1"/>
                  </a:outerShdw>
                </a:effectLst>
                <a:uLnTx/>
                <a:uFillTx/>
                <a:latin typeface="Cambria" pitchFamily="18" charset="0"/>
                <a:ea typeface="+mj-ea"/>
                <a:cs typeface="+mj-cs"/>
              </a:rPr>
              <a:t>Significant Truths from this </a:t>
            </a:r>
            <a:r>
              <a:rPr lang="en-US" sz="3200" b="1" dirty="0" smtClean="0">
                <a:solidFill>
                  <a:srgbClr val="B70000"/>
                </a:solidFill>
                <a:effectLst>
                  <a:outerShdw blurRad="38100" dist="38100" dir="2700000" algn="ctr" rotWithShape="0">
                    <a:schemeClr val="tx1"/>
                  </a:outerShdw>
                </a:effectLst>
                <a:latin typeface="Cambria" pitchFamily="18" charset="0"/>
                <a:ea typeface="+mj-ea"/>
                <a:cs typeface="+mj-cs"/>
              </a:rPr>
              <a:t>Passage for </a:t>
            </a: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B70000"/>
                </a:solidFill>
                <a:effectLst>
                  <a:outerShdw blurRad="38100" dist="38100" dir="2700000" algn="ctr" rotWithShape="0">
                    <a:schemeClr val="tx1"/>
                  </a:outerShdw>
                </a:effectLst>
                <a:uLnTx/>
                <a:uFillTx/>
                <a:latin typeface="Cambria" pitchFamily="18" charset="0"/>
                <a:ea typeface="+mj-ea"/>
                <a:cs typeface="+mj-cs"/>
              </a:rPr>
              <a:t>Our Understanding</a:t>
            </a:r>
            <a:endParaRPr kumimoji="0" lang="en-US" sz="3200" b="1" i="0" u="sng" strike="noStrike" kern="1200" cap="none" spc="0" normalizeH="0" baseline="0" noProof="0" dirty="0">
              <a:ln>
                <a:noFill/>
              </a:ln>
              <a:solidFill>
                <a:srgbClr val="B70000"/>
              </a:solidFill>
              <a:effectLst>
                <a:outerShdw blurRad="38100" dist="38100" dir="2700000" algn="ctr" rotWithShape="0">
                  <a:schemeClr val="tx1"/>
                </a:outerShdw>
              </a:effectLst>
              <a:uLnTx/>
              <a:uFillTx/>
              <a:latin typeface="Cambria" pitchFamily="18" charset="0"/>
              <a:ea typeface="+mj-ea"/>
              <a:cs typeface="+mj-cs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6934200" cy="944562"/>
          </a:xfrm>
        </p:spPr>
        <p:txBody>
          <a:bodyPr/>
          <a:lstStyle/>
          <a:p>
            <a:pPr algn="l"/>
            <a:r>
              <a:rPr lang="en-US" sz="3200" dirty="0" smtClean="0"/>
              <a:t>Overview of the Passage &amp; Helpful Facts for Further Bible Study</a:t>
            </a:r>
            <a:endParaRPr lang="en-US" sz="3200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458200" cy="5334000"/>
          </a:xfrm>
        </p:spPr>
        <p:txBody>
          <a:bodyPr>
            <a:normAutofit/>
          </a:bodyPr>
          <a:lstStyle/>
          <a:p>
            <a:pPr marL="457200" indent="-457200">
              <a:buFont typeface="+mj-lt"/>
              <a:buAutoNum type="alphaUcPeriod" startAt="3"/>
            </a:pPr>
            <a:r>
              <a:rPr lang="en-US" dirty="0"/>
              <a:t>Paul rehearsed his </a:t>
            </a:r>
            <a:r>
              <a:rPr lang="en-US" u="sng" dirty="0"/>
              <a:t>zealous persecution</a:t>
            </a:r>
            <a:r>
              <a:rPr lang="en-US" dirty="0"/>
              <a:t> of the church and the Christian way (26:9-11).</a:t>
            </a:r>
            <a:endParaRPr lang="en-US" dirty="0" smtClean="0"/>
          </a:p>
          <a:p>
            <a:pPr marL="746125" lvl="1" indent="-288925">
              <a:buFont typeface="+mj-lt"/>
              <a:buAutoNum type="arabicPeriod"/>
            </a:pPr>
            <a:r>
              <a:rPr lang="en-US" dirty="0" smtClean="0"/>
              <a:t>Paul </a:t>
            </a:r>
            <a:r>
              <a:rPr lang="en-US" dirty="0"/>
              <a:t>was not predisposed toward Christianity in any way before his conversion!</a:t>
            </a:r>
          </a:p>
          <a:p>
            <a:pPr marL="746125" lvl="1" indent="-288925">
              <a:buFont typeface="+mj-lt"/>
              <a:buAutoNum type="arabicPeriod"/>
            </a:pPr>
            <a:r>
              <a:rPr lang="en-US" dirty="0" smtClean="0"/>
              <a:t>His </a:t>
            </a:r>
            <a:r>
              <a:rPr lang="en-US" dirty="0"/>
              <a:t>persecution of the “saints” (i.e., living disciples of Christ) was notoriously evil!</a:t>
            </a:r>
          </a:p>
          <a:p>
            <a:pPr marL="746125" lvl="1" indent="-288925">
              <a:buFont typeface="+mj-lt"/>
              <a:buAutoNum type="arabicPeriod"/>
            </a:pPr>
            <a:r>
              <a:rPr lang="en-US" dirty="0" smtClean="0"/>
              <a:t>The </a:t>
            </a:r>
            <a:r>
              <a:rPr lang="en-US" dirty="0"/>
              <a:t>accusing Jews had forgotten that Paul was once Christianity’s greatest enemy!</a:t>
            </a: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228600" y="228600"/>
            <a:ext cx="533400" cy="5334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800000"/>
                </a:solidFill>
                <a:effectLst>
                  <a:outerShdw blurRad="38100" dist="38100" dir="2700000" algn="ctr" rotWithShape="0">
                    <a:schemeClr val="tx1"/>
                  </a:outerShdw>
                </a:effectLst>
                <a:uLnTx/>
                <a:uFillTx/>
                <a:latin typeface="Cambria" pitchFamily="18" charset="0"/>
                <a:ea typeface="+mj-ea"/>
                <a:cs typeface="+mj-cs"/>
              </a:rPr>
              <a:t>I.</a:t>
            </a:r>
            <a:endParaRPr kumimoji="0" lang="en-US" sz="3600" b="1" i="0" u="sng" strike="noStrike" kern="1200" cap="none" spc="0" normalizeH="0" baseline="0" noProof="0" dirty="0">
              <a:ln>
                <a:noFill/>
              </a:ln>
              <a:solidFill>
                <a:srgbClr val="800000"/>
              </a:solidFill>
              <a:effectLst>
                <a:outerShdw blurRad="38100" dist="38100" dir="2700000" algn="ctr" rotWithShape="0">
                  <a:schemeClr val="tx1"/>
                </a:outerShdw>
              </a:effectLst>
              <a:uLnTx/>
              <a:uFillTx/>
              <a:latin typeface="Cambria" pitchFamily="18" charset="0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1398627070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6934200" cy="944562"/>
          </a:xfrm>
        </p:spPr>
        <p:txBody>
          <a:bodyPr/>
          <a:lstStyle/>
          <a:p>
            <a:pPr algn="l"/>
            <a:r>
              <a:rPr lang="en-US" sz="3200" dirty="0" smtClean="0"/>
              <a:t>Overview of the Passage &amp; Helpful Facts for Further Bible Study</a:t>
            </a:r>
            <a:endParaRPr lang="en-US" sz="3200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458200" cy="5334000"/>
          </a:xfrm>
        </p:spPr>
        <p:txBody>
          <a:bodyPr>
            <a:normAutofit/>
          </a:bodyPr>
          <a:lstStyle/>
          <a:p>
            <a:pPr marL="457200" indent="-457200">
              <a:buFont typeface="+mj-lt"/>
              <a:buAutoNum type="alphaUcPeriod" startAt="4"/>
            </a:pPr>
            <a:r>
              <a:rPr lang="en-US" dirty="0"/>
              <a:t>Paul rehearsed his </a:t>
            </a:r>
            <a:r>
              <a:rPr lang="en-US" u="sng" dirty="0"/>
              <a:t>encounter with Jesus</a:t>
            </a:r>
            <a:r>
              <a:rPr lang="en-US" dirty="0"/>
              <a:t> and his conversion to Christianity (26:12-18).</a:t>
            </a:r>
            <a:endParaRPr lang="en-US" dirty="0" smtClean="0"/>
          </a:p>
          <a:p>
            <a:pPr marL="746125" lvl="1" indent="-288925">
              <a:buFont typeface="+mj-lt"/>
              <a:buAutoNum type="arabicPeriod"/>
            </a:pPr>
            <a:r>
              <a:rPr lang="en-US" dirty="0" smtClean="0"/>
              <a:t>The </a:t>
            </a:r>
            <a:r>
              <a:rPr lang="en-US" dirty="0"/>
              <a:t>conversion of Paul is found three times in the book of Acts (chapters 9, 22, 26).</a:t>
            </a:r>
          </a:p>
          <a:p>
            <a:pPr marL="746125" lvl="1" indent="-288925">
              <a:buFont typeface="+mj-lt"/>
              <a:buAutoNum type="arabicPeriod"/>
            </a:pPr>
            <a:r>
              <a:rPr lang="en-US" dirty="0" smtClean="0"/>
              <a:t>When </a:t>
            </a:r>
            <a:r>
              <a:rPr lang="en-US" dirty="0"/>
              <a:t>Paul encountered Jesus, he was on his way to persecute the church (26:12).</a:t>
            </a:r>
          </a:p>
          <a:p>
            <a:pPr marL="746125" lvl="1" indent="-288925">
              <a:buFont typeface="+mj-lt"/>
              <a:buAutoNum type="arabicPeriod"/>
            </a:pPr>
            <a:r>
              <a:rPr lang="en-US" dirty="0" smtClean="0"/>
              <a:t>At </a:t>
            </a:r>
            <a:r>
              <a:rPr lang="en-US" dirty="0"/>
              <a:t>noon (22:6), “a light brighter than the sun” demanded Paul’s attention (26:13).</a:t>
            </a:r>
          </a:p>
          <a:p>
            <a:pPr marL="746125" lvl="1" indent="-288925">
              <a:buFont typeface="+mj-lt"/>
              <a:buAutoNum type="arabicPeriod"/>
            </a:pPr>
            <a:endParaRPr lang="en-US" dirty="0" smtClean="0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228600" y="228600"/>
            <a:ext cx="533400" cy="5334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800000"/>
                </a:solidFill>
                <a:effectLst>
                  <a:outerShdw blurRad="38100" dist="38100" dir="2700000" algn="ctr" rotWithShape="0">
                    <a:schemeClr val="tx1"/>
                  </a:outerShdw>
                </a:effectLst>
                <a:uLnTx/>
                <a:uFillTx/>
                <a:latin typeface="Cambria" pitchFamily="18" charset="0"/>
                <a:ea typeface="+mj-ea"/>
                <a:cs typeface="+mj-cs"/>
              </a:rPr>
              <a:t>I.</a:t>
            </a:r>
            <a:endParaRPr kumimoji="0" lang="en-US" sz="3600" b="1" i="0" u="sng" strike="noStrike" kern="1200" cap="none" spc="0" normalizeH="0" baseline="0" noProof="0" dirty="0">
              <a:ln>
                <a:noFill/>
              </a:ln>
              <a:solidFill>
                <a:srgbClr val="800000"/>
              </a:solidFill>
              <a:effectLst>
                <a:outerShdw blurRad="38100" dist="38100" dir="2700000" algn="ctr" rotWithShape="0">
                  <a:schemeClr val="tx1"/>
                </a:outerShdw>
              </a:effectLst>
              <a:uLnTx/>
              <a:uFillTx/>
              <a:latin typeface="Cambria" pitchFamily="18" charset="0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1905714382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458200" cy="5334000"/>
          </a:xfrm>
        </p:spPr>
        <p:txBody>
          <a:bodyPr>
            <a:normAutofit/>
          </a:bodyPr>
          <a:lstStyle/>
          <a:p>
            <a:pPr marL="457200" indent="-457200">
              <a:lnSpc>
                <a:spcPct val="105000"/>
              </a:lnSpc>
              <a:buFont typeface="+mj-lt"/>
              <a:buAutoNum type="alphaUcPeriod" startAt="2"/>
            </a:pPr>
            <a:r>
              <a:rPr lang="en-US" dirty="0"/>
              <a:t>Conversion is not a single-act event but </a:t>
            </a:r>
            <a:r>
              <a:rPr lang="en-US" u="sng" dirty="0"/>
              <a:t>a series of steps</a:t>
            </a:r>
            <a:r>
              <a:rPr lang="en-US" dirty="0"/>
              <a:t> clearly delineated by God!</a:t>
            </a:r>
            <a:endParaRPr lang="en-US" dirty="0" smtClean="0"/>
          </a:p>
          <a:p>
            <a:pPr marL="744538" lvl="1" indent="-344488">
              <a:lnSpc>
                <a:spcPct val="105000"/>
              </a:lnSpc>
              <a:buFont typeface="+mj-lt"/>
              <a:buAutoNum type="arabicPeriod"/>
            </a:pPr>
            <a:r>
              <a:rPr lang="en-US" dirty="0" smtClean="0"/>
              <a:t>To </a:t>
            </a:r>
            <a:r>
              <a:rPr lang="en-US" dirty="0"/>
              <a:t>be converted, people must “open their eyes” to gospel (26:18)—by faith (26:18b).</a:t>
            </a:r>
          </a:p>
          <a:p>
            <a:pPr marL="744538" lvl="1" indent="-344488">
              <a:lnSpc>
                <a:spcPct val="105000"/>
              </a:lnSpc>
              <a:buFont typeface="+mj-lt"/>
              <a:buAutoNum type="arabicPeriod"/>
            </a:pPr>
            <a:r>
              <a:rPr lang="en-US" dirty="0" smtClean="0"/>
              <a:t>To </a:t>
            </a:r>
            <a:r>
              <a:rPr lang="en-US" dirty="0"/>
              <a:t>be converted, people must “turn from” sin (26:18)—when they “repent” (26:20).</a:t>
            </a:r>
          </a:p>
          <a:p>
            <a:pPr marL="744538" lvl="1" indent="-344488">
              <a:lnSpc>
                <a:spcPct val="105000"/>
              </a:lnSpc>
              <a:buFont typeface="+mj-lt"/>
              <a:buAutoNum type="arabicPeriod"/>
            </a:pPr>
            <a:r>
              <a:rPr lang="en-US" dirty="0" smtClean="0"/>
              <a:t>To </a:t>
            </a:r>
            <a:r>
              <a:rPr lang="en-US" dirty="0"/>
              <a:t>be converted, people must “turn to” God (26:20)—in baptism (3:19; 11:21).</a:t>
            </a:r>
          </a:p>
          <a:p>
            <a:pPr marL="744538" lvl="1" indent="-344488">
              <a:lnSpc>
                <a:spcPct val="105000"/>
              </a:lnSpc>
              <a:buFont typeface="+mj-lt"/>
              <a:buAutoNum type="arabicPeriod"/>
            </a:pPr>
            <a:r>
              <a:rPr lang="en-US" dirty="0" smtClean="0"/>
              <a:t>To </a:t>
            </a:r>
            <a:r>
              <a:rPr lang="en-US" dirty="0"/>
              <a:t>stay converted, people must “do works befitting [their] repentance” (26:20).</a:t>
            </a: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228600" y="228600"/>
            <a:ext cx="685800" cy="5334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800000"/>
                </a:solidFill>
                <a:effectLst>
                  <a:outerShdw blurRad="38100" dist="38100" dir="2700000" algn="ctr" rotWithShape="0">
                    <a:schemeClr val="tx1"/>
                  </a:outerShdw>
                </a:effectLst>
                <a:uLnTx/>
                <a:uFillTx/>
                <a:latin typeface="Cambria" pitchFamily="18" charset="0"/>
                <a:ea typeface="+mj-ea"/>
                <a:cs typeface="+mj-cs"/>
              </a:rPr>
              <a:t>II.</a:t>
            </a:r>
            <a:endParaRPr kumimoji="0" lang="en-US" sz="3600" b="1" i="0" u="sng" strike="noStrike" kern="1200" cap="none" spc="0" normalizeH="0" baseline="0" noProof="0" dirty="0">
              <a:ln>
                <a:noFill/>
              </a:ln>
              <a:solidFill>
                <a:srgbClr val="800000"/>
              </a:solidFill>
              <a:effectLst>
                <a:outerShdw blurRad="38100" dist="38100" dir="2700000" algn="ctr" rotWithShape="0">
                  <a:schemeClr val="tx1"/>
                </a:outerShdw>
              </a:effectLst>
              <a:uLnTx/>
              <a:uFillTx/>
              <a:latin typeface="Cambria" pitchFamily="18" charset="0"/>
              <a:ea typeface="+mj-ea"/>
              <a:cs typeface="+mj-cs"/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762000" y="274638"/>
            <a:ext cx="6705600" cy="94456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>
              <a:spcBef>
                <a:spcPct val="0"/>
              </a:spcBef>
            </a:pP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B70000"/>
                </a:solidFill>
                <a:effectLst>
                  <a:outerShdw blurRad="38100" dist="38100" dir="2700000" algn="ctr" rotWithShape="0">
                    <a:schemeClr val="tx1"/>
                  </a:outerShdw>
                </a:effectLst>
                <a:uLnTx/>
                <a:uFillTx/>
                <a:latin typeface="Cambria" pitchFamily="18" charset="0"/>
                <a:ea typeface="+mj-ea"/>
                <a:cs typeface="+mj-cs"/>
              </a:rPr>
              <a:t>Significant Truths from this </a:t>
            </a:r>
            <a:r>
              <a:rPr lang="en-US" sz="3200" b="1" dirty="0" smtClean="0">
                <a:solidFill>
                  <a:srgbClr val="B70000"/>
                </a:solidFill>
                <a:effectLst>
                  <a:outerShdw blurRad="38100" dist="38100" dir="2700000" algn="ctr" rotWithShape="0">
                    <a:schemeClr val="tx1"/>
                  </a:outerShdw>
                </a:effectLst>
                <a:latin typeface="Cambria" pitchFamily="18" charset="0"/>
                <a:ea typeface="+mj-ea"/>
                <a:cs typeface="+mj-cs"/>
              </a:rPr>
              <a:t>Passage for </a:t>
            </a: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B70000"/>
                </a:solidFill>
                <a:effectLst>
                  <a:outerShdw blurRad="38100" dist="38100" dir="2700000" algn="ctr" rotWithShape="0">
                    <a:schemeClr val="tx1"/>
                  </a:outerShdw>
                </a:effectLst>
                <a:uLnTx/>
                <a:uFillTx/>
                <a:latin typeface="Cambria" pitchFamily="18" charset="0"/>
                <a:ea typeface="+mj-ea"/>
                <a:cs typeface="+mj-cs"/>
              </a:rPr>
              <a:t>Our Understanding</a:t>
            </a:r>
            <a:endParaRPr kumimoji="0" lang="en-US" sz="3200" b="1" i="0" u="sng" strike="noStrike" kern="1200" cap="none" spc="0" normalizeH="0" baseline="0" noProof="0" dirty="0">
              <a:ln>
                <a:noFill/>
              </a:ln>
              <a:solidFill>
                <a:srgbClr val="B70000"/>
              </a:solidFill>
              <a:effectLst>
                <a:outerShdw blurRad="38100" dist="38100" dir="2700000" algn="ctr" rotWithShape="0">
                  <a:schemeClr val="tx1"/>
                </a:outerShdw>
              </a:effectLst>
              <a:uLnTx/>
              <a:uFillTx/>
              <a:latin typeface="Cambria" pitchFamily="18" charset="0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534233824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458200" cy="5334000"/>
          </a:xfrm>
        </p:spPr>
        <p:txBody>
          <a:bodyPr>
            <a:normAutofit/>
          </a:bodyPr>
          <a:lstStyle/>
          <a:p>
            <a:pPr marL="457200" indent="-457200">
              <a:lnSpc>
                <a:spcPct val="105000"/>
              </a:lnSpc>
              <a:buFont typeface="+mj-lt"/>
              <a:buAutoNum type="alphaUcPeriod" startAt="3"/>
            </a:pPr>
            <a:r>
              <a:rPr lang="en-US" dirty="0"/>
              <a:t>Through obedience and conversion to Christ, one obtains all of His blessed promises!</a:t>
            </a:r>
            <a:endParaRPr lang="en-US" dirty="0" smtClean="0"/>
          </a:p>
          <a:p>
            <a:pPr marL="744538" lvl="1" indent="-344488">
              <a:lnSpc>
                <a:spcPct val="105000"/>
              </a:lnSpc>
              <a:buFont typeface="+mj-lt"/>
              <a:buAutoNum type="arabicPeriod"/>
            </a:pPr>
            <a:r>
              <a:rPr lang="en-US" dirty="0" smtClean="0"/>
              <a:t>“</a:t>
            </a:r>
            <a:r>
              <a:rPr lang="en-US" dirty="0"/>
              <a:t>Forgiveness of sins” (26:18)—the guilt of sins, separating us from God, is removed.</a:t>
            </a:r>
          </a:p>
          <a:p>
            <a:pPr marL="744538" lvl="1" indent="-344488">
              <a:lnSpc>
                <a:spcPct val="105000"/>
              </a:lnSpc>
              <a:buFont typeface="+mj-lt"/>
              <a:buAutoNum type="arabicPeriod"/>
            </a:pPr>
            <a:r>
              <a:rPr lang="en-US" dirty="0" smtClean="0"/>
              <a:t>“</a:t>
            </a:r>
            <a:r>
              <a:rPr lang="en-US" dirty="0"/>
              <a:t>An inheritance” (26:18)—the promise of eternal life is granted (cf. Eph. 1:11).</a:t>
            </a:r>
          </a:p>
          <a:p>
            <a:pPr marL="744538" lvl="1" indent="-344488">
              <a:lnSpc>
                <a:spcPct val="105000"/>
              </a:lnSpc>
              <a:buFont typeface="+mj-lt"/>
              <a:buAutoNum type="arabicPeriod"/>
            </a:pPr>
            <a:r>
              <a:rPr lang="en-US" dirty="0" smtClean="0"/>
              <a:t>“</a:t>
            </a:r>
            <a:r>
              <a:rPr lang="en-US" dirty="0"/>
              <a:t>Sanctified” (26:18)—one is made holy, set apart for service to God (cf. Eph. 5:25-26).</a:t>
            </a: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228600" y="228600"/>
            <a:ext cx="685800" cy="5334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800000"/>
                </a:solidFill>
                <a:effectLst>
                  <a:outerShdw blurRad="38100" dist="38100" dir="2700000" algn="ctr" rotWithShape="0">
                    <a:schemeClr val="tx1"/>
                  </a:outerShdw>
                </a:effectLst>
                <a:uLnTx/>
                <a:uFillTx/>
                <a:latin typeface="Cambria" pitchFamily="18" charset="0"/>
                <a:ea typeface="+mj-ea"/>
                <a:cs typeface="+mj-cs"/>
              </a:rPr>
              <a:t>II.</a:t>
            </a:r>
            <a:endParaRPr kumimoji="0" lang="en-US" sz="3600" b="1" i="0" u="sng" strike="noStrike" kern="1200" cap="none" spc="0" normalizeH="0" baseline="0" noProof="0" dirty="0">
              <a:ln>
                <a:noFill/>
              </a:ln>
              <a:solidFill>
                <a:srgbClr val="800000"/>
              </a:solidFill>
              <a:effectLst>
                <a:outerShdw blurRad="38100" dist="38100" dir="2700000" algn="ctr" rotWithShape="0">
                  <a:schemeClr val="tx1"/>
                </a:outerShdw>
              </a:effectLst>
              <a:uLnTx/>
              <a:uFillTx/>
              <a:latin typeface="Cambria" pitchFamily="18" charset="0"/>
              <a:ea typeface="+mj-ea"/>
              <a:cs typeface="+mj-cs"/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762000" y="274638"/>
            <a:ext cx="6705600" cy="94456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>
              <a:spcBef>
                <a:spcPct val="0"/>
              </a:spcBef>
            </a:pP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B70000"/>
                </a:solidFill>
                <a:effectLst>
                  <a:outerShdw blurRad="38100" dist="38100" dir="2700000" algn="ctr" rotWithShape="0">
                    <a:schemeClr val="tx1"/>
                  </a:outerShdw>
                </a:effectLst>
                <a:uLnTx/>
                <a:uFillTx/>
                <a:latin typeface="Cambria" pitchFamily="18" charset="0"/>
                <a:ea typeface="+mj-ea"/>
                <a:cs typeface="+mj-cs"/>
              </a:rPr>
              <a:t>Significant Truths from this </a:t>
            </a:r>
            <a:r>
              <a:rPr lang="en-US" sz="3200" b="1" dirty="0" smtClean="0">
                <a:solidFill>
                  <a:srgbClr val="B70000"/>
                </a:solidFill>
                <a:effectLst>
                  <a:outerShdw blurRad="38100" dist="38100" dir="2700000" algn="ctr" rotWithShape="0">
                    <a:schemeClr val="tx1"/>
                  </a:outerShdw>
                </a:effectLst>
                <a:latin typeface="Cambria" pitchFamily="18" charset="0"/>
                <a:ea typeface="+mj-ea"/>
                <a:cs typeface="+mj-cs"/>
              </a:rPr>
              <a:t>Passage for </a:t>
            </a: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B70000"/>
                </a:solidFill>
                <a:effectLst>
                  <a:outerShdw blurRad="38100" dist="38100" dir="2700000" algn="ctr" rotWithShape="0">
                    <a:schemeClr val="tx1"/>
                  </a:outerShdw>
                </a:effectLst>
                <a:uLnTx/>
                <a:uFillTx/>
                <a:latin typeface="Cambria" pitchFamily="18" charset="0"/>
                <a:ea typeface="+mj-ea"/>
                <a:cs typeface="+mj-cs"/>
              </a:rPr>
              <a:t>Our Understanding</a:t>
            </a:r>
            <a:endParaRPr kumimoji="0" lang="en-US" sz="3200" b="1" i="0" u="sng" strike="noStrike" kern="1200" cap="none" spc="0" normalizeH="0" baseline="0" noProof="0" dirty="0">
              <a:ln>
                <a:noFill/>
              </a:ln>
              <a:solidFill>
                <a:srgbClr val="B70000"/>
              </a:solidFill>
              <a:effectLst>
                <a:outerShdw blurRad="38100" dist="38100" dir="2700000" algn="ctr" rotWithShape="0">
                  <a:schemeClr val="tx1"/>
                </a:outerShdw>
              </a:effectLst>
              <a:uLnTx/>
              <a:uFillTx/>
              <a:latin typeface="Cambria" pitchFamily="18" charset="0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1285063870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6934200" cy="944562"/>
          </a:xfrm>
        </p:spPr>
        <p:txBody>
          <a:bodyPr/>
          <a:lstStyle/>
          <a:p>
            <a:pPr algn="l"/>
            <a:r>
              <a:rPr lang="en-US" sz="3200" dirty="0" smtClean="0"/>
              <a:t>Overview of the Passage &amp; Helpful Facts for Further Bible Study</a:t>
            </a:r>
            <a:endParaRPr lang="en-US" sz="3200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458200" cy="5334000"/>
          </a:xfrm>
        </p:spPr>
        <p:txBody>
          <a:bodyPr>
            <a:normAutofit/>
          </a:bodyPr>
          <a:lstStyle/>
          <a:p>
            <a:pPr marL="400050" indent="-400050">
              <a:buFont typeface="+mj-lt"/>
              <a:buAutoNum type="alphaUcPeriod" startAt="5"/>
            </a:pPr>
            <a:r>
              <a:rPr lang="en-US" dirty="0"/>
              <a:t>Paul rehearsed his response to the vision and his </a:t>
            </a:r>
            <a:r>
              <a:rPr lang="en-US" u="sng" dirty="0"/>
              <a:t>preaching to the Gentiles</a:t>
            </a:r>
            <a:r>
              <a:rPr lang="en-US" dirty="0"/>
              <a:t> (26:19-23).</a:t>
            </a:r>
            <a:endParaRPr lang="en-US" dirty="0" smtClean="0"/>
          </a:p>
          <a:p>
            <a:pPr marL="746125" lvl="1" indent="-288925">
              <a:buFont typeface="+mj-lt"/>
              <a:buAutoNum type="arabicPeriod"/>
            </a:pPr>
            <a:r>
              <a:rPr lang="en-US" dirty="0" smtClean="0"/>
              <a:t>Paul </a:t>
            </a:r>
            <a:r>
              <a:rPr lang="en-US" dirty="0"/>
              <a:t>was persuaded by the evidence he saw on the road—hoping the king would be.</a:t>
            </a:r>
          </a:p>
          <a:p>
            <a:pPr marL="746125" lvl="1" indent="-288925">
              <a:buFont typeface="+mj-lt"/>
              <a:buAutoNum type="arabicPeriod"/>
            </a:pPr>
            <a:r>
              <a:rPr lang="en-US" dirty="0" smtClean="0"/>
              <a:t>Paul’s </a:t>
            </a:r>
            <a:r>
              <a:rPr lang="en-US" dirty="0"/>
              <a:t>preaching included God’s plan of salvation, step-by-step (26:20).</a:t>
            </a:r>
          </a:p>
          <a:p>
            <a:pPr marL="746125" lvl="1" indent="-288925">
              <a:buFont typeface="+mj-lt"/>
              <a:buAutoNum type="arabicPeriod"/>
            </a:pPr>
            <a:r>
              <a:rPr lang="en-US" dirty="0" smtClean="0"/>
              <a:t>Paul’s </a:t>
            </a:r>
            <a:r>
              <a:rPr lang="en-US" dirty="0"/>
              <a:t>preaching was not hostile toward the O.T. but rather built on it (26:22-23). </a:t>
            </a:r>
          </a:p>
          <a:p>
            <a:pPr marL="746125" lvl="1" indent="-288925">
              <a:buFont typeface="+mj-lt"/>
              <a:buAutoNum type="arabicPeriod"/>
            </a:pPr>
            <a:r>
              <a:rPr lang="en-US" dirty="0" smtClean="0"/>
              <a:t>Paul’s </a:t>
            </a:r>
            <a:r>
              <a:rPr lang="en-US" dirty="0"/>
              <a:t>preaching was merely the work of the Lord through him (26:23; cf. v. 18).</a:t>
            </a: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228600" y="228600"/>
            <a:ext cx="533400" cy="5334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800000"/>
                </a:solidFill>
                <a:effectLst>
                  <a:outerShdw blurRad="38100" dist="38100" dir="2700000" algn="ctr" rotWithShape="0">
                    <a:schemeClr val="tx1"/>
                  </a:outerShdw>
                </a:effectLst>
                <a:uLnTx/>
                <a:uFillTx/>
                <a:latin typeface="Cambria" pitchFamily="18" charset="0"/>
                <a:ea typeface="+mj-ea"/>
                <a:cs typeface="+mj-cs"/>
              </a:rPr>
              <a:t>I.</a:t>
            </a:r>
            <a:endParaRPr kumimoji="0" lang="en-US" sz="3600" b="1" i="0" u="sng" strike="noStrike" kern="1200" cap="none" spc="0" normalizeH="0" baseline="0" noProof="0" dirty="0">
              <a:ln>
                <a:noFill/>
              </a:ln>
              <a:solidFill>
                <a:srgbClr val="800000"/>
              </a:solidFill>
              <a:effectLst>
                <a:outerShdw blurRad="38100" dist="38100" dir="2700000" algn="ctr" rotWithShape="0">
                  <a:schemeClr val="tx1"/>
                </a:outerShdw>
              </a:effectLst>
              <a:uLnTx/>
              <a:uFillTx/>
              <a:latin typeface="Cambria" pitchFamily="18" charset="0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3329169345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3679</TotalTime>
  <Words>1226</Words>
  <Application>Microsoft Office PowerPoint</Application>
  <PresentationFormat>On-screen Show (4:3)</PresentationFormat>
  <Paragraphs>81</Paragraphs>
  <Slides>13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Office Theme</vt:lpstr>
      <vt:lpstr>PowerPoint Presentation</vt:lpstr>
      <vt:lpstr>Overview of the Passage &amp; Helpful Facts for Further Bible Study</vt:lpstr>
      <vt:lpstr>Overview of the Passage &amp; Helpful Facts for Further Bible Study</vt:lpstr>
      <vt:lpstr>PowerPoint Presentation</vt:lpstr>
      <vt:lpstr>Overview of the Passage &amp; Helpful Facts for Further Bible Study</vt:lpstr>
      <vt:lpstr>Overview of the Passage &amp; Helpful Facts for Further Bible Study</vt:lpstr>
      <vt:lpstr>PowerPoint Presentation</vt:lpstr>
      <vt:lpstr>PowerPoint Presentation</vt:lpstr>
      <vt:lpstr>Overview of the Passage &amp; Helpful Facts for Further Bible Study</vt:lpstr>
      <vt:lpstr>Overview of the Passage &amp; Helpful Facts for Further Bible Study</vt:lpstr>
      <vt:lpstr>PowerPoint Presentation</vt:lpstr>
      <vt:lpstr>Overview of the Passage &amp; Helpful Facts for Further Bible Study</vt:lpstr>
      <vt:lpstr>Practical Points of Application  for Our Lives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Lesson 1: Introduction to the Book of Acts</dc:title>
  <dc:creator>David</dc:creator>
  <cp:lastModifiedBy>Cindy Nelson</cp:lastModifiedBy>
  <cp:revision>119</cp:revision>
  <dcterms:created xsi:type="dcterms:W3CDTF">2013-01-23T13:30:16Z</dcterms:created>
  <dcterms:modified xsi:type="dcterms:W3CDTF">2014-04-14T14:45:24Z</dcterms:modified>
</cp:coreProperties>
</file>