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334" r:id="rId2"/>
    <p:sldId id="266" r:id="rId3"/>
    <p:sldId id="345" r:id="rId4"/>
    <p:sldId id="348" r:id="rId5"/>
    <p:sldId id="351" r:id="rId6"/>
    <p:sldId id="352" r:id="rId7"/>
    <p:sldId id="332" r:id="rId8"/>
    <p:sldId id="290" r:id="rId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70000"/>
    <a:srgbClr val="800000"/>
    <a:srgbClr val="0000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4580" autoAdjust="0"/>
    <p:restoredTop sz="86410" autoAdjust="0"/>
  </p:normalViewPr>
  <p:slideViewPr>
    <p:cSldViewPr>
      <p:cViewPr varScale="1">
        <p:scale>
          <a:sx n="97" d="100"/>
          <a:sy n="97" d="100"/>
        </p:scale>
        <p:origin x="-1950" y="-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-1134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\\pblfpr\users\David\_Graphics\Bible Books\Acts Of The Apostles PowerPoint Template\acts_jpeg\Acts of Apostles - Title.jp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6400800"/>
            <a:ext cx="8915400" cy="457200"/>
          </a:xfrm>
        </p:spPr>
        <p:txBody>
          <a:bodyPr>
            <a:noAutofit/>
          </a:bodyPr>
          <a:lstStyle>
            <a:lvl1pPr algn="l">
              <a:defRPr sz="3200" b="1">
                <a:solidFill>
                  <a:schemeClr val="bg1"/>
                </a:solidFill>
                <a:effectLst>
                  <a:outerShdw blurRad="50800" dist="50800" dir="2700000" algn="ctr" rotWithShape="0">
                    <a:schemeClr val="tx1"/>
                  </a:outerShdw>
                </a:effectLst>
                <a:latin typeface="Cambria" pitchFamily="18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83F891-4E37-4451-9387-1AD05DCFFA8D}" type="datetimeFigureOut">
              <a:rPr lang="en-US" smtClean="0"/>
              <a:pPr/>
              <a:t>4/7/2014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561462-C37B-410E-95E3-EA862CD8023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83F891-4E37-4451-9387-1AD05DCFFA8D}" type="datetimeFigureOut">
              <a:rPr lang="en-US" smtClean="0"/>
              <a:pPr/>
              <a:t>4/7/2014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561462-C37B-410E-95E3-EA862CD8023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\\pblfpr\users\David\_Graphics\Bible Books\Acts Of The Apostles PowerPoint Template\acts_jpeg\Acts of Apostles - Text.jp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1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274638"/>
            <a:ext cx="6629400" cy="944562"/>
          </a:xfrm>
        </p:spPr>
        <p:txBody>
          <a:bodyPr>
            <a:noAutofit/>
          </a:bodyPr>
          <a:lstStyle>
            <a:lvl1pPr>
              <a:defRPr sz="3600" b="1">
                <a:solidFill>
                  <a:srgbClr val="B70000"/>
                </a:solidFill>
                <a:effectLst>
                  <a:outerShdw blurRad="38100" dist="38100" dir="2700000" algn="ctr" rotWithShape="0">
                    <a:schemeClr val="tx1"/>
                  </a:outerShdw>
                </a:effectLst>
                <a:latin typeface="Cambria" pitchFamily="18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305800" cy="5334000"/>
          </a:xfrm>
        </p:spPr>
        <p:txBody>
          <a:bodyPr>
            <a:normAutofit/>
          </a:bodyPr>
          <a:lstStyle>
            <a:lvl1pPr>
              <a:defRPr sz="2800" b="1"/>
            </a:lvl1pPr>
            <a:lvl2pPr>
              <a:defRPr sz="2400" b="1">
                <a:solidFill>
                  <a:srgbClr val="000099"/>
                </a:solidFill>
              </a:defRPr>
            </a:lvl2pPr>
            <a:lvl3pPr>
              <a:defRPr sz="2000" b="1">
                <a:solidFill>
                  <a:srgbClr val="B70000"/>
                </a:solidFill>
              </a:defRPr>
            </a:lvl3pPr>
            <a:lvl4pPr>
              <a:defRPr sz="1800" b="1"/>
            </a:lvl4pPr>
            <a:lvl5pPr>
              <a:defRPr sz="1800" b="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>
        <p:tmplLst>
          <p:tmpl lvl="1">
            <p:tnLst>
              <p:par>
                <p:cTn presetID="42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3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2">
            <p:tnLst>
              <p:par>
                <p:cTn presetID="42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3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3">
            <p:tnLst>
              <p:par>
                <p:cTn presetID="42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3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4">
            <p:tnLst>
              <p:par>
                <p:cTn presetID="42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3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5">
            <p:tnLst>
              <p:par>
                <p:cTn presetID="42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3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83F891-4E37-4451-9387-1AD05DCFFA8D}" type="datetimeFigureOut">
              <a:rPr lang="en-US" smtClean="0"/>
              <a:pPr/>
              <a:t>4/7/2014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561462-C37B-410E-95E3-EA862CD8023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83F891-4E37-4451-9387-1AD05DCFFA8D}" type="datetimeFigureOut">
              <a:rPr lang="en-US" smtClean="0"/>
              <a:pPr/>
              <a:t>4/7/2014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561462-C37B-410E-95E3-EA862CD8023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83F891-4E37-4451-9387-1AD05DCFFA8D}" type="datetimeFigureOut">
              <a:rPr lang="en-US" smtClean="0"/>
              <a:pPr/>
              <a:t>4/7/2014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561462-C37B-410E-95E3-EA862CD8023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83F891-4E37-4451-9387-1AD05DCFFA8D}" type="datetimeFigureOut">
              <a:rPr lang="en-US" smtClean="0"/>
              <a:pPr/>
              <a:t>4/7/2014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561462-C37B-410E-95E3-EA862CD8023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83F891-4E37-4451-9387-1AD05DCFFA8D}" type="datetimeFigureOut">
              <a:rPr lang="en-US" smtClean="0"/>
              <a:pPr/>
              <a:t>4/7/2014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561462-C37B-410E-95E3-EA862CD8023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83F891-4E37-4451-9387-1AD05DCFFA8D}" type="datetimeFigureOut">
              <a:rPr lang="en-US" smtClean="0"/>
              <a:pPr/>
              <a:t>4/7/2014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561462-C37B-410E-95E3-EA862CD8023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83F891-4E37-4451-9387-1AD05DCFFA8D}" type="datetimeFigureOut">
              <a:rPr lang="en-US" smtClean="0"/>
              <a:pPr/>
              <a:t>4/7/2014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561462-C37B-410E-95E3-EA862CD8023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F83F891-4E37-4451-9387-1AD05DCFFA8D}" type="datetimeFigureOut">
              <a:rPr lang="en-US" smtClean="0"/>
              <a:pPr/>
              <a:t>4/7/2014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E561462-C37B-410E-95E3-EA862CD8023D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ctrTitle"/>
          </p:nvPr>
        </p:nvSpPr>
        <p:spPr>
          <a:xfrm>
            <a:off x="0" y="5334000"/>
            <a:ext cx="8763000" cy="1524000"/>
          </a:xfrm>
        </p:spPr>
        <p:txBody>
          <a:bodyPr>
            <a:noAutofit/>
          </a:bodyPr>
          <a:lstStyle/>
          <a:p>
            <a:r>
              <a:rPr lang="en-US" sz="2600" b="0" u="sng" dirty="0" smtClean="0"/>
              <a:t>Lesson 31</a:t>
            </a:r>
            <a:r>
              <a:rPr lang="en-US" sz="2600" b="0" dirty="0" smtClean="0"/>
              <a:t>:</a:t>
            </a:r>
            <a:r>
              <a:rPr lang="en-US" sz="2700" b="0" dirty="0" smtClean="0"/>
              <a:t/>
            </a:r>
            <a:br>
              <a:rPr lang="en-US" sz="2700" b="0" dirty="0" smtClean="0"/>
            </a:br>
            <a:r>
              <a:rPr lang="en-US" dirty="0"/>
              <a:t>Paul’s </a:t>
            </a:r>
            <a:r>
              <a:rPr lang="en-US" dirty="0" smtClean="0"/>
              <a:t>Trial Before Festus and </a:t>
            </a:r>
            <a:br>
              <a:rPr lang="en-US" dirty="0" smtClean="0"/>
            </a:br>
            <a:r>
              <a:rPr lang="en-US" dirty="0" smtClean="0"/>
              <a:t>His Appeal to Caesar (25:1-27)</a:t>
            </a:r>
            <a:endParaRPr lang="en-US" sz="3000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6934200" cy="944562"/>
          </a:xfrm>
        </p:spPr>
        <p:txBody>
          <a:bodyPr/>
          <a:lstStyle/>
          <a:p>
            <a:pPr algn="l"/>
            <a:r>
              <a:rPr lang="en-US" sz="3200" dirty="0" smtClean="0"/>
              <a:t>Overview of the Passage &amp; Helpful Facts for Further Bible Study</a:t>
            </a:r>
            <a:endParaRPr lang="en-US" sz="3200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5334000"/>
          </a:xfrm>
        </p:spPr>
        <p:txBody>
          <a:bodyPr>
            <a:noAutofit/>
          </a:bodyPr>
          <a:lstStyle/>
          <a:p>
            <a:pPr marL="460375" indent="-460375">
              <a:spcBef>
                <a:spcPts val="300"/>
              </a:spcBef>
              <a:buFont typeface="+mj-lt"/>
              <a:buAutoNum type="alphaUcPeriod"/>
            </a:pPr>
            <a:r>
              <a:rPr lang="en-US" u="sng" dirty="0"/>
              <a:t>Festus</a:t>
            </a:r>
            <a:r>
              <a:rPr lang="en-US" dirty="0"/>
              <a:t> succeeded Felix as Roman Governor of Judea and inherited Paul’s case (25:1-5).</a:t>
            </a:r>
            <a:endParaRPr lang="en-US" dirty="0" smtClean="0"/>
          </a:p>
          <a:p>
            <a:pPr marL="746125" lvl="1" indent="-288925">
              <a:spcBef>
                <a:spcPts val="300"/>
              </a:spcBef>
              <a:buFont typeface="+mj-lt"/>
              <a:buAutoNum type="arabicPeriod"/>
            </a:pPr>
            <a:r>
              <a:rPr lang="en-US" dirty="0" smtClean="0"/>
              <a:t>About </a:t>
            </a:r>
            <a:r>
              <a:rPr lang="en-US" dirty="0"/>
              <a:t>60 A.D., Felix was removed from office and </a:t>
            </a:r>
            <a:r>
              <a:rPr lang="en-US" dirty="0" smtClean="0"/>
              <a:t>replaced </a:t>
            </a:r>
            <a:r>
              <a:rPr lang="en-US" dirty="0"/>
              <a:t>by Festus (60-62 A.D.).</a:t>
            </a:r>
          </a:p>
          <a:p>
            <a:pPr marL="746125" lvl="1" indent="-288925">
              <a:spcBef>
                <a:spcPts val="300"/>
              </a:spcBef>
              <a:buFont typeface="+mj-lt"/>
              <a:buAutoNum type="arabicPeriod"/>
            </a:pPr>
            <a:r>
              <a:rPr lang="en-US" dirty="0" smtClean="0"/>
              <a:t>As </a:t>
            </a:r>
            <a:r>
              <a:rPr lang="en-US" dirty="0"/>
              <a:t>the new governor, Festus went to Jerusalem to appraise the Jewish capital (25:1).</a:t>
            </a:r>
          </a:p>
          <a:p>
            <a:pPr marL="746125" lvl="1" indent="-288925">
              <a:spcBef>
                <a:spcPts val="300"/>
              </a:spcBef>
              <a:buFont typeface="+mj-lt"/>
              <a:buAutoNum type="arabicPeriod"/>
            </a:pPr>
            <a:r>
              <a:rPr lang="en-US" dirty="0" smtClean="0"/>
              <a:t>Even </a:t>
            </a:r>
            <a:r>
              <a:rPr lang="en-US" dirty="0"/>
              <a:t>after two years (24:27), Jewish leaders were still enraged against Paul (25:2-3).</a:t>
            </a:r>
          </a:p>
          <a:p>
            <a:pPr marL="746125" lvl="1" indent="-288925">
              <a:spcBef>
                <a:spcPts val="300"/>
              </a:spcBef>
              <a:buFont typeface="+mj-lt"/>
              <a:buAutoNum type="arabicPeriod"/>
            </a:pPr>
            <a:r>
              <a:rPr lang="en-US" dirty="0" smtClean="0"/>
              <a:t>For </a:t>
            </a:r>
            <a:r>
              <a:rPr lang="en-US" dirty="0"/>
              <a:t>the time, Festus was not moved, but determined to follow due process (25:4-5).</a:t>
            </a: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228600" y="228600"/>
            <a:ext cx="533400" cy="5334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800000"/>
                </a:solidFill>
                <a:effectLst>
                  <a:outerShdw blurRad="38100" dist="38100" dir="2700000" algn="ctr" rotWithShape="0">
                    <a:schemeClr val="tx1"/>
                  </a:outerShdw>
                </a:effectLst>
                <a:uLnTx/>
                <a:uFillTx/>
                <a:latin typeface="Cambria" pitchFamily="18" charset="0"/>
                <a:ea typeface="+mj-ea"/>
                <a:cs typeface="+mj-cs"/>
              </a:rPr>
              <a:t>I.</a:t>
            </a:r>
            <a:endParaRPr kumimoji="0" lang="en-US" sz="3600" b="1" i="0" u="sng" strike="noStrike" kern="1200" cap="none" spc="0" normalizeH="0" baseline="0" noProof="0" dirty="0">
              <a:ln>
                <a:noFill/>
              </a:ln>
              <a:solidFill>
                <a:srgbClr val="800000"/>
              </a:solidFill>
              <a:effectLst>
                <a:outerShdw blurRad="38100" dist="38100" dir="2700000" algn="ctr" rotWithShape="0">
                  <a:schemeClr val="tx1"/>
                </a:outerShdw>
              </a:effectLst>
              <a:uLnTx/>
              <a:uFillTx/>
              <a:latin typeface="Cambria" pitchFamily="18" charset="0"/>
              <a:ea typeface="+mj-ea"/>
              <a:cs typeface="+mj-cs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6934200" cy="944562"/>
          </a:xfrm>
        </p:spPr>
        <p:txBody>
          <a:bodyPr/>
          <a:lstStyle/>
          <a:p>
            <a:pPr algn="l"/>
            <a:r>
              <a:rPr lang="en-US" sz="3200" dirty="0" smtClean="0"/>
              <a:t>Overview of the Passage &amp; Helpful Facts for Further Bible Study</a:t>
            </a:r>
            <a:endParaRPr lang="en-US" sz="3200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305800" cy="5334000"/>
          </a:xfrm>
        </p:spPr>
        <p:txBody>
          <a:bodyPr>
            <a:normAutofit/>
          </a:bodyPr>
          <a:lstStyle/>
          <a:p>
            <a:pPr marL="463550" indent="-463550">
              <a:buFont typeface="+mj-lt"/>
              <a:buAutoNum type="alphaUcPeriod" startAt="2"/>
            </a:pPr>
            <a:r>
              <a:rPr lang="en-US" dirty="0"/>
              <a:t>Paul was charged by the Jews before Festus; Paul set forth his </a:t>
            </a:r>
            <a:r>
              <a:rPr lang="en-US" u="sng" dirty="0"/>
              <a:t>complete innocence</a:t>
            </a:r>
            <a:r>
              <a:rPr lang="en-US" dirty="0"/>
              <a:t> (25:6-8).</a:t>
            </a:r>
          </a:p>
          <a:p>
            <a:pPr marL="746125" lvl="1" indent="-288925">
              <a:buFont typeface="+mj-lt"/>
              <a:buAutoNum type="arabicPeriod"/>
            </a:pPr>
            <a:r>
              <a:rPr lang="en-US" dirty="0"/>
              <a:t>Festus sat on “the judgment seat,” where binding decisions were rendered (25:6, 17).</a:t>
            </a:r>
          </a:p>
          <a:p>
            <a:pPr marL="746125" lvl="1" indent="-288925">
              <a:buFont typeface="+mj-lt"/>
              <a:buAutoNum type="arabicPeriod"/>
            </a:pPr>
            <a:r>
              <a:rPr lang="en-US" dirty="0"/>
              <a:t>Paul defended himself, answering (lit., “speak off”) each of the charges (25:8; cf. 24:10-21).</a:t>
            </a: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228600" y="228600"/>
            <a:ext cx="533400" cy="5334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800000"/>
                </a:solidFill>
                <a:effectLst>
                  <a:outerShdw blurRad="38100" dist="38100" dir="2700000" algn="ctr" rotWithShape="0">
                    <a:schemeClr val="tx1"/>
                  </a:outerShdw>
                </a:effectLst>
                <a:uLnTx/>
                <a:uFillTx/>
                <a:latin typeface="Cambria" pitchFamily="18" charset="0"/>
                <a:ea typeface="+mj-ea"/>
                <a:cs typeface="+mj-cs"/>
              </a:rPr>
              <a:t>I.</a:t>
            </a:r>
            <a:endParaRPr kumimoji="0" lang="en-US" sz="3600" b="1" i="0" u="sng" strike="noStrike" kern="1200" cap="none" spc="0" normalizeH="0" baseline="0" noProof="0" dirty="0">
              <a:ln>
                <a:noFill/>
              </a:ln>
              <a:solidFill>
                <a:srgbClr val="800000"/>
              </a:solidFill>
              <a:effectLst>
                <a:outerShdw blurRad="38100" dist="38100" dir="2700000" algn="ctr" rotWithShape="0">
                  <a:schemeClr val="tx1"/>
                </a:outerShdw>
              </a:effectLst>
              <a:uLnTx/>
              <a:uFillTx/>
              <a:latin typeface="Cambria" pitchFamily="18" charset="0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494401159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6934200" cy="944562"/>
          </a:xfrm>
        </p:spPr>
        <p:txBody>
          <a:bodyPr/>
          <a:lstStyle/>
          <a:p>
            <a:pPr algn="l"/>
            <a:r>
              <a:rPr lang="en-US" sz="3200" dirty="0" smtClean="0"/>
              <a:t>Overview of the Passage &amp; Helpful Facts for Further Bible Study</a:t>
            </a:r>
            <a:endParaRPr lang="en-US" sz="3200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458200" cy="5334000"/>
          </a:xfrm>
        </p:spPr>
        <p:txBody>
          <a:bodyPr>
            <a:normAutofit/>
          </a:bodyPr>
          <a:lstStyle/>
          <a:p>
            <a:pPr marL="457200" indent="-457200">
              <a:buFont typeface="+mj-lt"/>
              <a:buAutoNum type="alphaUcPeriod" startAt="3"/>
            </a:pPr>
            <a:r>
              <a:rPr lang="en-US" dirty="0"/>
              <a:t>Festus sought to “play politics” &amp; appease the Jews, so Paul </a:t>
            </a:r>
            <a:r>
              <a:rPr lang="en-US" u="sng" dirty="0"/>
              <a:t>appealed unto Caesar</a:t>
            </a:r>
            <a:r>
              <a:rPr lang="en-US" dirty="0"/>
              <a:t> (25:9-12).</a:t>
            </a:r>
            <a:endParaRPr lang="en-US" dirty="0" smtClean="0"/>
          </a:p>
          <a:p>
            <a:pPr marL="746125" lvl="1" indent="-288925">
              <a:buFont typeface="+mj-lt"/>
              <a:buAutoNum type="arabicPeriod"/>
            </a:pPr>
            <a:r>
              <a:rPr lang="en-US" dirty="0"/>
              <a:t>Like Felix (24:27), Festus was “wanting to do the Jews a favor” (25:9).</a:t>
            </a:r>
          </a:p>
          <a:p>
            <a:pPr marL="746125" lvl="1" indent="-288925">
              <a:buFont typeface="+mj-lt"/>
              <a:buAutoNum type="arabicPeriod"/>
            </a:pPr>
            <a:r>
              <a:rPr lang="en-US" dirty="0"/>
              <a:t>Paul boldly defended his innocence and his right, as a citizen, for justice (25:10-11).</a:t>
            </a:r>
          </a:p>
          <a:p>
            <a:pPr marL="746125" lvl="1" indent="-288925">
              <a:buFont typeface="+mj-lt"/>
              <a:buAutoNum type="arabicPeriod"/>
            </a:pPr>
            <a:r>
              <a:rPr lang="en-US" dirty="0"/>
              <a:t>Paul boldly appealed to be taken to Caesar and have his case judged there (25:11</a:t>
            </a:r>
            <a:r>
              <a:rPr lang="en-US" dirty="0" smtClean="0"/>
              <a:t>).</a:t>
            </a: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228600" y="228600"/>
            <a:ext cx="533400" cy="5334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800000"/>
                </a:solidFill>
                <a:effectLst>
                  <a:outerShdw blurRad="38100" dist="38100" dir="2700000" algn="ctr" rotWithShape="0">
                    <a:schemeClr val="tx1"/>
                  </a:outerShdw>
                </a:effectLst>
                <a:uLnTx/>
                <a:uFillTx/>
                <a:latin typeface="Cambria" pitchFamily="18" charset="0"/>
                <a:ea typeface="+mj-ea"/>
                <a:cs typeface="+mj-cs"/>
              </a:rPr>
              <a:t>I.</a:t>
            </a:r>
            <a:endParaRPr kumimoji="0" lang="en-US" sz="3600" b="1" i="0" u="sng" strike="noStrike" kern="1200" cap="none" spc="0" normalizeH="0" baseline="0" noProof="0" dirty="0">
              <a:ln>
                <a:noFill/>
              </a:ln>
              <a:solidFill>
                <a:srgbClr val="800000"/>
              </a:solidFill>
              <a:effectLst>
                <a:outerShdw blurRad="38100" dist="38100" dir="2700000" algn="ctr" rotWithShape="0">
                  <a:schemeClr val="tx1"/>
                </a:outerShdw>
              </a:effectLst>
              <a:uLnTx/>
              <a:uFillTx/>
              <a:latin typeface="Cambria" pitchFamily="18" charset="0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1398627070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6934200" cy="944562"/>
          </a:xfrm>
        </p:spPr>
        <p:txBody>
          <a:bodyPr/>
          <a:lstStyle/>
          <a:p>
            <a:pPr algn="l"/>
            <a:r>
              <a:rPr lang="en-US" sz="3200" dirty="0" smtClean="0"/>
              <a:t>Overview of the Passage &amp; Helpful Facts for Further Bible Study</a:t>
            </a:r>
            <a:endParaRPr lang="en-US" sz="3200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458200" cy="5334000"/>
          </a:xfrm>
        </p:spPr>
        <p:txBody>
          <a:bodyPr>
            <a:normAutofit/>
          </a:bodyPr>
          <a:lstStyle/>
          <a:p>
            <a:pPr marL="457200" indent="-457200">
              <a:buFont typeface="+mj-lt"/>
              <a:buAutoNum type="alphaUcPeriod" startAt="4"/>
            </a:pPr>
            <a:r>
              <a:rPr lang="en-US" u="sng" dirty="0"/>
              <a:t>King Agrippa</a:t>
            </a:r>
            <a:r>
              <a:rPr lang="en-US" dirty="0"/>
              <a:t> came to Caesarea, and Festus laid Paul’s case before him (25:13-22).</a:t>
            </a:r>
            <a:endParaRPr lang="en-US" dirty="0" smtClean="0"/>
          </a:p>
          <a:p>
            <a:pPr marL="746125" lvl="1" indent="-288925">
              <a:buFont typeface="+mj-lt"/>
              <a:buAutoNum type="arabicPeriod"/>
            </a:pPr>
            <a:r>
              <a:rPr lang="en-US" dirty="0"/>
              <a:t>Agrippa II was the last of the royal </a:t>
            </a:r>
            <a:r>
              <a:rPr lang="en-US" dirty="0" err="1"/>
              <a:t>Herodian</a:t>
            </a:r>
            <a:r>
              <a:rPr lang="en-US" dirty="0"/>
              <a:t> line—the last Jewish king to rule.</a:t>
            </a:r>
          </a:p>
          <a:p>
            <a:pPr marL="746125" lvl="1" indent="-288925">
              <a:buFont typeface="+mj-lt"/>
              <a:buAutoNum type="arabicPeriod"/>
            </a:pPr>
            <a:r>
              <a:rPr lang="en-US" dirty="0" smtClean="0"/>
              <a:t>Agrippa </a:t>
            </a:r>
            <a:r>
              <a:rPr lang="en-US" dirty="0"/>
              <a:t>and Bernice came to Caesarea, probably to welcome Festus (25:13).</a:t>
            </a:r>
          </a:p>
          <a:p>
            <a:pPr marL="746125" lvl="1" indent="-288925">
              <a:buFont typeface="+mj-lt"/>
              <a:buAutoNum type="arabicPeriod"/>
            </a:pPr>
            <a:r>
              <a:rPr lang="en-US" dirty="0" smtClean="0"/>
              <a:t>Festus </a:t>
            </a:r>
            <a:r>
              <a:rPr lang="en-US" dirty="0"/>
              <a:t>rehearsed his experience with the Jews in Jerusalem regarding Paul (25:14-16).</a:t>
            </a:r>
          </a:p>
          <a:p>
            <a:pPr marL="746125" lvl="1" indent="-288925">
              <a:buFont typeface="+mj-lt"/>
              <a:buAutoNum type="arabicPeriod"/>
            </a:pPr>
            <a:r>
              <a:rPr lang="en-US" dirty="0" smtClean="0"/>
              <a:t>Festus </a:t>
            </a:r>
            <a:r>
              <a:rPr lang="en-US" dirty="0"/>
              <a:t>rehearsed his experience with the Jews in Caesarea regarding Paul (25:17-21).</a:t>
            </a:r>
          </a:p>
          <a:p>
            <a:pPr marL="746125" lvl="1" indent="-288925">
              <a:buFont typeface="+mj-lt"/>
              <a:buAutoNum type="arabicPeriod"/>
            </a:pPr>
            <a:endParaRPr lang="en-US" dirty="0" smtClean="0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228600" y="228600"/>
            <a:ext cx="533400" cy="5334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800000"/>
                </a:solidFill>
                <a:effectLst>
                  <a:outerShdw blurRad="38100" dist="38100" dir="2700000" algn="ctr" rotWithShape="0">
                    <a:schemeClr val="tx1"/>
                  </a:outerShdw>
                </a:effectLst>
                <a:uLnTx/>
                <a:uFillTx/>
                <a:latin typeface="Cambria" pitchFamily="18" charset="0"/>
                <a:ea typeface="+mj-ea"/>
                <a:cs typeface="+mj-cs"/>
              </a:rPr>
              <a:t>I.</a:t>
            </a:r>
            <a:endParaRPr kumimoji="0" lang="en-US" sz="3600" b="1" i="0" u="sng" strike="noStrike" kern="1200" cap="none" spc="0" normalizeH="0" baseline="0" noProof="0" dirty="0">
              <a:ln>
                <a:noFill/>
              </a:ln>
              <a:solidFill>
                <a:srgbClr val="800000"/>
              </a:solidFill>
              <a:effectLst>
                <a:outerShdw blurRad="38100" dist="38100" dir="2700000" algn="ctr" rotWithShape="0">
                  <a:schemeClr val="tx1"/>
                </a:outerShdw>
              </a:effectLst>
              <a:uLnTx/>
              <a:uFillTx/>
              <a:latin typeface="Cambria" pitchFamily="18" charset="0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1905714382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6934200" cy="944562"/>
          </a:xfrm>
        </p:spPr>
        <p:txBody>
          <a:bodyPr/>
          <a:lstStyle/>
          <a:p>
            <a:pPr algn="l"/>
            <a:r>
              <a:rPr lang="en-US" sz="3200" dirty="0" smtClean="0"/>
              <a:t>Overview of the Passage &amp; Helpful Facts for Further Bible Study</a:t>
            </a:r>
            <a:endParaRPr lang="en-US" sz="3200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458200" cy="5334000"/>
          </a:xfrm>
        </p:spPr>
        <p:txBody>
          <a:bodyPr>
            <a:normAutofit/>
          </a:bodyPr>
          <a:lstStyle/>
          <a:p>
            <a:pPr marL="400050" indent="-400050">
              <a:buFont typeface="+mj-lt"/>
              <a:buAutoNum type="alphaUcPeriod" startAt="5"/>
            </a:pPr>
            <a:r>
              <a:rPr lang="en-US" dirty="0"/>
              <a:t>King Agrippa and a festive royal court gathered to see and </a:t>
            </a:r>
            <a:r>
              <a:rPr lang="en-US" u="sng" dirty="0"/>
              <a:t>hear Paul’s case</a:t>
            </a:r>
            <a:r>
              <a:rPr lang="en-US" dirty="0"/>
              <a:t> (25:22-27).</a:t>
            </a:r>
            <a:endParaRPr lang="en-US" dirty="0" smtClean="0"/>
          </a:p>
          <a:p>
            <a:pPr marL="746125" lvl="1" indent="-288925">
              <a:buFont typeface="+mj-lt"/>
              <a:buAutoNum type="arabicPeriod"/>
            </a:pPr>
            <a:r>
              <a:rPr lang="en-US" dirty="0"/>
              <a:t>Agrippa expressed his ongoing desire to hear Paul for himself (25:22</a:t>
            </a:r>
            <a:r>
              <a:rPr lang="en-US" dirty="0" smtClean="0"/>
              <a:t>).</a:t>
            </a:r>
          </a:p>
          <a:p>
            <a:pPr marL="746125" lvl="1" indent="-288925">
              <a:buFont typeface="+mj-lt"/>
              <a:buAutoNum type="arabicPeriod"/>
            </a:pPr>
            <a:r>
              <a:rPr lang="en-US" dirty="0"/>
              <a:t>At Paul’s defense, there was a festive &amp; noble assembly, including the king, his sister,</a:t>
            </a:r>
          </a:p>
          <a:p>
            <a:pPr marL="746125" lvl="1" indent="-288925">
              <a:buFont typeface="+mj-lt"/>
              <a:buAutoNum type="arabicPeriod"/>
            </a:pPr>
            <a:r>
              <a:rPr lang="en-US" dirty="0"/>
              <a:t>Festus made his introductory comments and explanation of the assembly (25:24-27).</a:t>
            </a:r>
          </a:p>
          <a:p>
            <a:pPr marL="746125" lvl="1" indent="-288925">
              <a:buFont typeface="+mj-lt"/>
              <a:buAutoNum type="arabicPeriod"/>
            </a:pPr>
            <a:r>
              <a:rPr lang="en-US" dirty="0"/>
              <a:t>Paul now had unusual opportunity to preach gospel to this royally magnificent crowd.</a:t>
            </a:r>
          </a:p>
          <a:p>
            <a:pPr marL="746125" lvl="1" indent="-288925">
              <a:buFont typeface="+mj-lt"/>
              <a:buAutoNum type="arabicPeriod"/>
            </a:pPr>
            <a:endParaRPr lang="en-US" dirty="0" smtClean="0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228600" y="228600"/>
            <a:ext cx="533400" cy="5334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800000"/>
                </a:solidFill>
                <a:effectLst>
                  <a:outerShdw blurRad="38100" dist="38100" dir="2700000" algn="ctr" rotWithShape="0">
                    <a:schemeClr val="tx1"/>
                  </a:outerShdw>
                </a:effectLst>
                <a:uLnTx/>
                <a:uFillTx/>
                <a:latin typeface="Cambria" pitchFamily="18" charset="0"/>
                <a:ea typeface="+mj-ea"/>
                <a:cs typeface="+mj-cs"/>
              </a:rPr>
              <a:t>I.</a:t>
            </a:r>
            <a:endParaRPr kumimoji="0" lang="en-US" sz="3600" b="1" i="0" u="sng" strike="noStrike" kern="1200" cap="none" spc="0" normalizeH="0" baseline="0" noProof="0" dirty="0">
              <a:ln>
                <a:noFill/>
              </a:ln>
              <a:solidFill>
                <a:srgbClr val="800000"/>
              </a:solidFill>
              <a:effectLst>
                <a:outerShdw blurRad="38100" dist="38100" dir="2700000" algn="ctr" rotWithShape="0">
                  <a:schemeClr val="tx1"/>
                </a:outerShdw>
              </a:effectLst>
              <a:uLnTx/>
              <a:uFillTx/>
              <a:latin typeface="Cambria" pitchFamily="18" charset="0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3329169345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458200" cy="5334000"/>
          </a:xfrm>
        </p:spPr>
        <p:txBody>
          <a:bodyPr>
            <a:normAutofit fontScale="92500" lnSpcReduction="10000"/>
          </a:bodyPr>
          <a:lstStyle/>
          <a:p>
            <a:pPr marL="463550" indent="-463550">
              <a:lnSpc>
                <a:spcPct val="105000"/>
              </a:lnSpc>
              <a:buFont typeface="+mj-lt"/>
              <a:buAutoNum type="alphaUcPeriod"/>
            </a:pPr>
            <a:r>
              <a:rPr lang="en-US" dirty="0"/>
              <a:t>Christians have a right to use legitimate measures of civil government for their protection!</a:t>
            </a:r>
            <a:endParaRPr lang="en-US" dirty="0" smtClean="0"/>
          </a:p>
          <a:p>
            <a:pPr marL="682625" lvl="1" indent="-282575">
              <a:lnSpc>
                <a:spcPct val="105000"/>
              </a:lnSpc>
              <a:buFont typeface="+mj-lt"/>
              <a:buAutoNum type="arabicPeriod"/>
            </a:pPr>
            <a:r>
              <a:rPr lang="en-US" dirty="0" smtClean="0"/>
              <a:t>Paul’s </a:t>
            </a:r>
            <a:r>
              <a:rPr lang="en-US" dirty="0"/>
              <a:t>appeal to Caesar indicates that proper civil channels may be used by Christians.</a:t>
            </a:r>
          </a:p>
          <a:p>
            <a:pPr marL="682625" lvl="1" indent="-282575">
              <a:lnSpc>
                <a:spcPct val="105000"/>
              </a:lnSpc>
              <a:buFont typeface="+mj-lt"/>
              <a:buAutoNum type="arabicPeriod"/>
            </a:pPr>
            <a:r>
              <a:rPr lang="en-US" dirty="0" smtClean="0"/>
              <a:t>“</a:t>
            </a:r>
            <a:r>
              <a:rPr lang="en-US" dirty="0"/>
              <a:t>Governing authorities” are “God’s minister(s) to you for good” (Rom. 13:4).</a:t>
            </a:r>
          </a:p>
          <a:p>
            <a:pPr marL="682625" lvl="1" indent="-282575">
              <a:lnSpc>
                <a:spcPct val="105000"/>
              </a:lnSpc>
              <a:buFont typeface="+mj-lt"/>
              <a:buAutoNum type="arabicPeriod"/>
            </a:pPr>
            <a:r>
              <a:rPr lang="en-US" dirty="0" smtClean="0"/>
              <a:t>On </a:t>
            </a:r>
            <a:r>
              <a:rPr lang="en-US" dirty="0"/>
              <a:t>other occasions, Paul had used available civil laws for protection (16:37; 22:25-20</a:t>
            </a:r>
            <a:r>
              <a:rPr lang="en-US" dirty="0" smtClean="0"/>
              <a:t>).</a:t>
            </a:r>
          </a:p>
          <a:p>
            <a:pPr marL="457200" indent="-457200">
              <a:lnSpc>
                <a:spcPct val="105000"/>
              </a:lnSpc>
              <a:buFont typeface="+mj-lt"/>
              <a:buAutoNum type="alphaUcPeriod"/>
            </a:pPr>
            <a:r>
              <a:rPr lang="en-US" dirty="0"/>
              <a:t>Regardless if man thinks Jesus is still dead, the truth remains that He is alive</a:t>
            </a:r>
            <a:r>
              <a:rPr lang="en-US" dirty="0" smtClean="0"/>
              <a:t>!</a:t>
            </a:r>
          </a:p>
          <a:p>
            <a:pPr marL="685800" lvl="1">
              <a:lnSpc>
                <a:spcPct val="105000"/>
              </a:lnSpc>
              <a:buFont typeface="+mj-lt"/>
              <a:buAutoNum type="arabicPeriod"/>
            </a:pPr>
            <a:r>
              <a:rPr lang="en-US" dirty="0" smtClean="0"/>
              <a:t>The </a:t>
            </a:r>
            <a:r>
              <a:rPr lang="en-US" dirty="0"/>
              <a:t>foundation of Christianity is that Jesus is “alive forevermore” (Rev. 1:18).</a:t>
            </a:r>
          </a:p>
          <a:p>
            <a:pPr marL="685800" lvl="1">
              <a:lnSpc>
                <a:spcPct val="105000"/>
              </a:lnSpc>
              <a:buFont typeface="+mj-lt"/>
              <a:buAutoNum type="arabicPeriod"/>
            </a:pPr>
            <a:r>
              <a:rPr lang="en-US" dirty="0" smtClean="0"/>
              <a:t>The </a:t>
            </a:r>
            <a:r>
              <a:rPr lang="en-US" dirty="0"/>
              <a:t>absolute certainty of His resurrection is the very heart of Christianity (1 Cor. 15).</a:t>
            </a:r>
          </a:p>
          <a:p>
            <a:pPr marL="857250" lvl="1" indent="-457200">
              <a:lnSpc>
                <a:spcPct val="105000"/>
              </a:lnSpc>
              <a:buFont typeface="+mj-lt"/>
              <a:buAutoNum type="arabicPeriod"/>
            </a:pPr>
            <a:endParaRPr lang="en-US" dirty="0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228600" y="228600"/>
            <a:ext cx="685800" cy="5334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800000"/>
                </a:solidFill>
                <a:effectLst>
                  <a:outerShdw blurRad="38100" dist="38100" dir="2700000" algn="ctr" rotWithShape="0">
                    <a:schemeClr val="tx1"/>
                  </a:outerShdw>
                </a:effectLst>
                <a:uLnTx/>
                <a:uFillTx/>
                <a:latin typeface="Cambria" pitchFamily="18" charset="0"/>
                <a:ea typeface="+mj-ea"/>
                <a:cs typeface="+mj-cs"/>
              </a:rPr>
              <a:t>II.</a:t>
            </a:r>
            <a:endParaRPr kumimoji="0" lang="en-US" sz="3600" b="1" i="0" u="sng" strike="noStrike" kern="1200" cap="none" spc="0" normalizeH="0" baseline="0" noProof="0" dirty="0">
              <a:ln>
                <a:noFill/>
              </a:ln>
              <a:solidFill>
                <a:srgbClr val="800000"/>
              </a:solidFill>
              <a:effectLst>
                <a:outerShdw blurRad="38100" dist="38100" dir="2700000" algn="ctr" rotWithShape="0">
                  <a:schemeClr val="tx1"/>
                </a:outerShdw>
              </a:effectLst>
              <a:uLnTx/>
              <a:uFillTx/>
              <a:latin typeface="Cambria" pitchFamily="18" charset="0"/>
              <a:ea typeface="+mj-ea"/>
              <a:cs typeface="+mj-cs"/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762000" y="274638"/>
            <a:ext cx="6705600" cy="94456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>
              <a:spcBef>
                <a:spcPct val="0"/>
              </a:spcBef>
            </a:pP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B70000"/>
                </a:solidFill>
                <a:effectLst>
                  <a:outerShdw blurRad="38100" dist="38100" dir="2700000" algn="ctr" rotWithShape="0">
                    <a:schemeClr val="tx1"/>
                  </a:outerShdw>
                </a:effectLst>
                <a:uLnTx/>
                <a:uFillTx/>
                <a:latin typeface="Cambria" pitchFamily="18" charset="0"/>
                <a:ea typeface="+mj-ea"/>
                <a:cs typeface="+mj-cs"/>
              </a:rPr>
              <a:t>Significant Truths from this </a:t>
            </a:r>
            <a:r>
              <a:rPr lang="en-US" sz="3200" b="1" dirty="0" smtClean="0">
                <a:solidFill>
                  <a:srgbClr val="B70000"/>
                </a:solidFill>
                <a:effectLst>
                  <a:outerShdw blurRad="38100" dist="38100" dir="2700000" algn="ctr" rotWithShape="0">
                    <a:schemeClr val="tx1"/>
                  </a:outerShdw>
                </a:effectLst>
                <a:latin typeface="Cambria" pitchFamily="18" charset="0"/>
                <a:ea typeface="+mj-ea"/>
                <a:cs typeface="+mj-cs"/>
              </a:rPr>
              <a:t>Passage for </a:t>
            </a: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B70000"/>
                </a:solidFill>
                <a:effectLst>
                  <a:outerShdw blurRad="38100" dist="38100" dir="2700000" algn="ctr" rotWithShape="0">
                    <a:schemeClr val="tx1"/>
                  </a:outerShdw>
                </a:effectLst>
                <a:uLnTx/>
                <a:uFillTx/>
                <a:latin typeface="Cambria" pitchFamily="18" charset="0"/>
                <a:ea typeface="+mj-ea"/>
                <a:cs typeface="+mj-cs"/>
              </a:rPr>
              <a:t>Our Understanding</a:t>
            </a:r>
            <a:endParaRPr kumimoji="0" lang="en-US" sz="3200" b="1" i="0" u="sng" strike="noStrike" kern="1200" cap="none" spc="0" normalizeH="0" baseline="0" noProof="0" dirty="0">
              <a:ln>
                <a:noFill/>
              </a:ln>
              <a:solidFill>
                <a:srgbClr val="B70000"/>
              </a:solidFill>
              <a:effectLst>
                <a:outerShdw blurRad="38100" dist="38100" dir="2700000" algn="ctr" rotWithShape="0">
                  <a:schemeClr val="tx1"/>
                </a:outerShdw>
              </a:effectLst>
              <a:uLnTx/>
              <a:uFillTx/>
              <a:latin typeface="Cambria" pitchFamily="18" charset="0"/>
              <a:ea typeface="+mj-ea"/>
              <a:cs typeface="+mj-cs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458200" cy="5486400"/>
          </a:xfrm>
        </p:spPr>
        <p:txBody>
          <a:bodyPr>
            <a:noAutofit/>
          </a:bodyPr>
          <a:lstStyle/>
          <a:p>
            <a:pPr marL="457200" indent="-457200">
              <a:spcBef>
                <a:spcPts val="200"/>
              </a:spcBef>
              <a:buFont typeface="+mj-lt"/>
              <a:buAutoNum type="alphaUcPeriod"/>
            </a:pPr>
            <a:r>
              <a:rPr lang="en-US" dirty="0" smtClean="0"/>
              <a:t>Right </a:t>
            </a:r>
            <a:r>
              <a:rPr lang="en-US" dirty="0"/>
              <a:t>is right, and doing right is always right, even when others might not like it!</a:t>
            </a:r>
          </a:p>
          <a:p>
            <a:pPr marL="457200" indent="-457200">
              <a:spcBef>
                <a:spcPts val="200"/>
              </a:spcBef>
              <a:buFont typeface="+mj-lt"/>
              <a:buAutoNum type="alphaUcPeriod"/>
            </a:pPr>
            <a:r>
              <a:rPr lang="en-US" dirty="0" smtClean="0"/>
              <a:t>Let </a:t>
            </a:r>
            <a:r>
              <a:rPr lang="en-US" dirty="0"/>
              <a:t>us never be afraid or weak to stand up for truth and for ourselves in defense of truth!</a:t>
            </a:r>
          </a:p>
          <a:p>
            <a:pPr marL="457200" indent="-457200">
              <a:spcBef>
                <a:spcPts val="200"/>
              </a:spcBef>
              <a:buFont typeface="+mj-lt"/>
              <a:buAutoNum type="alphaUcPeriod"/>
            </a:pPr>
            <a:r>
              <a:rPr lang="en-US" dirty="0" smtClean="0"/>
              <a:t>May </a:t>
            </a:r>
            <a:r>
              <a:rPr lang="en-US" dirty="0"/>
              <a:t>we have the resolve to never change who </a:t>
            </a:r>
            <a:r>
              <a:rPr lang="en-US" dirty="0" smtClean="0"/>
              <a:t>we </a:t>
            </a:r>
            <a:r>
              <a:rPr lang="en-US" dirty="0"/>
              <a:t>are or what we know to be true!</a:t>
            </a: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228600" y="228600"/>
            <a:ext cx="838200" cy="5334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800000"/>
                </a:solidFill>
                <a:effectLst>
                  <a:outerShdw blurRad="38100" dist="38100" dir="2700000" algn="ctr" rotWithShape="0">
                    <a:schemeClr val="tx1"/>
                  </a:outerShdw>
                </a:effectLst>
                <a:uLnTx/>
                <a:uFillTx/>
                <a:latin typeface="Cambria" pitchFamily="18" charset="0"/>
                <a:ea typeface="+mj-ea"/>
                <a:cs typeface="+mj-cs"/>
              </a:rPr>
              <a:t>III.</a:t>
            </a:r>
            <a:endParaRPr kumimoji="0" lang="en-US" sz="3600" b="1" i="0" u="sng" strike="noStrike" kern="1200" cap="none" spc="0" normalizeH="0" baseline="0" noProof="0" dirty="0">
              <a:ln>
                <a:noFill/>
              </a:ln>
              <a:solidFill>
                <a:srgbClr val="800000"/>
              </a:solidFill>
              <a:effectLst>
                <a:outerShdw blurRad="38100" dist="38100" dir="2700000" algn="ctr" rotWithShape="0">
                  <a:schemeClr val="tx1"/>
                </a:outerShdw>
              </a:effectLst>
              <a:uLnTx/>
              <a:uFillTx/>
              <a:latin typeface="Cambria" pitchFamily="18" charset="0"/>
              <a:ea typeface="+mj-ea"/>
              <a:cs typeface="+mj-cs"/>
            </a:endParaRPr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990600" y="274638"/>
            <a:ext cx="6172200" cy="944562"/>
          </a:xfrm>
        </p:spPr>
        <p:txBody>
          <a:bodyPr/>
          <a:lstStyle/>
          <a:p>
            <a:pPr algn="l"/>
            <a:r>
              <a:rPr lang="en-US" sz="3200" dirty="0" smtClean="0"/>
              <a:t>Practical Points of Application </a:t>
            </a:r>
            <a:br>
              <a:rPr lang="en-US" sz="3200" dirty="0" smtClean="0"/>
            </a:br>
            <a:r>
              <a:rPr lang="en-US" sz="3200" dirty="0" smtClean="0"/>
              <a:t>for Our Lives</a:t>
            </a:r>
            <a:endParaRPr lang="en-US" sz="3200" u="sng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3853</TotalTime>
  <Words>627</Words>
  <Application>Microsoft Office PowerPoint</Application>
  <PresentationFormat>On-screen Show (4:3)</PresentationFormat>
  <Paragraphs>47</Paragraphs>
  <Slides>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9" baseType="lpstr">
      <vt:lpstr>Office Theme</vt:lpstr>
      <vt:lpstr>Lesson 31: Paul’s Trial Before Festus and  His Appeal to Caesar (25:1-27)</vt:lpstr>
      <vt:lpstr>Overview of the Passage &amp; Helpful Facts for Further Bible Study</vt:lpstr>
      <vt:lpstr>Overview of the Passage &amp; Helpful Facts for Further Bible Study</vt:lpstr>
      <vt:lpstr>Overview of the Passage &amp; Helpful Facts for Further Bible Study</vt:lpstr>
      <vt:lpstr>Overview of the Passage &amp; Helpful Facts for Further Bible Study</vt:lpstr>
      <vt:lpstr>Overview of the Passage &amp; Helpful Facts for Further Bible Study</vt:lpstr>
      <vt:lpstr>PowerPoint Presentation</vt:lpstr>
      <vt:lpstr>Practical Points of Application  for Our Lives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Lesson 1: Introduction to the Book of Acts</dc:title>
  <dc:creator>David</dc:creator>
  <cp:lastModifiedBy>Cindy Nelson</cp:lastModifiedBy>
  <cp:revision>115</cp:revision>
  <dcterms:created xsi:type="dcterms:W3CDTF">2013-01-23T13:30:16Z</dcterms:created>
  <dcterms:modified xsi:type="dcterms:W3CDTF">2014-04-07T13:13:50Z</dcterms:modified>
</cp:coreProperties>
</file>