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32" r:id="rId4"/>
    <p:sldId id="345" r:id="rId5"/>
    <p:sldId id="342" r:id="rId6"/>
    <p:sldId id="349" r:id="rId7"/>
    <p:sldId id="348" r:id="rId8"/>
    <p:sldId id="350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30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/>
              <a:t>Paul’s Defense Before Felix &amp; Two-Year Imprisonment in Caesarea (24:1-27)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Paul was brought before </a:t>
            </a:r>
            <a:r>
              <a:rPr lang="en-US" u="sng" dirty="0"/>
              <a:t>Felix</a:t>
            </a:r>
            <a:r>
              <a:rPr lang="en-US" dirty="0"/>
              <a:t> and accused of insurrection (24:1-9).</a:t>
            </a:r>
            <a:endParaRPr lang="en-US" dirty="0" smtClean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Ananias </a:t>
            </a:r>
            <a:r>
              <a:rPr lang="en-US" dirty="0"/>
              <a:t>(the high priest) and the elders traveled 60 miles to falsely accuse Paul (24:1).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brought their attorney, </a:t>
            </a:r>
            <a:r>
              <a:rPr lang="en-US" dirty="0" err="1"/>
              <a:t>Tertullus</a:t>
            </a:r>
            <a:r>
              <a:rPr lang="en-US" dirty="0"/>
              <a:t> (probably their legal counsel in Roman affairs).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err="1" smtClean="0"/>
              <a:t>Tertullus</a:t>
            </a:r>
            <a:r>
              <a:rPr lang="en-US" dirty="0" smtClean="0"/>
              <a:t> </a:t>
            </a:r>
            <a:r>
              <a:rPr lang="en-US" dirty="0"/>
              <a:t>brought forth the “legal charge” against Paul before Felix (24:2-8</a:t>
            </a:r>
            <a:r>
              <a:rPr lang="en-US" dirty="0" smtClean="0"/>
              <a:t>).</a:t>
            </a:r>
          </a:p>
          <a:p>
            <a:pPr marL="1204913" lvl="2" indent="-347663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First</a:t>
            </a:r>
            <a:r>
              <a:rPr lang="en-US" dirty="0"/>
              <a:t>, </a:t>
            </a:r>
            <a:r>
              <a:rPr lang="en-US" dirty="0" err="1"/>
              <a:t>Tertullus</a:t>
            </a:r>
            <a:r>
              <a:rPr lang="en-US" dirty="0"/>
              <a:t> lavished Felix with flattery, filled with exaggerations (24:2-4).</a:t>
            </a:r>
          </a:p>
          <a:p>
            <a:pPr marL="1204913" lvl="2" indent="-347663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Then</a:t>
            </a:r>
            <a:r>
              <a:rPr lang="en-US" dirty="0"/>
              <a:t>, </a:t>
            </a:r>
            <a:r>
              <a:rPr lang="en-US" dirty="0" err="1"/>
              <a:t>Tertullus</a:t>
            </a:r>
            <a:r>
              <a:rPr lang="en-US" dirty="0"/>
              <a:t> leveled wild accusations against Paul, with zero evidence (24:5-8</a:t>
            </a:r>
            <a:r>
              <a:rPr lang="en-US" dirty="0" smtClean="0"/>
              <a:t>).</a:t>
            </a:r>
          </a:p>
          <a:p>
            <a:pPr marL="1204913" lvl="2" indent="-347663">
              <a:spcBef>
                <a:spcPts val="300"/>
              </a:spcBef>
              <a:buFont typeface="+mj-lt"/>
              <a:buAutoNum type="alphaLcParenR"/>
            </a:pPr>
            <a:r>
              <a:rPr lang="en-US" dirty="0"/>
              <a:t>When </a:t>
            </a:r>
            <a:r>
              <a:rPr lang="en-US" dirty="0" err="1"/>
              <a:t>Tertullus</a:t>
            </a:r>
            <a:r>
              <a:rPr lang="en-US" dirty="0"/>
              <a:t> concluded, the Jews picked up his lie and kept on affirming it (24:9</a:t>
            </a:r>
            <a:r>
              <a:rPr lang="en-US" dirty="0" smtClean="0"/>
              <a:t>).</a:t>
            </a:r>
            <a:endParaRPr lang="en-US" dirty="0"/>
          </a:p>
          <a:p>
            <a:pPr marL="1146175" lvl="2" indent="-288925">
              <a:spcBef>
                <a:spcPts val="300"/>
              </a:spcBef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Christianity is not a “sect” and it does not have any “sects” within it!</a:t>
            </a:r>
            <a:endParaRPr lang="en-US" dirty="0" smtClean="0"/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Three </a:t>
            </a:r>
            <a:r>
              <a:rPr lang="en-US" dirty="0"/>
              <a:t>times in Acts, Christianity was called a “sect” (24:5, 14; 28:22), but not by God.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Greek word for “sect” is </a:t>
            </a:r>
            <a:r>
              <a:rPr lang="en-US" dirty="0" err="1"/>
              <a:t>hairesis</a:t>
            </a:r>
            <a:r>
              <a:rPr lang="en-US" dirty="0"/>
              <a:t> (heresy), indicating “parties, factions, divisions.”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opponents of Christianity saw it as a “sect” (perhaps of Judaism), but God did not!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Christianity </a:t>
            </a:r>
            <a:r>
              <a:rPr lang="en-US" dirty="0"/>
              <a:t>is the ONE and ONLY WAY set out and acceptable to God to save man!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It </a:t>
            </a:r>
            <a:r>
              <a:rPr lang="en-US" dirty="0"/>
              <a:t>is not a sect!  It is not made up of sects (cf. 1 Cor. 1:10)!  It is ONE (Eph. 4:1-6).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/>
              <a:t>Paul made his </a:t>
            </a:r>
            <a:r>
              <a:rPr lang="en-US" u="sng" dirty="0"/>
              <a:t>defense</a:t>
            </a:r>
            <a:r>
              <a:rPr lang="en-US" dirty="0"/>
              <a:t> (</a:t>
            </a:r>
            <a:r>
              <a:rPr lang="en-US" dirty="0" err="1"/>
              <a:t>Gk</a:t>
            </a:r>
            <a:r>
              <a:rPr lang="en-US" dirty="0"/>
              <a:t>, </a:t>
            </a:r>
            <a:r>
              <a:rPr lang="en-US" i="1" dirty="0" err="1"/>
              <a:t>apologeomai</a:t>
            </a:r>
            <a:r>
              <a:rPr lang="en-US" i="1" dirty="0"/>
              <a:t>)</a:t>
            </a:r>
            <a:r>
              <a:rPr lang="en-US" dirty="0"/>
              <a:t> cheerfully before Felix &amp; accusers (24:10-21).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Felix </a:t>
            </a:r>
            <a:r>
              <a:rPr lang="en-US" dirty="0"/>
              <a:t>had been serving as the procurator/governor of that region for about 7 years.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first argued that none of their accusations against him could be proven (24:11-13).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then testified the truth about himself—his life was focused on God (24:14-16).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summarized the events and the facts worth Felix’s attention (24:17-21).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4401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2"/>
            </a:pPr>
            <a:r>
              <a:rPr lang="en-US" dirty="0"/>
              <a:t>There is a direct correlation between the prophecies of the OT &amp; the realities of the NT!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believed, taught and defended “the Way,” which is N.T. Christianity (24:14)!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Paul believed, taught and defended was “written in the Law and prophets”!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The OT is the NT concealed; the NT is the OT revealed” (see Gal. 3:19-25).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6810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3"/>
            </a:pPr>
            <a:r>
              <a:rPr lang="en-US" dirty="0"/>
              <a:t>There will be only one resurrection of the dead—both of the just and the unjust (24:15)!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righteous and the unrighteous will be raised at the same hour (John 5:28-29).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There </a:t>
            </a:r>
            <a:r>
              <a:rPr lang="en-US" dirty="0"/>
              <a:t>will not be two resurrections separated by one thousand years.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There </a:t>
            </a:r>
            <a:r>
              <a:rPr lang="en-US" dirty="0"/>
              <a:t>will not be a resurrection of only the righteous.  All raised at the same hour.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8826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/>
              <a:t>Felix refused to properly handle (dismiss) Paul’s case but kept him imprisoned (24:22-27).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After </a:t>
            </a:r>
            <a:r>
              <a:rPr lang="en-US" dirty="0"/>
              <a:t>Paul’s defense, Felix “deferred” (ASV), “put off” (NASB), lit. “threw up” (24:22).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Felix </a:t>
            </a:r>
            <a:r>
              <a:rPr lang="en-US" dirty="0"/>
              <a:t>met with Paul frequently, hoping that he might receive bribe money (24:26).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Felix </a:t>
            </a:r>
            <a:r>
              <a:rPr lang="en-US" dirty="0"/>
              <a:t>&amp; his wife, Drusilla, had a meeting with Paul, perhaps from curiosity (24:24-25</a:t>
            </a:r>
            <a:r>
              <a:rPr lang="en-US" dirty="0" smtClean="0"/>
              <a:t>).</a:t>
            </a:r>
          </a:p>
          <a:p>
            <a:pPr marL="457200" indent="-400050">
              <a:buFont typeface="+mj-lt"/>
              <a:buAutoNum type="alphaUcPeriod" startAt="3"/>
            </a:pPr>
            <a:r>
              <a:rPr lang="en-US" dirty="0"/>
              <a:t>Paul remained in prison in Caesarea for two years, until Festus succeeded Felix (24:27).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8627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4"/>
            </a:pPr>
            <a:r>
              <a:rPr lang="en-US" dirty="0"/>
              <a:t>There is no more convenient time to obey God than right now!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Felix </a:t>
            </a:r>
            <a:r>
              <a:rPr lang="en-US" dirty="0"/>
              <a:t>put off obeying the gospel, and to our knowledge, he never did obey.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Salvation </a:t>
            </a:r>
            <a:r>
              <a:rPr lang="en-US" dirty="0"/>
              <a:t>is too precious and life is too precarious to delay obedience to God!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1772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Others </a:t>
            </a:r>
            <a:r>
              <a:rPr lang="en-US" dirty="0"/>
              <a:t>may/will try to stop us, but let us never back down from preaching Jesus!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Let </a:t>
            </a:r>
            <a:r>
              <a:rPr lang="en-US" dirty="0"/>
              <a:t>us serve God, put our hope in God and strive to have a clear conscience toward God!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We </a:t>
            </a:r>
            <a:r>
              <a:rPr lang="en-US" dirty="0"/>
              <a:t>need to give careful attention to righteousness, self-control &amp; the judgment to come!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We </a:t>
            </a:r>
            <a:r>
              <a:rPr lang="en-US" dirty="0"/>
              <a:t>must take responsibility for our salvation and not put it off or make excuses!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749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Lesson 30: Paul’s Defense Before Felix &amp; Two-Year Imprisonment in Caesarea (24:1-27)</vt:lpstr>
      <vt:lpstr>Overview of the Passage &amp; Helpful Facts for Further Bible Study</vt:lpstr>
      <vt:lpstr>PowerPoint Presentation</vt:lpstr>
      <vt:lpstr>Overview of the Passage &amp; Helpful Facts for Further Bible Study</vt:lpstr>
      <vt:lpstr>PowerPoint Presentation</vt:lpstr>
      <vt:lpstr>PowerPoint Presentation</vt:lpstr>
      <vt:lpstr>Overview of the Passage &amp; Helpful Facts for Further Bible Study</vt:lpstr>
      <vt:lpstr>PowerPoint Presentation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111</cp:revision>
  <dcterms:created xsi:type="dcterms:W3CDTF">2013-01-23T13:30:16Z</dcterms:created>
  <dcterms:modified xsi:type="dcterms:W3CDTF">2014-03-31T12:56:51Z</dcterms:modified>
</cp:coreProperties>
</file>