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45" r:id="rId4"/>
    <p:sldId id="348" r:id="rId5"/>
    <p:sldId id="332" r:id="rId6"/>
    <p:sldId id="342" r:id="rId7"/>
    <p:sldId id="355" r:id="rId8"/>
    <p:sldId id="354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28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Paul Arrested and Then Preached to the Mob in Jerusalem (21:18-22:29)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 smtClean="0"/>
              <a:t>In </a:t>
            </a:r>
            <a:r>
              <a:rPr lang="en-US" dirty="0"/>
              <a:t>Jerusalem, Paul reported all that the Lord had done among </a:t>
            </a:r>
            <a:r>
              <a:rPr lang="en-US" u="sng" dirty="0"/>
              <a:t>the Gentiles</a:t>
            </a:r>
            <a:r>
              <a:rPr lang="en-US" dirty="0"/>
              <a:t> (21:18-26</a:t>
            </a:r>
            <a:r>
              <a:rPr lang="en-US" dirty="0" smtClean="0"/>
              <a:t>).</a:t>
            </a:r>
            <a:endParaRPr lang="en-US" dirty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met with James &amp; the Jerusalem elders to detail work among the Gentiles (18-19).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kept on glorifying the Lord but told Paul of concern among the Jews (21:20-21</a:t>
            </a:r>
            <a:r>
              <a:rPr lang="en-US" dirty="0" smtClean="0"/>
              <a:t>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James &amp; the elders advised a solution to allay confusion &amp; avoid troubles (21:22-26).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/>
              <a:t>Paul was </a:t>
            </a:r>
            <a:r>
              <a:rPr lang="en-US" u="sng" dirty="0"/>
              <a:t>falsely accused, arrested and beaten</a:t>
            </a:r>
            <a:r>
              <a:rPr lang="en-US" dirty="0"/>
              <a:t> in Jerusalem (21:27-36).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Antagonistic Jews from Asia (maybe Ephesus) kept instigating a riot (21:27-36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a violent upheaval, Paul was seized, dragged from the city &amp; brutally beaten (30).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“commander of the garrison” was Claudius </a:t>
            </a:r>
            <a:r>
              <a:rPr lang="en-US" dirty="0" err="1"/>
              <a:t>Lysias</a:t>
            </a:r>
            <a:r>
              <a:rPr lang="en-US" dirty="0"/>
              <a:t> (23:26), captain of 1,000 men</a:t>
            </a:r>
            <a:r>
              <a:rPr lang="en-US" dirty="0" smtClean="0"/>
              <a:t>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Perhaps God’s providence was at work: Paul’s preaching in the rest of the book of Acts (to audiences unreachable by the average man) commenced with these events.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4401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Paul </a:t>
            </a:r>
            <a:r>
              <a:rPr lang="en-US" u="sng" dirty="0"/>
              <a:t>preached</a:t>
            </a:r>
            <a:r>
              <a:rPr lang="en-US" dirty="0"/>
              <a:t> to the riotous crowd in Jerusalem after being arrested (21:37-22:21).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had been severely mistreated and a frenzied mob wanted him dead.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was able to speak </a:t>
            </a:r>
            <a:r>
              <a:rPr lang="en-US" dirty="0" err="1"/>
              <a:t>Koine</a:t>
            </a:r>
            <a:r>
              <a:rPr lang="en-US" dirty="0"/>
              <a:t> (or “common”) Greek and Hebrew (21:37, 40; 22:2).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had been carried up the stairs to the barracks to be scourged (21:35-40; 22:24).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defended his preaching by emphasizing his strong </a:t>
            </a:r>
            <a:r>
              <a:rPr lang="en-US" u="sng" dirty="0"/>
              <a:t>Jewish background</a:t>
            </a:r>
            <a:r>
              <a:rPr lang="en-US" dirty="0"/>
              <a:t> (22:3-5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Paul defended his preaching by emphasizing his </a:t>
            </a:r>
            <a:r>
              <a:rPr lang="en-US" u="sng" dirty="0"/>
              <a:t>conversion process</a:t>
            </a:r>
            <a:r>
              <a:rPr lang="en-US" dirty="0"/>
              <a:t> (22:6-16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Paul defended his preaching by emphasizing the Lord’s direct instructions (22:17-21).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8627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The conversion of Saul is one of the greatest evidences of the </a:t>
            </a:r>
            <a:r>
              <a:rPr lang="en-US" u="sng" dirty="0"/>
              <a:t>resurrection of Christ</a:t>
            </a:r>
            <a:r>
              <a:rPr lang="en-US" dirty="0"/>
              <a:t>!</a:t>
            </a:r>
            <a:endParaRPr lang="en-US" dirty="0" smtClean="0"/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Saul/Paul </a:t>
            </a:r>
            <a:r>
              <a:rPr lang="en-US" dirty="0"/>
              <a:t>went from the worst persecutor to the most influential promoter of Christ!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caused this change?  Why did he willingly go from persecutor to persecuted?</a:t>
            </a:r>
          </a:p>
          <a:p>
            <a:pPr marL="1090613" lvl="2" indent="-290513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Paul </a:t>
            </a:r>
            <a:r>
              <a:rPr lang="en-US" dirty="0"/>
              <a:t>firmly believed that he had experienced an encounter with the risen Lord!</a:t>
            </a:r>
          </a:p>
          <a:p>
            <a:pPr marL="1090613" lvl="2" indent="-290513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At </a:t>
            </a:r>
            <a:r>
              <a:rPr lang="en-US" dirty="0"/>
              <a:t>the time he claimed to have seen the risen Jesus, he was an enemy of Christ.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His </a:t>
            </a:r>
            <a:r>
              <a:rPr lang="en-US" dirty="0"/>
              <a:t>belief that he had seen the risen Christ was so strong that he was willing to suffer continuously for the sake of the gospel, even to the point of martyrdom.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2"/>
            </a:pPr>
            <a:r>
              <a:rPr lang="en-US" dirty="0"/>
              <a:t>There are numerous significant truths learned about </a:t>
            </a:r>
            <a:r>
              <a:rPr lang="en-US" u="sng" dirty="0"/>
              <a:t>baptism</a:t>
            </a:r>
            <a:r>
              <a:rPr lang="en-US" dirty="0"/>
              <a:t> from Acts 22:16!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need to be baptized is urgent (why waiting?), requiring immediate response (9:18).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Be baptized” and “wash away your sins” are inseparably tied together by God!</a:t>
            </a:r>
          </a:p>
          <a:p>
            <a:pPr marL="1090613" lvl="2" indent="-290513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Both </a:t>
            </a:r>
            <a:r>
              <a:rPr lang="en-US" dirty="0"/>
              <a:t>verbs are aorist middle imperatives.</a:t>
            </a:r>
          </a:p>
          <a:p>
            <a:pPr marL="1090613" lvl="2" indent="-290513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/>
              <a:t>coordinating conjunction “and” joins two equals syntactically (inseparable).</a:t>
            </a:r>
          </a:p>
          <a:p>
            <a:pPr marL="1090613" lvl="2" indent="-290513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Saul </a:t>
            </a:r>
            <a:r>
              <a:rPr lang="en-US" dirty="0"/>
              <a:t>still had his sins, for he was told to “get your sins washed away!”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Calling on the name of the Lord” takes place when one is baptized!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6810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Paul </a:t>
            </a:r>
            <a:r>
              <a:rPr lang="en-US" u="sng" dirty="0"/>
              <a:t>preached</a:t>
            </a:r>
            <a:r>
              <a:rPr lang="en-US" dirty="0"/>
              <a:t> to the riotous crowd in Jerusalem after being arrested (21:37-22:21).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had been severely mistreated and a frenzied mob wanted him dead.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was able to speak </a:t>
            </a:r>
            <a:r>
              <a:rPr lang="en-US" dirty="0" err="1"/>
              <a:t>Koine</a:t>
            </a:r>
            <a:r>
              <a:rPr lang="en-US" dirty="0"/>
              <a:t> (or “common”) Greek and Hebrew (21:37, 40; 22:2).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had been carried up the stairs to the barracks to be scourged (21:35-40; 22:24).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defended his preaching by emphasizing his strong </a:t>
            </a:r>
            <a:r>
              <a:rPr lang="en-US" u="sng" dirty="0"/>
              <a:t>Jewish background</a:t>
            </a:r>
            <a:r>
              <a:rPr lang="en-US" dirty="0"/>
              <a:t> (22:3-5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Paul defended his preaching by emphasizing his </a:t>
            </a:r>
            <a:r>
              <a:rPr lang="en-US" u="sng" dirty="0"/>
              <a:t>conversion process</a:t>
            </a:r>
            <a:r>
              <a:rPr lang="en-US" dirty="0"/>
              <a:t> (22:6-16</a:t>
            </a:r>
            <a:r>
              <a:rPr lang="en-US" dirty="0" smtClean="0"/>
              <a:t>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/>
              <a:t>Paul defended his preaching by emphasizing the Lord’s direct instructions (22:17-21).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8251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/>
              <a:t>Paul exercised his rights as a </a:t>
            </a:r>
            <a:r>
              <a:rPr lang="en-US" u="sng" dirty="0"/>
              <a:t>Roman citizen</a:t>
            </a:r>
            <a:r>
              <a:rPr lang="en-US" dirty="0"/>
              <a:t> to prevent further scourging (22:22-29).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Jews listened intently to Paul’s message until he said, “Gentiles” (22:21-22).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was taken into the Roman barracks to be “examined under scourging” (22:24).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disclosed he was a Roman citizen, which afforded him certain rights (22:25-29).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7230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When </a:t>
            </a:r>
            <a:r>
              <a:rPr lang="en-US" dirty="0"/>
              <a:t>we hear of good works being done by and for God, let us glorify the Lord fervently!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Regardless </a:t>
            </a:r>
            <a:r>
              <a:rPr lang="en-US" dirty="0"/>
              <a:t>of the circumstances around us, let us seek souls and opportunities to teach!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778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Lesson 28: Paul Arrested and Then Preached to the Mob in Jerusalem (21:18-22:29)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PowerPoint Presentation</vt:lpstr>
      <vt:lpstr>PowerPoint Presentation</vt:lpstr>
      <vt:lpstr>Overview of the Passage &amp; Helpful Facts for Further Bible Study</vt:lpstr>
      <vt:lpstr>Overview of the Passage &amp; Helpful Facts for Further Bible Study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101</cp:revision>
  <dcterms:created xsi:type="dcterms:W3CDTF">2013-01-23T13:30:16Z</dcterms:created>
  <dcterms:modified xsi:type="dcterms:W3CDTF">2014-03-18T17:03:28Z</dcterms:modified>
</cp:coreProperties>
</file>