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50" r:id="rId5"/>
    <p:sldId id="332" r:id="rId6"/>
    <p:sldId id="351" r:id="rId7"/>
    <p:sldId id="342" r:id="rId8"/>
    <p:sldId id="333" r:id="rId9"/>
    <p:sldId id="352" r:id="rId10"/>
    <p:sldId id="353" r:id="rId11"/>
    <p:sldId id="348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27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Third Missionary Journey (3):</a:t>
            </a:r>
            <a:br>
              <a:rPr lang="en-US" dirty="0" smtClean="0"/>
            </a:br>
            <a:r>
              <a:rPr lang="en-US" dirty="0"/>
              <a:t>His Final Trip to Jerusalem (20:13-21:17)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met with the </a:t>
            </a:r>
            <a:r>
              <a:rPr lang="en-US" u="sng" dirty="0"/>
              <a:t>elders</a:t>
            </a:r>
            <a:r>
              <a:rPr lang="en-US" dirty="0"/>
              <a:t> from Ephesus, while he was in Miletus (20:13-38).</a:t>
            </a:r>
          </a:p>
          <a:p>
            <a:pPr marL="747713" lvl="1" indent="-290513">
              <a:buFont typeface="+mj-lt"/>
              <a:buAutoNum type="arabicPeriod" startAt="4"/>
            </a:pPr>
            <a:r>
              <a:rPr lang="en-US" dirty="0"/>
              <a:t>Paul discussed and exhorted the urgency for continued </a:t>
            </a:r>
            <a:r>
              <a:rPr lang="en-US" u="sng" dirty="0"/>
              <a:t>faithfulness</a:t>
            </a:r>
            <a:r>
              <a:rPr lang="en-US" dirty="0"/>
              <a:t> (20:32-37).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Faithfulness </a:t>
            </a:r>
            <a:r>
              <a:rPr lang="en-US" dirty="0"/>
              <a:t>sticks to God and to His Word (20:32).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Faithfulness </a:t>
            </a:r>
            <a:r>
              <a:rPr lang="en-US" dirty="0"/>
              <a:t>labors to the point of weariness for the good of others (20:33-35).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Faithfulness </a:t>
            </a:r>
            <a:r>
              <a:rPr lang="en-US" dirty="0"/>
              <a:t>finds happiness in constantly giving rather than constantly receiving.</a:t>
            </a:r>
          </a:p>
          <a:p>
            <a:pPr marL="1204913" lvl="2" indent="-347663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4941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traveled from Miletus to the city of Jerusalem, for the last time (21:1-17).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left Miletus to make his final journey to Jerusalem, about 400 miles southeast.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sailed from </a:t>
            </a:r>
            <a:r>
              <a:rPr lang="en-US" dirty="0" smtClean="0"/>
              <a:t>Miletus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Cos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smtClean="0"/>
              <a:t>Rhodes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 smtClean="0"/>
              <a:t>Patara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 smtClean="0"/>
              <a:t>Tyre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 smtClean="0"/>
              <a:t>Ptolemais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smtClean="0"/>
              <a:t>Caesarea</a:t>
            </a:r>
            <a:r>
              <a:rPr lang="en-US" dirty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found disciples in </a:t>
            </a:r>
            <a:r>
              <a:rPr lang="en-US" dirty="0" err="1"/>
              <a:t>Tyre</a:t>
            </a:r>
            <a:r>
              <a:rPr lang="en-US" dirty="0"/>
              <a:t> (perhaps from 11:19) and stayed seven days (cf. 20:6-7).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Caesarea, Paul and his companions stayed with Philip, the evangelist (21:8-15a).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arrived in Jerusalem, for his fifth and final visit as an apostle (21:17).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throw ourselves into God’s Word, which is able to build us up!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learn, practice and enjoy giving more than receiving! 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not allow others (friends or foes) to interfere with our service to God!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traveled from Troas to Miletus, hurrying to reach Jerusalem (20:13-16).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took about a week for Paul to journey from Troas to Miletus (mostly by ship).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he stopped in Asia Minor, Ephesus would have been a 66-mile roundtrip inland.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“hurrying” (imperfect tense, continuous) to get to Jerusalem (20:16).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His </a:t>
            </a:r>
            <a:r>
              <a:rPr lang="en-US" dirty="0"/>
              <a:t>goal was to reach the city of Jerusalem for the Jewish Day of Pentecost.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met with the </a:t>
            </a:r>
            <a:r>
              <a:rPr lang="en-US" u="sng" dirty="0" smtClean="0"/>
              <a:t>elders</a:t>
            </a:r>
            <a:r>
              <a:rPr lang="en-US" dirty="0" smtClean="0"/>
              <a:t> </a:t>
            </a:r>
            <a:r>
              <a:rPr lang="en-US" dirty="0"/>
              <a:t>from Ephesus, while he was in Miletus (20:13-38).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discussed and defended </a:t>
            </a:r>
            <a:r>
              <a:rPr lang="en-US" u="sng" dirty="0"/>
              <a:t>his labor</a:t>
            </a:r>
            <a:r>
              <a:rPr lang="en-US" dirty="0"/>
              <a:t> while with the church in Ephesus (20:18-21).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reminded the elders of his heart while in Ephesus (20:19).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reminded the elders of his preaching while in Ephesus (20:20-21</a:t>
            </a:r>
            <a:r>
              <a:rPr lang="en-US" dirty="0" smtClean="0"/>
              <a:t>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 lnSpcReduction="10000"/>
          </a:bodyPr>
          <a:lstStyle/>
          <a:p>
            <a:pPr marL="463550" indent="-463550">
              <a:lnSpc>
                <a:spcPct val="110000"/>
              </a:lnSpc>
              <a:buFont typeface="+mj-lt"/>
              <a:buAutoNum type="alphaUcPeriod" startAt="2"/>
            </a:pPr>
            <a:r>
              <a:rPr lang="en-US" dirty="0"/>
              <a:t>Paul met with the </a:t>
            </a:r>
            <a:r>
              <a:rPr lang="en-US" u="sng" dirty="0"/>
              <a:t>elders</a:t>
            </a:r>
            <a:r>
              <a:rPr lang="en-US" dirty="0"/>
              <a:t> from Ephesus, while he was in Miletus (20:13-38).</a:t>
            </a:r>
          </a:p>
          <a:p>
            <a:pPr marL="747713" lvl="1" indent="-290513">
              <a:lnSpc>
                <a:spcPct val="110000"/>
              </a:lnSpc>
              <a:buFont typeface="+mj-lt"/>
              <a:buAutoNum type="arabicPeriod" startAt="2"/>
            </a:pPr>
            <a:r>
              <a:rPr lang="en-US" dirty="0" smtClean="0"/>
              <a:t>Paul </a:t>
            </a:r>
            <a:r>
              <a:rPr lang="en-US" dirty="0"/>
              <a:t>discussed and shared </a:t>
            </a:r>
            <a:r>
              <a:rPr lang="en-US" u="sng" dirty="0"/>
              <a:t>his plans</a:t>
            </a:r>
            <a:r>
              <a:rPr lang="en-US" dirty="0"/>
              <a:t> for the present and near future (20:22-27).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shared his strong obligation to make it to Jerusalem (20:22).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shared his awareness and acceptance that suffering was awaiting him (23).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shared his bold determination to finish what the Lord had started (20:24).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shared that he would continue preaching the gospel of the kingdom (24-25).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shared that he was blameless in preaching God’s saving message (20:26).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shared he wasn’t selective in his teaching but taught the whole will of God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2440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10000"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responsibility of faithful evangelists is to preach </a:t>
            </a:r>
            <a:r>
              <a:rPr lang="en-US" u="sng" dirty="0"/>
              <a:t>all truth to all men</a:t>
            </a:r>
            <a:r>
              <a:rPr lang="en-US" dirty="0"/>
              <a:t>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“keep nothing back” (Acts 20:20).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freely and determinedly preach “the whole counsel of God” (27).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“cease not to warn everyone night &amp; day” (20:31+26; Col. 1:28).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preach and teach publicly and privately (20:20).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preach the gospel of grace and the kingdom of God (20:24-25).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stay the course that they may fulfill their ministry (20:24).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commend hearers to God and His Word, not themselves (20:32).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Faithful </a:t>
            </a:r>
            <a:r>
              <a:rPr lang="en-US" dirty="0"/>
              <a:t>evangelists elevate &amp; live for “the name of the Lord Jesus” above all (21:13).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met with the </a:t>
            </a:r>
            <a:r>
              <a:rPr lang="en-US" u="sng" dirty="0"/>
              <a:t>elders</a:t>
            </a:r>
            <a:r>
              <a:rPr lang="en-US" dirty="0"/>
              <a:t> from Ephesus, while he was in Miletus (20:13-38).</a:t>
            </a:r>
          </a:p>
          <a:p>
            <a:pPr marL="747713" lvl="1" indent="-290513">
              <a:buFont typeface="+mj-lt"/>
              <a:buAutoNum type="arabicPeriod" startAt="3"/>
            </a:pPr>
            <a:r>
              <a:rPr lang="en-US" dirty="0"/>
              <a:t>Paul discussed and delivered </a:t>
            </a:r>
            <a:r>
              <a:rPr lang="en-US" u="sng" dirty="0"/>
              <a:t>strong warnings</a:t>
            </a:r>
            <a:r>
              <a:rPr lang="en-US" dirty="0"/>
              <a:t> of the danger of apostasy (20:28-31).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These </a:t>
            </a:r>
            <a:r>
              <a:rPr lang="en-US" dirty="0"/>
              <a:t>elders had a solemn responsibility and Paul reminded them of that.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elders first had a responsibility to keep themselves conformed to God’s will.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Then</a:t>
            </a:r>
            <a:r>
              <a:rPr lang="en-US" dirty="0"/>
              <a:t>, they had the responsibility to watch over the spiritual welfare of the church.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church was of supreme value to the Lord and needed to be to these elders.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Enemies </a:t>
            </a:r>
            <a:r>
              <a:rPr lang="en-US" dirty="0"/>
              <a:t>would come from outside, then rise up from inside, to ravage the church.</a:t>
            </a:r>
          </a:p>
          <a:p>
            <a:pPr marL="1204913" lvl="2" indent="-347663">
              <a:buFont typeface="+mj-lt"/>
              <a:buAutoNum type="alphaLcParenR"/>
            </a:pPr>
            <a:r>
              <a:rPr lang="en-US" dirty="0" smtClean="0"/>
              <a:t>Watching </a:t>
            </a:r>
            <a:r>
              <a:rPr lang="en-US" dirty="0"/>
              <a:t>for souls is serious business!  Falling from grace is a constant danger!</a:t>
            </a:r>
          </a:p>
          <a:p>
            <a:pPr marL="1204913" lvl="2" indent="-347663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744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u="sng" dirty="0"/>
              <a:t>The church</a:t>
            </a:r>
            <a:r>
              <a:rPr lang="en-US" dirty="0"/>
              <a:t> is of utmost importance (i.e. is absolutely essential) to the Lord (Acts 20:28)!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church is unique in its nature and singular in its number (Acts 20:28; Mt. 16:18).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is “one body” (church, Ep. 4:4), which the Lord purposed (Ep. 3:9-11), prophesied (Isa. 2:2-4), promised (Mt. 16:18), purchased (Ac. 20:28) and established (Ac. 2:1-47).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 was willing to die for His church, thus it continues to belong to Him (Col. 1:24).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church (i.e., His people) will ultimately be delivered to the Father (1 Cor. 15:24).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 died to save man (Eph. 1:7) and to save the church (Eph. 5:23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u="sng" dirty="0"/>
              <a:t>Elders</a:t>
            </a:r>
            <a:r>
              <a:rPr lang="en-US" dirty="0"/>
              <a:t> of the Lord’s church hold a vital role in the Lord’s plan for the health of His church!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plurality (“appointed elders” plural, 14:23) of qualified men (1 Ti. 3:1-7; Tit. 1:5-9) are responsible for a single local congregation they are “among” (20:28; 1 Pet. 5:2).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Their </a:t>
            </a:r>
            <a:r>
              <a:rPr lang="en-US" dirty="0"/>
              <a:t>responsibilities include:</a:t>
            </a:r>
          </a:p>
          <a:p>
            <a:pPr marL="1090613" lvl="2" indent="-290513">
              <a:buFont typeface="+mj-lt"/>
              <a:buAutoNum type="alphaLcParenR"/>
            </a:pPr>
            <a:r>
              <a:rPr lang="en-US" dirty="0" smtClean="0"/>
              <a:t>“</a:t>
            </a:r>
            <a:r>
              <a:rPr lang="en-US" dirty="0"/>
              <a:t>Oversee” the affairs of the local congregation (20:28; 1 Pet. 5:2).</a:t>
            </a:r>
          </a:p>
          <a:p>
            <a:pPr marL="1090613" lvl="2" indent="-290513">
              <a:buFont typeface="+mj-lt"/>
              <a:buAutoNum type="alphaLcParenR"/>
            </a:pPr>
            <a:r>
              <a:rPr lang="en-US" dirty="0" smtClean="0"/>
              <a:t>Shepherd/Feed </a:t>
            </a:r>
            <a:r>
              <a:rPr lang="en-US" dirty="0"/>
              <a:t>the sheep/flock of the local congregation (20:29-29; 1 Pet. 5:2-3).</a:t>
            </a:r>
          </a:p>
          <a:p>
            <a:pPr marL="1090613" lvl="2" indent="-290513">
              <a:buFont typeface="+mj-lt"/>
              <a:buAutoNum type="alphaLcParenR"/>
            </a:pPr>
            <a:r>
              <a:rPr lang="en-US" dirty="0" smtClean="0"/>
              <a:t>Guard </a:t>
            </a:r>
            <a:r>
              <a:rPr lang="en-US" dirty="0"/>
              <a:t>against and protect the flock from outside and inside dangers (20:29-31).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Lord’s reminder: the church/flock belongs to the Chief Shepherd (20:28; 1 Pet. 5:4).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u="sng" dirty="0"/>
              <a:t>Apostasy</a:t>
            </a:r>
            <a:r>
              <a:rPr lang="en-US" dirty="0"/>
              <a:t> is an ever-present danger for Christians, who must be on guard against the devil!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Elders </a:t>
            </a:r>
            <a:r>
              <a:rPr lang="en-US" dirty="0"/>
              <a:t>were warned of dangers from outside the church &amp; inside the church (20:28-29).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Christian can so live as to fall from grace &amp; be lost eternally (Gal. 5:4; Jas. 5:19-20).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Faithfulness </a:t>
            </a:r>
            <a:r>
              <a:rPr lang="en-US" dirty="0"/>
              <a:t>requires abiding in His Word (20:32) and yielding to His will (21:14).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32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1209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Lesson 27: Paul’s Third Missionary Journey (3): His Final Trip to Jerusalem (20:13-21:17)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PowerPoint Presentation</vt:lpstr>
      <vt:lpstr>PowerPoint Presentation</vt:lpstr>
      <vt:lpstr>Overview of the Passage &amp; Helpful Facts for Further Bible Study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97</cp:revision>
  <dcterms:created xsi:type="dcterms:W3CDTF">2013-01-23T13:30:16Z</dcterms:created>
  <dcterms:modified xsi:type="dcterms:W3CDTF">2014-02-17T14:06:47Z</dcterms:modified>
</cp:coreProperties>
</file>