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66" r:id="rId3"/>
    <p:sldId id="345" r:id="rId4"/>
    <p:sldId id="348" r:id="rId5"/>
    <p:sldId id="332" r:id="rId6"/>
    <p:sldId id="342" r:id="rId7"/>
    <p:sldId id="333" r:id="rId8"/>
    <p:sldId id="349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26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Paul’s Third Missionary Journey (2):</a:t>
            </a:r>
            <a:br>
              <a:rPr lang="en-US" dirty="0" smtClean="0"/>
            </a:br>
            <a:r>
              <a:rPr lang="en-US" dirty="0" smtClean="0"/>
              <a:t>From Ephesus to Troas (20:1-12)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Autofit/>
          </a:bodyPr>
          <a:lstStyle/>
          <a:p>
            <a:pPr marL="460375" indent="-460375">
              <a:spcBef>
                <a:spcPts val="300"/>
              </a:spcBef>
              <a:buFont typeface="+mj-lt"/>
              <a:buAutoNum type="alphaUcPeriod"/>
            </a:pPr>
            <a:r>
              <a:rPr lang="en-US" dirty="0"/>
              <a:t>After preaching there for three years, Paul departed from </a:t>
            </a:r>
            <a:r>
              <a:rPr lang="en-US" u="sng" dirty="0"/>
              <a:t>Ephesus</a:t>
            </a:r>
            <a:r>
              <a:rPr lang="en-US" dirty="0"/>
              <a:t> (20:1</a:t>
            </a:r>
            <a:r>
              <a:rPr lang="en-US" dirty="0" smtClean="0"/>
              <a:t>).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Ephesian church had grown strong &amp; would have a key role in early Christianity.</a:t>
            </a:r>
          </a:p>
          <a:p>
            <a:pPr marL="746125" lvl="1" indent="-288925">
              <a:spcBef>
                <a:spcPts val="300"/>
              </a:spcBef>
              <a:buFont typeface="+mj-lt"/>
              <a:buAutoNum type="arabicPeriod"/>
            </a:pPr>
            <a:r>
              <a:rPr lang="en-US" dirty="0" smtClean="0"/>
              <a:t>Many </a:t>
            </a:r>
            <a:r>
              <a:rPr lang="en-US" dirty="0"/>
              <a:t>lessons can be learned from the history of this congregation.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2"/>
            </a:pPr>
            <a:r>
              <a:rPr lang="en-US" dirty="0"/>
              <a:t>Paul traveled thru </a:t>
            </a:r>
            <a:r>
              <a:rPr lang="en-US" u="sng" dirty="0"/>
              <a:t>Macedonia &amp; Greece</a:t>
            </a:r>
            <a:r>
              <a:rPr lang="en-US" dirty="0"/>
              <a:t>, to strengthen &amp; embolden the disciples (20:1-6a).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On </a:t>
            </a:r>
            <a:r>
              <a:rPr lang="en-US" dirty="0"/>
              <a:t>this journey, Paul was also teaching about and collecting </a:t>
            </a:r>
            <a:r>
              <a:rPr lang="en-US" u="sng" dirty="0"/>
              <a:t>benevolent funds</a:t>
            </a:r>
            <a:r>
              <a:rPr lang="en-US" dirty="0"/>
              <a:t>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traveled from Ephesus to Troas, to meet up with </a:t>
            </a:r>
            <a:r>
              <a:rPr lang="en-US" u="sng" dirty="0"/>
              <a:t>Titus</a:t>
            </a:r>
            <a:r>
              <a:rPr lang="en-US" dirty="0"/>
              <a:t> (2 Cor. 2:12).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traveled to Greece again (probably Corinth) and stayed three months (20:2-3).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Paul </a:t>
            </a:r>
            <a:r>
              <a:rPr lang="en-US" dirty="0"/>
              <a:t>traveled through Macedonia and was joined by several fellow-workers (20:4-6).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4401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/>
              <a:t>Paul remained in Troas to </a:t>
            </a:r>
            <a:r>
              <a:rPr lang="en-US" u="sng" dirty="0"/>
              <a:t>partake of the Lord’s Supper</a:t>
            </a:r>
            <a:r>
              <a:rPr lang="en-US" dirty="0"/>
              <a:t> with the church (20:6b-12).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Although </a:t>
            </a:r>
            <a:r>
              <a:rPr lang="en-US" dirty="0"/>
              <a:t>in a hurry to reach Jerusalem, Paul “stayed seven days” in Troas (20:6b).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words “came together” are in the </a:t>
            </a:r>
            <a:r>
              <a:rPr lang="en-US" u="sng" dirty="0"/>
              <a:t>passive</a:t>
            </a:r>
            <a:r>
              <a:rPr lang="en-US" dirty="0"/>
              <a:t> voice (not the active voice).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infinitive of </a:t>
            </a:r>
            <a:r>
              <a:rPr lang="en-US" u="sng" dirty="0"/>
              <a:t>purpose</a:t>
            </a:r>
            <a:r>
              <a:rPr lang="en-US" dirty="0"/>
              <a:t> emphasizes the reason for the gathering—“to break bread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8627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lnSpc>
                <a:spcPct val="105000"/>
              </a:lnSpc>
              <a:buFont typeface="+mj-lt"/>
              <a:buAutoNum type="alphaUcPeriod"/>
            </a:pPr>
            <a:r>
              <a:rPr lang="en-US" dirty="0"/>
              <a:t>The Lord authorized the </a:t>
            </a:r>
            <a:r>
              <a:rPr lang="en-US" u="sng" dirty="0"/>
              <a:t>first day of the week</a:t>
            </a:r>
            <a:r>
              <a:rPr lang="en-US" dirty="0"/>
              <a:t> as His day of worship!</a:t>
            </a:r>
            <a:endParaRPr lang="en-US" dirty="0" smtClean="0"/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Acts </a:t>
            </a:r>
            <a:r>
              <a:rPr lang="en-US" dirty="0"/>
              <a:t>20:7 does not just casually mention the first day of the week.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Lord specifically identified Sunday as His day of “gathered-together” worship. 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Note </a:t>
            </a:r>
            <a:r>
              <a:rPr lang="en-US" dirty="0"/>
              <a:t>the supreme significance of the first day of the week in the New Testament: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God </a:t>
            </a:r>
            <a:r>
              <a:rPr lang="en-US" dirty="0"/>
              <a:t>is the Author, Director and Object of New Testament worship!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5000"/>
              </a:lnSpc>
              <a:buFont typeface="+mj-lt"/>
              <a:buAutoNum type="alphaUcPeriod" startAt="2"/>
            </a:pPr>
            <a:r>
              <a:rPr lang="en-US" dirty="0"/>
              <a:t>“To break bread” in Acts 20:7 is specific reference to </a:t>
            </a:r>
            <a:r>
              <a:rPr lang="en-US" u="sng" dirty="0"/>
              <a:t>the Lord’s Supper</a:t>
            </a:r>
            <a:r>
              <a:rPr lang="en-US" dirty="0"/>
              <a:t>!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expression “break bread” was an idiom that denoted the eating of a meal.</a:t>
            </a:r>
          </a:p>
          <a:p>
            <a:pPr marL="682625" lvl="1" indent="-282575">
              <a:lnSpc>
                <a:spcPct val="105000"/>
              </a:lnSpc>
              <a:buFont typeface="+mj-lt"/>
              <a:buAutoNum type="arabicPeriod"/>
            </a:pPr>
            <a:r>
              <a:rPr lang="en-US" dirty="0" smtClean="0"/>
              <a:t>By </a:t>
            </a:r>
            <a:r>
              <a:rPr lang="en-US" dirty="0"/>
              <a:t>a study of the context of the passages that refer to “breaking bread”:</a:t>
            </a:r>
          </a:p>
          <a:p>
            <a:pPr marL="1090613" lvl="2" indent="-290513">
              <a:lnSpc>
                <a:spcPct val="105000"/>
              </a:lnSpc>
              <a:buFont typeface="+mj-lt"/>
              <a:buAutoNum type="alphaLcParenR"/>
            </a:pPr>
            <a:r>
              <a:rPr lang="en-US" dirty="0" smtClean="0"/>
              <a:t>It </a:t>
            </a:r>
            <a:r>
              <a:rPr lang="en-US" dirty="0"/>
              <a:t>was a common meal in Luke 24:28-35; Acts 2:46; 27:34-48.</a:t>
            </a:r>
          </a:p>
          <a:p>
            <a:pPr marL="1090613" lvl="2" indent="-290513">
              <a:lnSpc>
                <a:spcPct val="105000"/>
              </a:lnSpc>
              <a:buFont typeface="+mj-lt"/>
              <a:buAutoNum type="alphaLcParenR"/>
            </a:pPr>
            <a:r>
              <a:rPr lang="en-US" dirty="0" smtClean="0"/>
              <a:t>It </a:t>
            </a:r>
            <a:r>
              <a:rPr lang="en-US" dirty="0"/>
              <a:t>was the Lord’s Supper in Matthew 26:26; Mark 14:22; 1 Corinthians 11:23-24.</a:t>
            </a:r>
          </a:p>
          <a:p>
            <a:pPr marL="1090613" lvl="2" indent="-290513">
              <a:lnSpc>
                <a:spcPct val="105000"/>
              </a:lnSpc>
              <a:buFont typeface="+mj-lt"/>
              <a:buAutoNum type="alphaLcParenR"/>
            </a:pPr>
            <a:r>
              <a:rPr lang="en-US" dirty="0" smtClean="0"/>
              <a:t>With </a:t>
            </a:r>
            <a:r>
              <a:rPr lang="en-US" dirty="0"/>
              <a:t>the definite articles, it was Lord’s Supper in Acts 2:42 (cf. 1 Cor. 10:16-17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6810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3550" indent="-463550">
              <a:buFont typeface="+mj-lt"/>
              <a:buAutoNum type="alphaUcPeriod" startAt="3"/>
            </a:pPr>
            <a:r>
              <a:rPr lang="en-US" dirty="0"/>
              <a:t>The Lord designed the Lord’s Supper as the </a:t>
            </a:r>
            <a:r>
              <a:rPr lang="en-US" u="sng" dirty="0"/>
              <a:t>central purpose</a:t>
            </a:r>
            <a:r>
              <a:rPr lang="en-US" dirty="0"/>
              <a:t> of the weekly assembly!</a:t>
            </a:r>
            <a:endParaRPr lang="en-US" dirty="0" smtClean="0"/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N.T. church gathered to worship “every” (kata) first day of the week (1 Cor. 16:1-2).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purpose of their “coming together” was “to eat the Lord’s Supper” (1 Cor. 11:20).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Lord’s gives us an example in Acts 20:7 of the early church doing this very thing.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Thus</a:t>
            </a:r>
            <a:r>
              <a:rPr lang="en-US" dirty="0"/>
              <a:t>, the Lord’s Supper is to be observed </a:t>
            </a:r>
            <a:r>
              <a:rPr lang="en-US" u="sng" dirty="0"/>
              <a:t>every Sunday</a:t>
            </a:r>
            <a:r>
              <a:rPr lang="en-US" dirty="0"/>
              <a:t> in the assembly of the church.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/>
              <a:t>Paul remained in Troas to </a:t>
            </a:r>
            <a:r>
              <a:rPr lang="en-US" u="sng" dirty="0"/>
              <a:t>partake of the Lord’s Supper</a:t>
            </a:r>
            <a:r>
              <a:rPr lang="en-US" dirty="0"/>
              <a:t> with the church (20:6b-12).</a:t>
            </a:r>
            <a:endParaRPr lang="en-US" dirty="0" smtClean="0"/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Although </a:t>
            </a:r>
            <a:r>
              <a:rPr lang="en-US" dirty="0"/>
              <a:t>in a hurry to reach Jerusalem, Paul “stayed seven days” in Troas (20:6b).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words “came together” are in the </a:t>
            </a:r>
            <a:r>
              <a:rPr lang="en-US" u="sng" dirty="0"/>
              <a:t>passive</a:t>
            </a:r>
            <a:r>
              <a:rPr lang="en-US" dirty="0"/>
              <a:t> voice (not the active voice).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infinitive of </a:t>
            </a:r>
            <a:r>
              <a:rPr lang="en-US" u="sng" dirty="0"/>
              <a:t>purpose</a:t>
            </a:r>
            <a:r>
              <a:rPr lang="en-US" dirty="0"/>
              <a:t> emphasizes the reason for the gathering—“to break bread.”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As </a:t>
            </a:r>
            <a:r>
              <a:rPr lang="en-US" dirty="0"/>
              <a:t>part of this worship assembly, Paul preached to the brethren (20:7-9a).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After </a:t>
            </a:r>
            <a:r>
              <a:rPr lang="en-US" dirty="0"/>
              <a:t>raising </a:t>
            </a:r>
            <a:r>
              <a:rPr lang="en-US" dirty="0" err="1"/>
              <a:t>Eutychus</a:t>
            </a:r>
            <a:r>
              <a:rPr lang="en-US" dirty="0"/>
              <a:t>, Paul ate &amp; visited (separate from worship assembly) (20:9b-12).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882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When </a:t>
            </a:r>
            <a:r>
              <a:rPr lang="en-US" dirty="0"/>
              <a:t>others reject our efforts with the gospel, let us not give up but keep on keeping on!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dirty="0" smtClean="0"/>
              <a:t>Let </a:t>
            </a:r>
            <a:r>
              <a:rPr lang="en-US" dirty="0"/>
              <a:t>us make worship on the first day of the week an </a:t>
            </a:r>
            <a:r>
              <a:rPr lang="en-US" dirty="0" err="1"/>
              <a:t>uncompromisable</a:t>
            </a:r>
            <a:r>
              <a:rPr lang="en-US" dirty="0"/>
              <a:t> priority in our lives!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682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Lesson 26: Paul’s Third Missionary Journey (2): From Ephesus to Troas (20:1-12)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PowerPoint Presentation</vt:lpstr>
      <vt:lpstr>PowerPoint Presentation</vt:lpstr>
      <vt:lpstr>PowerPoint Presentation</vt:lpstr>
      <vt:lpstr>Overview of the Passage &amp; Helpful Facts for Further Bible Study</vt:lpstr>
      <vt:lpstr>Practical Points of Application  for Our Lives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Cindy Nelson</cp:lastModifiedBy>
  <cp:revision>94</cp:revision>
  <dcterms:created xsi:type="dcterms:W3CDTF">2013-01-23T13:30:16Z</dcterms:created>
  <dcterms:modified xsi:type="dcterms:W3CDTF">2014-02-12T13:44:56Z</dcterms:modified>
</cp:coreProperties>
</file>