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4" r:id="rId2"/>
    <p:sldId id="266" r:id="rId3"/>
    <p:sldId id="345" r:id="rId4"/>
    <p:sldId id="332" r:id="rId5"/>
    <p:sldId id="346" r:id="rId6"/>
    <p:sldId id="343" r:id="rId7"/>
    <p:sldId id="342" r:id="rId8"/>
    <p:sldId id="347" r:id="rId9"/>
    <p:sldId id="333" r:id="rId10"/>
    <p:sldId id="29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0000"/>
    <a:srgbClr val="80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4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pblfpr\users\David\_Graphics\Bible Books\Acts Of The Apostles PowerPoint Template\acts_jpeg\Acts of Apostles - Titl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400800"/>
            <a:ext cx="8915400" cy="4572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\\pblfpr\users\David\_Graphics\Bible Books\Acts Of The Apostles PowerPoint Template\acts_jpeg\Acts of Apostles - Text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6629400" cy="944562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5334000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 b="1">
                <a:solidFill>
                  <a:srgbClr val="000099"/>
                </a:solidFill>
              </a:defRPr>
            </a:lvl2pPr>
            <a:lvl3pPr>
              <a:defRPr sz="2000" b="1">
                <a:solidFill>
                  <a:srgbClr val="B70000"/>
                </a:solidFill>
              </a:defRPr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3F891-4E37-4451-9387-1AD05DCFFA8D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5334000"/>
            <a:ext cx="8763000" cy="1524000"/>
          </a:xfrm>
        </p:spPr>
        <p:txBody>
          <a:bodyPr>
            <a:noAutofit/>
          </a:bodyPr>
          <a:lstStyle/>
          <a:p>
            <a:r>
              <a:rPr lang="en-US" sz="2600" b="0" u="sng" dirty="0" smtClean="0"/>
              <a:t>Lesson 25</a:t>
            </a:r>
            <a:r>
              <a:rPr lang="en-US" sz="2600" b="0" dirty="0" smtClean="0"/>
              <a:t>:</a:t>
            </a:r>
            <a:r>
              <a:rPr lang="en-US" sz="2700" b="0" dirty="0" smtClean="0"/>
              <a:t/>
            </a:r>
            <a:br>
              <a:rPr lang="en-US" sz="2700" b="0" dirty="0" smtClean="0"/>
            </a:br>
            <a:r>
              <a:rPr lang="en-US" dirty="0" smtClean="0"/>
              <a:t>Paul’s Third Missionary Journey (1):</a:t>
            </a:r>
            <a:br>
              <a:rPr lang="en-US" dirty="0" smtClean="0"/>
            </a:br>
            <a:r>
              <a:rPr lang="en-US" dirty="0" smtClean="0"/>
              <a:t>From Antioch to Ephesus (18:23-19:41)</a:t>
            </a:r>
            <a:endParaRPr lang="en-US" sz="3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486400"/>
          </a:xfrm>
        </p:spPr>
        <p:txBody>
          <a:bodyPr>
            <a:noAutofit/>
          </a:bodyPr>
          <a:lstStyle/>
          <a:p>
            <a:pPr marL="457200" indent="-457200">
              <a:spcBef>
                <a:spcPts val="200"/>
              </a:spcBef>
              <a:buFont typeface="+mj-lt"/>
              <a:buAutoNum type="alphaUcPeriod"/>
            </a:pPr>
            <a:r>
              <a:rPr lang="en-US" dirty="0" smtClean="0"/>
              <a:t>We </a:t>
            </a:r>
            <a:r>
              <a:rPr lang="en-US" dirty="0"/>
              <a:t>need to be willing to listen to reason and ensure we are believing and teaching truth!</a:t>
            </a:r>
          </a:p>
          <a:p>
            <a:pPr marL="457200" indent="-457200">
              <a:spcBef>
                <a:spcPts val="200"/>
              </a:spcBef>
              <a:buFont typeface="+mj-lt"/>
              <a:buAutoNum type="alphaUcPeriod"/>
            </a:pPr>
            <a:r>
              <a:rPr lang="en-US" dirty="0" smtClean="0"/>
              <a:t>We </a:t>
            </a:r>
            <a:r>
              <a:rPr lang="en-US" dirty="0"/>
              <a:t>need to be willing to take misguided brethren aside and teach them more accurately!</a:t>
            </a:r>
          </a:p>
          <a:p>
            <a:pPr marL="457200" indent="-457200">
              <a:spcBef>
                <a:spcPts val="200"/>
              </a:spcBef>
              <a:buFont typeface="+mj-lt"/>
              <a:buAutoNum type="alphaUcPeriod"/>
            </a:pPr>
            <a:r>
              <a:rPr lang="en-US" dirty="0" smtClean="0"/>
              <a:t>We </a:t>
            </a:r>
            <a:r>
              <a:rPr lang="en-US" dirty="0"/>
              <a:t>need to fine-tune our reasoning skills so that we can more effectively teach the truth!</a:t>
            </a:r>
          </a:p>
          <a:p>
            <a:pPr marL="457200" indent="-457200">
              <a:spcBef>
                <a:spcPts val="200"/>
              </a:spcBef>
              <a:buFont typeface="+mj-lt"/>
              <a:buAutoNum type="alphaUcPeriod"/>
            </a:pPr>
            <a:r>
              <a:rPr lang="en-US" dirty="0" smtClean="0"/>
              <a:t>As </a:t>
            </a:r>
            <a:r>
              <a:rPr lang="en-US" dirty="0"/>
              <a:t>we learn of beliefs and practices that are sinful, we must readily abandon them!</a:t>
            </a:r>
          </a:p>
          <a:p>
            <a:pPr marL="457200" indent="-457200">
              <a:spcBef>
                <a:spcPts val="200"/>
              </a:spcBef>
              <a:buFont typeface="+mj-lt"/>
              <a:buAutoNum type="alphaUcPeriod"/>
            </a:pPr>
            <a:r>
              <a:rPr lang="en-US" dirty="0" smtClean="0"/>
              <a:t>We </a:t>
            </a:r>
            <a:r>
              <a:rPr lang="en-US" dirty="0"/>
              <a:t>need to continue making plans about where and how the Lord can use us!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8382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6172200" cy="944562"/>
          </a:xfrm>
        </p:spPr>
        <p:txBody>
          <a:bodyPr/>
          <a:lstStyle/>
          <a:p>
            <a:pPr algn="l"/>
            <a:r>
              <a:rPr lang="en-US" sz="3200" dirty="0" smtClean="0"/>
              <a:t>Practical Points of Application </a:t>
            </a:r>
            <a:br>
              <a:rPr lang="en-US" sz="3200" dirty="0" smtClean="0"/>
            </a:br>
            <a:r>
              <a:rPr lang="en-US" sz="3200" dirty="0" smtClean="0"/>
              <a:t>for Our Lives</a:t>
            </a:r>
            <a:endParaRPr lang="en-US" sz="3200" u="sng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Autofit/>
          </a:bodyPr>
          <a:lstStyle/>
          <a:p>
            <a:pPr marL="460375" indent="-460375">
              <a:spcBef>
                <a:spcPts val="300"/>
              </a:spcBef>
              <a:buFont typeface="+mj-lt"/>
              <a:buAutoNum type="alphaUcPeriod"/>
            </a:pPr>
            <a:r>
              <a:rPr lang="en-US" dirty="0"/>
              <a:t>Some important facts about Paul’s Third Missionary Journey:</a:t>
            </a:r>
            <a:endParaRPr lang="en-US" dirty="0" smtClean="0"/>
          </a:p>
          <a:p>
            <a:pPr marL="746125" lvl="1" indent="-288925">
              <a:spcBef>
                <a:spcPts val="300"/>
              </a:spcBef>
              <a:buFont typeface="+mj-lt"/>
              <a:buAutoNum type="arabicPeriod"/>
            </a:pPr>
            <a:r>
              <a:rPr lang="en-US" dirty="0" smtClean="0"/>
              <a:t>From </a:t>
            </a:r>
            <a:r>
              <a:rPr lang="en-US" dirty="0"/>
              <a:t>verse </a:t>
            </a:r>
            <a:r>
              <a:rPr lang="en-US" u="sng" dirty="0"/>
              <a:t>18:23</a:t>
            </a:r>
            <a:r>
              <a:rPr lang="en-US" dirty="0"/>
              <a:t> thru </a:t>
            </a:r>
            <a:r>
              <a:rPr lang="en-US" u="sng" dirty="0"/>
              <a:t>21:17</a:t>
            </a:r>
            <a:r>
              <a:rPr lang="en-US" dirty="0"/>
              <a:t>	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Approx</a:t>
            </a:r>
            <a:r>
              <a:rPr lang="en-US" dirty="0"/>
              <a:t>. Dates: </a:t>
            </a:r>
            <a:r>
              <a:rPr lang="en-US" u="sng" dirty="0"/>
              <a:t>53-57</a:t>
            </a:r>
            <a:r>
              <a:rPr lang="en-US" dirty="0"/>
              <a:t> A.D.</a:t>
            </a:r>
          </a:p>
          <a:p>
            <a:pPr marL="746125" lvl="1" indent="-288925">
              <a:spcBef>
                <a:spcPts val="300"/>
              </a:spcBef>
              <a:buFont typeface="+mj-lt"/>
              <a:buAutoNum type="arabicPeriod"/>
            </a:pPr>
            <a:r>
              <a:rPr lang="en-US" dirty="0" smtClean="0"/>
              <a:t>Travel </a:t>
            </a:r>
            <a:r>
              <a:rPr lang="en-US" dirty="0"/>
              <a:t>Companions: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Paul</a:t>
            </a:r>
            <a:r>
              <a:rPr lang="en-US" dirty="0"/>
              <a:t>, Titus, Luke, Timothy, Erastus (and others, 20:4)</a:t>
            </a:r>
          </a:p>
          <a:p>
            <a:pPr marL="746125" lvl="1" indent="-288925">
              <a:spcBef>
                <a:spcPts val="300"/>
              </a:spcBef>
              <a:buFont typeface="+mj-lt"/>
              <a:buAutoNum type="arabicPeriod"/>
            </a:pPr>
            <a:r>
              <a:rPr lang="en-US" dirty="0" smtClean="0"/>
              <a:t>Sent </a:t>
            </a:r>
            <a:r>
              <a:rPr lang="en-US" dirty="0"/>
              <a:t>forth from the church in Antioch;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Three </a:t>
            </a:r>
            <a:r>
              <a:rPr lang="en-US" dirty="0"/>
              <a:t>years in Ephesus;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Ended </a:t>
            </a:r>
            <a:r>
              <a:rPr lang="en-US" dirty="0"/>
              <a:t>in Jerusalem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63550" indent="-463550">
              <a:buFont typeface="+mj-lt"/>
              <a:buAutoNum type="alphaUcPeriod" startAt="2"/>
            </a:pPr>
            <a:r>
              <a:rPr lang="en-US" dirty="0" smtClean="0"/>
              <a:t>Paul </a:t>
            </a:r>
            <a:r>
              <a:rPr lang="en-US" dirty="0"/>
              <a:t>departed from Antioch and strengthened the disciples in Galatia &amp; Phrygia (18:23).</a:t>
            </a:r>
          </a:p>
          <a:p>
            <a:pPr marL="463550" indent="-463550">
              <a:buFont typeface="+mj-lt"/>
              <a:buAutoNum type="alphaUcPeriod" startAt="2"/>
            </a:pPr>
            <a:r>
              <a:rPr lang="en-US" u="sng" dirty="0" err="1" smtClean="0"/>
              <a:t>Apollos</a:t>
            </a:r>
            <a:r>
              <a:rPr lang="en-US" dirty="0" smtClean="0"/>
              <a:t> </a:t>
            </a:r>
            <a:r>
              <a:rPr lang="en-US" dirty="0"/>
              <a:t>came to minister in Ephesus but needed to be taught more accurately (18:24-28</a:t>
            </a:r>
            <a:r>
              <a:rPr lang="en-US" dirty="0" smtClean="0"/>
              <a:t>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err="1" smtClean="0"/>
              <a:t>Apollos</a:t>
            </a:r>
            <a:r>
              <a:rPr lang="en-US" dirty="0" smtClean="0"/>
              <a:t> </a:t>
            </a:r>
            <a:r>
              <a:rPr lang="en-US" dirty="0"/>
              <a:t>was very educated (“eloquent”), talented (“mighty”) and zealous (“fervent”).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He </a:t>
            </a:r>
            <a:r>
              <a:rPr lang="en-US" dirty="0"/>
              <a:t>had been taught “the way of the Lord” but was limited in his knowledge (18:25).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baptism of John was, at one time, a valid doctrine &amp; practice (cf. </a:t>
            </a:r>
            <a:r>
              <a:rPr lang="en-US" dirty="0" err="1"/>
              <a:t>Lk</a:t>
            </a:r>
            <a:r>
              <a:rPr lang="en-US" dirty="0"/>
              <a:t>. 7:29-30; 20:4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944011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63550" indent="-463550">
              <a:lnSpc>
                <a:spcPct val="105000"/>
              </a:lnSpc>
              <a:buFont typeface="+mj-lt"/>
              <a:buAutoNum type="alphaUcPeriod"/>
            </a:pPr>
            <a:r>
              <a:rPr lang="en-US" dirty="0" smtClean="0"/>
              <a:t>One </a:t>
            </a:r>
            <a:r>
              <a:rPr lang="en-US" dirty="0"/>
              <a:t>may be sincere in what he believes and practices but be </a:t>
            </a:r>
            <a:r>
              <a:rPr lang="en-US" u="sng" dirty="0" smtClean="0"/>
              <a:t>sincerely wrong</a:t>
            </a:r>
            <a:r>
              <a:rPr lang="en-US" dirty="0" smtClean="0"/>
              <a:t>!</a:t>
            </a:r>
          </a:p>
          <a:p>
            <a:pPr marL="682625" lvl="1" indent="-282575">
              <a:lnSpc>
                <a:spcPct val="105000"/>
              </a:lnSpc>
              <a:buFont typeface="+mj-lt"/>
              <a:buAutoNum type="arabicPeriod"/>
            </a:pPr>
            <a:r>
              <a:rPr lang="en-US" dirty="0" smtClean="0"/>
              <a:t>Although </a:t>
            </a:r>
            <a:r>
              <a:rPr lang="en-US" dirty="0"/>
              <a:t>very educated, skilled and zealous for God, </a:t>
            </a:r>
            <a:r>
              <a:rPr lang="en-US" dirty="0" err="1"/>
              <a:t>Apollos</a:t>
            </a:r>
            <a:r>
              <a:rPr lang="en-US" dirty="0"/>
              <a:t> had to be corrected.</a:t>
            </a:r>
          </a:p>
          <a:p>
            <a:pPr marL="682625" lvl="1" indent="-282575">
              <a:lnSpc>
                <a:spcPct val="105000"/>
              </a:lnSpc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truly sincere will accept correction, use it, grow from it and keep going.</a:t>
            </a:r>
          </a:p>
          <a:p>
            <a:pPr marL="682625" lvl="1" indent="-282575">
              <a:lnSpc>
                <a:spcPct val="105000"/>
              </a:lnSpc>
              <a:buFont typeface="+mj-lt"/>
              <a:buAutoNum type="arabicPeriod"/>
            </a:pPr>
            <a:r>
              <a:rPr lang="en-US" dirty="0" smtClean="0"/>
              <a:t>Zeal </a:t>
            </a:r>
            <a:r>
              <a:rPr lang="en-US" dirty="0"/>
              <a:t>without knowledge misleads hearers &amp; condemns teachers (Rom. 10:2; Jas. 3:1).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685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274638"/>
            <a:ext cx="6705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Significant Truths from this </a:t>
            </a:r>
            <a:r>
              <a:rPr lang="en-US" sz="3200" b="1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Passage for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Our Understanding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B7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63550" indent="-463550">
              <a:buFont typeface="+mj-lt"/>
              <a:buAutoNum type="alphaUcPeriod" startAt="3"/>
            </a:pPr>
            <a:r>
              <a:rPr lang="en-US" u="sng" dirty="0" err="1" smtClean="0"/>
              <a:t>Apollos</a:t>
            </a:r>
            <a:r>
              <a:rPr lang="en-US" dirty="0" smtClean="0"/>
              <a:t> </a:t>
            </a:r>
            <a:r>
              <a:rPr lang="en-US" dirty="0"/>
              <a:t>came to minister in Ephesus but needed to be taught more accurately (18:24-28</a:t>
            </a:r>
            <a:r>
              <a:rPr lang="en-US" dirty="0" smtClean="0"/>
              <a:t>).</a:t>
            </a:r>
          </a:p>
          <a:p>
            <a:pPr marL="744538" lvl="1" indent="-287338">
              <a:buFont typeface="+mj-lt"/>
              <a:buAutoNum type="arabicPeriod" startAt="4"/>
            </a:pPr>
            <a:r>
              <a:rPr lang="en-US" u="sng" dirty="0" smtClean="0"/>
              <a:t>Aquila </a:t>
            </a:r>
            <a:r>
              <a:rPr lang="en-US" u="sng" dirty="0"/>
              <a:t>&amp; Priscilla</a:t>
            </a:r>
            <a:r>
              <a:rPr lang="en-US" dirty="0"/>
              <a:t> corrected him, teaching “the way of God more accurately” (18:26).</a:t>
            </a:r>
          </a:p>
          <a:p>
            <a:pPr marL="746125" lvl="1" indent="-288925">
              <a:buFont typeface="+mj-lt"/>
              <a:buAutoNum type="arabicPeriod" startAt="4"/>
            </a:pPr>
            <a:r>
              <a:rPr lang="en-US" dirty="0" err="1" smtClean="0"/>
              <a:t>Apollos</a:t>
            </a:r>
            <a:r>
              <a:rPr lang="en-US" dirty="0" smtClean="0"/>
              <a:t> </a:t>
            </a:r>
            <a:r>
              <a:rPr lang="en-US" dirty="0"/>
              <a:t>went on to “greatly help” believers &amp; “vigorously” debate unbelievers (18:28).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013166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Autofit/>
          </a:bodyPr>
          <a:lstStyle/>
          <a:p>
            <a:pPr marL="463550" indent="-463550">
              <a:spcBef>
                <a:spcPts val="300"/>
              </a:spcBef>
              <a:buFont typeface="+mj-lt"/>
              <a:buAutoNum type="alphaUcPeriod" startAt="4"/>
            </a:pPr>
            <a:r>
              <a:rPr lang="en-US" dirty="0"/>
              <a:t>Paul preached the gospel in </a:t>
            </a:r>
            <a:r>
              <a:rPr lang="en-US" u="sng" dirty="0"/>
              <a:t>Ephesus</a:t>
            </a:r>
            <a:r>
              <a:rPr lang="en-US" dirty="0"/>
              <a:t> for three years, establishing a strong church (19:1-41</a:t>
            </a:r>
            <a:r>
              <a:rPr lang="en-US" dirty="0" smtClean="0"/>
              <a:t>).</a:t>
            </a:r>
            <a:endParaRPr lang="en-US" dirty="0"/>
          </a:p>
          <a:p>
            <a:pPr marL="746125" lvl="1" indent="-288925">
              <a:spcBef>
                <a:spcPts val="300"/>
              </a:spcBef>
              <a:buFont typeface="+mj-lt"/>
              <a:buAutoNum type="arabicPeriod"/>
            </a:pPr>
            <a:r>
              <a:rPr lang="en-US" dirty="0" smtClean="0"/>
              <a:t>Ephesus </a:t>
            </a:r>
            <a:r>
              <a:rPr lang="en-US" dirty="0"/>
              <a:t>was the capital of provincial Asia and was the prominent city of Asia Minor.</a:t>
            </a:r>
          </a:p>
          <a:p>
            <a:pPr marL="746125" lvl="1" indent="-288925">
              <a:spcBef>
                <a:spcPts val="300"/>
              </a:spcBef>
              <a:buFont typeface="+mj-lt"/>
              <a:buAutoNum type="arabicPeriod"/>
            </a:pPr>
            <a:r>
              <a:rPr lang="en-US" dirty="0" smtClean="0"/>
              <a:t>God </a:t>
            </a:r>
            <a:r>
              <a:rPr lang="en-US" dirty="0"/>
              <a:t>had earlier prevented Paul from preaching in this region (16:6).</a:t>
            </a:r>
          </a:p>
          <a:p>
            <a:pPr marL="746125" lvl="1" indent="-288925">
              <a:spcBef>
                <a:spcPts val="300"/>
              </a:spcBef>
              <a:buFont typeface="+mj-lt"/>
              <a:buAutoNum type="arabicPeriod"/>
            </a:pPr>
            <a:r>
              <a:rPr lang="en-US" dirty="0" smtClean="0"/>
              <a:t>Paul </a:t>
            </a:r>
            <a:r>
              <a:rPr lang="en-US" dirty="0"/>
              <a:t>preached to 12 misguided students, helping them be </a:t>
            </a:r>
            <a:r>
              <a:rPr lang="en-US" u="sng" dirty="0"/>
              <a:t>properly converted</a:t>
            </a:r>
            <a:r>
              <a:rPr lang="en-US" dirty="0"/>
              <a:t> (19:1-7).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972708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5000"/>
              </a:lnSpc>
              <a:buFont typeface="+mj-lt"/>
              <a:buAutoNum type="alphaUcPeriod" startAt="2"/>
            </a:pPr>
            <a:r>
              <a:rPr lang="en-US" u="sng" dirty="0"/>
              <a:t>Baptism</a:t>
            </a:r>
            <a:r>
              <a:rPr lang="en-US" dirty="0"/>
              <a:t> is only valid and effective when done properly and for the right purpose!</a:t>
            </a:r>
          </a:p>
          <a:p>
            <a:pPr marL="682625" lvl="1" indent="-282575">
              <a:lnSpc>
                <a:spcPct val="105000"/>
              </a:lnSpc>
              <a:buFont typeface="+mj-lt"/>
              <a:buAutoNum type="arabicPeriod"/>
            </a:pPr>
            <a:r>
              <a:rPr lang="en-US" dirty="0" smtClean="0"/>
              <a:t>We </a:t>
            </a:r>
            <a:r>
              <a:rPr lang="en-US" dirty="0"/>
              <a:t>learn from Acts 18:24-19:7 that one cannot be taught wrong and baptized right.</a:t>
            </a:r>
          </a:p>
          <a:p>
            <a:pPr marL="682625" lvl="1" indent="-282575">
              <a:lnSpc>
                <a:spcPct val="105000"/>
              </a:lnSpc>
              <a:buFont typeface="+mj-lt"/>
              <a:buAutoNum type="arabicPeriod"/>
            </a:pPr>
            <a:r>
              <a:rPr lang="en-US" dirty="0" smtClean="0"/>
              <a:t>If </a:t>
            </a:r>
            <a:r>
              <a:rPr lang="en-US" dirty="0"/>
              <a:t>one’s baptism is not by God’s order for God’s purpose, it is not God’s baptism.</a:t>
            </a:r>
          </a:p>
          <a:p>
            <a:pPr marL="682625" lvl="1" indent="-282575">
              <a:lnSpc>
                <a:spcPct val="105000"/>
              </a:lnSpc>
              <a:buFont typeface="+mj-lt"/>
              <a:buAutoNum type="arabicPeriod"/>
            </a:pPr>
            <a:r>
              <a:rPr lang="en-US" dirty="0" smtClean="0"/>
              <a:t>Having </a:t>
            </a:r>
            <a:r>
              <a:rPr lang="en-US" dirty="0"/>
              <a:t>baptism “mostly right” is not the same as actually “being right” with God.</a:t>
            </a:r>
          </a:p>
          <a:p>
            <a:pPr marL="682625" lvl="1" indent="-282575">
              <a:lnSpc>
                <a:spcPct val="105000"/>
              </a:lnSpc>
              <a:buFont typeface="+mj-lt"/>
              <a:buAutoNum type="arabicPeriod"/>
            </a:pPr>
            <a:r>
              <a:rPr lang="en-US" dirty="0" smtClean="0"/>
              <a:t>Baptism </a:t>
            </a:r>
            <a:r>
              <a:rPr lang="en-US" dirty="0"/>
              <a:t>is part of the conversion process, by which one is identified with Christ.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685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274638"/>
            <a:ext cx="6705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Significant Truths from this </a:t>
            </a:r>
            <a:r>
              <a:rPr lang="en-US" sz="3200" b="1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Passage for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Our Understanding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B7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168109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Autofit/>
          </a:bodyPr>
          <a:lstStyle/>
          <a:p>
            <a:pPr marL="463550" indent="-463550">
              <a:spcBef>
                <a:spcPts val="300"/>
              </a:spcBef>
              <a:buFont typeface="+mj-lt"/>
              <a:buAutoNum type="alphaUcPeriod" startAt="4"/>
            </a:pPr>
            <a:r>
              <a:rPr lang="en-US" dirty="0"/>
              <a:t>Paul preached the gospel in </a:t>
            </a:r>
            <a:r>
              <a:rPr lang="en-US" u="sng" dirty="0"/>
              <a:t>Ephesus</a:t>
            </a:r>
            <a:r>
              <a:rPr lang="en-US" dirty="0"/>
              <a:t> for three years, establishing a strong church (19:1-41</a:t>
            </a:r>
            <a:r>
              <a:rPr lang="en-US" dirty="0" smtClean="0"/>
              <a:t>).</a:t>
            </a:r>
            <a:endParaRPr lang="en-US" dirty="0"/>
          </a:p>
          <a:p>
            <a:pPr marL="744538" lvl="1" indent="-287338">
              <a:spcBef>
                <a:spcPts val="300"/>
              </a:spcBef>
              <a:buFont typeface="+mj-lt"/>
              <a:buAutoNum type="arabicPeriod" startAt="4"/>
            </a:pPr>
            <a:r>
              <a:rPr lang="en-US" dirty="0"/>
              <a:t>Paul’s labors in Ephesus are summarized in Acts </a:t>
            </a:r>
            <a:r>
              <a:rPr lang="en-US" dirty="0" smtClean="0"/>
              <a:t>19:8-11.</a:t>
            </a:r>
          </a:p>
          <a:p>
            <a:pPr marL="746125" lvl="1" indent="-288925">
              <a:spcBef>
                <a:spcPts val="300"/>
              </a:spcBef>
              <a:buFont typeface="+mj-lt"/>
              <a:buAutoNum type="arabicPeriod" startAt="4"/>
            </a:pPr>
            <a:r>
              <a:rPr lang="en-US" dirty="0"/>
              <a:t>While Paul preached in Ephesus, the Lord was </a:t>
            </a:r>
            <a:r>
              <a:rPr lang="en-US" u="sng" dirty="0"/>
              <a:t>magnified</a:t>
            </a:r>
            <a:r>
              <a:rPr lang="en-US" dirty="0"/>
              <a:t> &amp; many were </a:t>
            </a:r>
            <a:r>
              <a:rPr lang="en-US" u="sng" dirty="0"/>
              <a:t>saved</a:t>
            </a:r>
            <a:r>
              <a:rPr lang="en-US" dirty="0"/>
              <a:t> (11-22</a:t>
            </a:r>
            <a:r>
              <a:rPr lang="en-US" dirty="0" smtClean="0"/>
              <a:t>).</a:t>
            </a:r>
          </a:p>
          <a:p>
            <a:pPr marL="746125" lvl="1" indent="-288925">
              <a:spcBef>
                <a:spcPts val="300"/>
              </a:spcBef>
              <a:buFont typeface="+mj-lt"/>
              <a:buAutoNum type="arabicPeriod" startAt="4"/>
            </a:pPr>
            <a:r>
              <a:rPr lang="en-US" dirty="0"/>
              <a:t>While Paul preached in Ephesus, a </a:t>
            </a:r>
            <a:r>
              <a:rPr lang="en-US" u="sng" dirty="0"/>
              <a:t>riot</a:t>
            </a:r>
            <a:r>
              <a:rPr lang="en-US" dirty="0"/>
              <a:t> erupted against Paul &amp; the church (19:23-41).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941325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63550" indent="-463550">
              <a:buFont typeface="+mj-lt"/>
              <a:buAutoNum type="alphaUcPeriod" startAt="3"/>
            </a:pPr>
            <a:r>
              <a:rPr lang="en-US" dirty="0"/>
              <a:t>Christianity and the Lord’s church is “</a:t>
            </a:r>
            <a:r>
              <a:rPr lang="en-US" u="sng" dirty="0"/>
              <a:t>the Way</a:t>
            </a:r>
            <a:r>
              <a:rPr lang="en-US" dirty="0"/>
              <a:t>” (singular) and there is no other</a:t>
            </a:r>
            <a:r>
              <a:rPr lang="en-US" dirty="0" smtClean="0"/>
              <a:t>!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There </a:t>
            </a:r>
            <a:r>
              <a:rPr lang="en-US" dirty="0"/>
              <a:t>is “the way of salvation” (16:17), “the way of the Lord” (18:25) and “the way of God” (18:26), and there is no other!  And no other even “like it”!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Lord’s church was an exclusive, unified, identifiable force and called “the Way”!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Lord does not have more than one way (cf. 9:2; 19:9, 23; 24:14, 22; John 14:6)!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685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274638"/>
            <a:ext cx="6705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Significant Truths from this </a:t>
            </a:r>
            <a:r>
              <a:rPr lang="en-US" sz="3200" b="1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Passage for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Our Understanding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B7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2410</TotalTime>
  <Words>721</Words>
  <Application>Microsoft Office PowerPoint</Application>
  <PresentationFormat>On-screen Show (4:3)</PresentationFormat>
  <Paragraphs>57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Lesson 25: Paul’s Third Missionary Journey (1): From Antioch to Ephesus (18:23-19:41)</vt:lpstr>
      <vt:lpstr>Overview of the Passage &amp; Helpful Facts for Further Bible Study</vt:lpstr>
      <vt:lpstr>Overview of the Passage &amp; Helpful Facts for Further Bible Study</vt:lpstr>
      <vt:lpstr>PowerPoint Presentation</vt:lpstr>
      <vt:lpstr>Overview of the Passage &amp; Helpful Facts for Further Bible Study</vt:lpstr>
      <vt:lpstr>Overview of the Passage &amp; Helpful Facts for Further Bible Study</vt:lpstr>
      <vt:lpstr>PowerPoint Presentation</vt:lpstr>
      <vt:lpstr>Overview of the Passage &amp; Helpful Facts for Further Bible Study</vt:lpstr>
      <vt:lpstr>PowerPoint Presentation</vt:lpstr>
      <vt:lpstr>Practical Points of Application  for Our Lives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1: Introduction to the Book of Acts</dc:title>
  <dc:creator>David</dc:creator>
  <cp:lastModifiedBy>Cindy Nelson</cp:lastModifiedBy>
  <cp:revision>90</cp:revision>
  <dcterms:created xsi:type="dcterms:W3CDTF">2013-01-23T13:30:16Z</dcterms:created>
  <dcterms:modified xsi:type="dcterms:W3CDTF">2014-01-27T13:52:19Z</dcterms:modified>
</cp:coreProperties>
</file>